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7" r:id="rId2"/>
    <p:sldId id="319" r:id="rId3"/>
    <p:sldId id="320" r:id="rId4"/>
    <p:sldId id="321" r:id="rId5"/>
    <p:sldId id="332" r:id="rId6"/>
    <p:sldId id="333" r:id="rId7"/>
    <p:sldId id="310" r:id="rId8"/>
    <p:sldId id="326" r:id="rId9"/>
    <p:sldId id="316" r:id="rId10"/>
    <p:sldId id="313" r:id="rId11"/>
    <p:sldId id="314" r:id="rId12"/>
    <p:sldId id="323" r:id="rId13"/>
    <p:sldId id="324" r:id="rId14"/>
    <p:sldId id="325" r:id="rId15"/>
    <p:sldId id="317" r:id="rId16"/>
    <p:sldId id="327" r:id="rId17"/>
    <p:sldId id="328" r:id="rId18"/>
    <p:sldId id="329" r:id="rId19"/>
    <p:sldId id="337" r:id="rId20"/>
    <p:sldId id="338" r:id="rId21"/>
    <p:sldId id="339" r:id="rId22"/>
    <p:sldId id="330" r:id="rId23"/>
    <p:sldId id="331" r:id="rId24"/>
    <p:sldId id="344" r:id="rId25"/>
    <p:sldId id="345" r:id="rId26"/>
    <p:sldId id="346" r:id="rId27"/>
    <p:sldId id="343" r:id="rId28"/>
    <p:sldId id="341" r:id="rId29"/>
    <p:sldId id="342" r:id="rId30"/>
    <p:sldId id="334" r:id="rId31"/>
    <p:sldId id="335" r:id="rId32"/>
    <p:sldId id="336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or Sand" initials="GS" lastIdx="7" clrIdx="0"/>
  <p:cmAuthor id="1" name="Karin Schuller" initials="K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89552" autoAdjust="0"/>
  </p:normalViewPr>
  <p:slideViewPr>
    <p:cSldViewPr>
      <p:cViewPr varScale="1">
        <p:scale>
          <a:sx n="74" d="100"/>
          <a:sy n="74" d="100"/>
        </p:scale>
        <p:origin x="18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dirty="0">
                <a:solidFill>
                  <a:schemeClr val="tx1"/>
                </a:solidFill>
              </a:rPr>
              <a:t>SHARE</a:t>
            </a:r>
            <a:r>
              <a:rPr lang="et-EE" sz="2200" dirty="0">
                <a:solidFill>
                  <a:schemeClr val="tx1"/>
                </a:solidFill>
              </a:rPr>
              <a:t>: </a:t>
            </a:r>
            <a:r>
              <a:rPr lang="et-EE" sz="2200" dirty="0" smtClean="0">
                <a:solidFill>
                  <a:schemeClr val="tx1"/>
                </a:solidFill>
              </a:rPr>
              <a:t>sotsiaalne kaasatus neil, kes olid 2015 a</a:t>
            </a:r>
            <a:r>
              <a:rPr lang="et-EE" sz="2200" baseline="0" dirty="0" smtClean="0">
                <a:solidFill>
                  <a:schemeClr val="tx1"/>
                </a:solidFill>
              </a:rPr>
              <a:t> </a:t>
            </a:r>
            <a:r>
              <a:rPr lang="et-EE" sz="2200" dirty="0" smtClean="0">
                <a:solidFill>
                  <a:schemeClr val="accent1"/>
                </a:solidFill>
              </a:rPr>
              <a:t>55-64</a:t>
            </a:r>
            <a:r>
              <a:rPr lang="et-EE" sz="2200" dirty="0" smtClean="0">
                <a:solidFill>
                  <a:schemeClr val="tx1"/>
                </a:solidFill>
              </a:rPr>
              <a:t> </a:t>
            </a:r>
            <a:r>
              <a:rPr lang="et-EE" sz="2200" dirty="0">
                <a:solidFill>
                  <a:schemeClr val="tx1"/>
                </a:solidFill>
              </a:rPr>
              <a:t>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tegevused!$A$67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tegevused!$B$67:$E$67</c:f>
              <c:numCache>
                <c:formatCode>0</c:formatCode>
                <c:ptCount val="4"/>
                <c:pt idx="0">
                  <c:v>24.600915728251454</c:v>
                </c:pt>
                <c:pt idx="1">
                  <c:v>23.425073252406865</c:v>
                </c:pt>
                <c:pt idx="2">
                  <c:v>33.118744656238995</c:v>
                </c:pt>
                <c:pt idx="3">
                  <c:v>40.980966929523966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E-465B-8E94-07B9A1B12D09}"/>
            </c:ext>
          </c:extLst>
        </c:ser>
        <c:ser>
          <c:idx val="1"/>
          <c:order val="1"/>
          <c:tx>
            <c:strRef>
              <c:f>tegevused!$A$68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tegevused!$B$68:$E$68</c:f>
              <c:numCache>
                <c:formatCode>0</c:formatCode>
                <c:ptCount val="4"/>
                <c:pt idx="0">
                  <c:v>13.253310233881946</c:v>
                </c:pt>
                <c:pt idx="1">
                  <c:v>16.361448304730011</c:v>
                </c:pt>
                <c:pt idx="2">
                  <c:v>19.056480410400845</c:v>
                </c:pt>
                <c:pt idx="3">
                  <c:v>20.230378597085174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E-465B-8E94-07B9A1B12D09}"/>
            </c:ext>
          </c:extLst>
        </c:ser>
        <c:ser>
          <c:idx val="2"/>
          <c:order val="2"/>
          <c:tx>
            <c:strRef>
              <c:f>tegevused!$A$69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tegevused!$B$69:$E$69</c:f>
              <c:numCache>
                <c:formatCode>0</c:formatCode>
                <c:ptCount val="4"/>
                <c:pt idx="0">
                  <c:v>27.527533721074125</c:v>
                </c:pt>
                <c:pt idx="1">
                  <c:v>24.858727501046463</c:v>
                </c:pt>
                <c:pt idx="2">
                  <c:v>22.345722476487452</c:v>
                </c:pt>
                <c:pt idx="3">
                  <c:v>20.511126708228396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AE-465B-8E94-07B9A1B12D09}"/>
            </c:ext>
          </c:extLst>
        </c:ser>
        <c:ser>
          <c:idx val="3"/>
          <c:order val="3"/>
          <c:tx>
            <c:strRef>
              <c:f>tegevused!$A$70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tegevused!$B$70:$E$70</c:f>
              <c:numCache>
                <c:formatCode>0</c:formatCode>
                <c:ptCount val="4"/>
                <c:pt idx="0">
                  <c:v>34.618240316792473</c:v>
                </c:pt>
                <c:pt idx="1">
                  <c:v>35.354750941816661</c:v>
                </c:pt>
                <c:pt idx="2">
                  <c:v>25.479052456872704</c:v>
                </c:pt>
                <c:pt idx="3">
                  <c:v>18.277527765162461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AE-465B-8E94-07B9A1B12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275887"/>
        <c:axId val="1752279631"/>
      </c:barChart>
      <c:catAx>
        <c:axId val="175227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52279631"/>
        <c:crosses val="autoZero"/>
        <c:auto val="1"/>
        <c:lblAlgn val="ctr"/>
        <c:lblOffset val="100"/>
        <c:noMultiLvlLbl val="0"/>
      </c:catAx>
      <c:valAx>
        <c:axId val="175227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5227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39019886699401"/>
          <c:y val="0.92939677255415021"/>
          <c:w val="0.70353881998747381"/>
          <c:h val="7.06032274458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i="0" baseline="0" dirty="0">
                <a:solidFill>
                  <a:schemeClr val="tx1"/>
                </a:solidFill>
                <a:effectLst/>
              </a:rPr>
              <a:t>Estonia:</a:t>
            </a:r>
            <a:r>
              <a:rPr lang="et-EE" sz="2200" b="0" i="0" baseline="0" dirty="0">
                <a:solidFill>
                  <a:schemeClr val="tx1"/>
                </a:solidFill>
                <a:effectLst/>
              </a:rPr>
              <a:t> </a:t>
            </a: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sotsiaalne kaasatus neil, kes olid 2015 a </a:t>
            </a:r>
            <a:r>
              <a:rPr lang="et-EE" sz="2200" b="0" i="0" baseline="0" dirty="0" smtClean="0">
                <a:solidFill>
                  <a:schemeClr val="accent1"/>
                </a:solidFill>
                <a:effectLst/>
              </a:rPr>
              <a:t>55-64 </a:t>
            </a: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, %</a:t>
            </a:r>
            <a:endParaRPr lang="et-EE" sz="22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tegevused!$A$67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tegevused!$F$67:$I$67</c:f>
              <c:numCache>
                <c:formatCode>0</c:formatCode>
                <c:ptCount val="4"/>
                <c:pt idx="0">
                  <c:v>24.901768172888016</c:v>
                </c:pt>
                <c:pt idx="1">
                  <c:v>26.694166175604007</c:v>
                </c:pt>
                <c:pt idx="2">
                  <c:v>29.462508294625081</c:v>
                </c:pt>
                <c:pt idx="3">
                  <c:v>33.581081081081081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E-42DB-9DE8-07FB258CAD08}"/>
            </c:ext>
          </c:extLst>
        </c:ser>
        <c:ser>
          <c:idx val="1"/>
          <c:order val="1"/>
          <c:tx>
            <c:strRef>
              <c:f>tegevused!$A$68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tegevused!$F$68:$I$68</c:f>
              <c:numCache>
                <c:formatCode>0</c:formatCode>
                <c:ptCount val="4"/>
                <c:pt idx="0">
                  <c:v>6.9253438113948915</c:v>
                </c:pt>
                <c:pt idx="1">
                  <c:v>6.7177371832645845</c:v>
                </c:pt>
                <c:pt idx="2">
                  <c:v>8.42733908427339</c:v>
                </c:pt>
                <c:pt idx="3">
                  <c:v>9.3243243243243246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E-42DB-9DE8-07FB258CAD08}"/>
            </c:ext>
          </c:extLst>
        </c:ser>
        <c:ser>
          <c:idx val="2"/>
          <c:order val="2"/>
          <c:tx>
            <c:strRef>
              <c:f>tegevused!$A$69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tegevused!$F$69:$I$69</c:f>
              <c:numCache>
                <c:formatCode>0</c:formatCode>
                <c:ptCount val="4"/>
                <c:pt idx="0">
                  <c:v>36.542239685658153</c:v>
                </c:pt>
                <c:pt idx="1">
                  <c:v>37.595757218621095</c:v>
                </c:pt>
                <c:pt idx="2">
                  <c:v>30.988719309887195</c:v>
                </c:pt>
                <c:pt idx="3">
                  <c:v>26.554054054054053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E-42DB-9DE8-07FB258CAD08}"/>
            </c:ext>
          </c:extLst>
        </c:ser>
        <c:ser>
          <c:idx val="3"/>
          <c:order val="3"/>
          <c:tx>
            <c:strRef>
              <c:f>tegevused!$A$70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tegevused!$F$70:$I$70</c:f>
              <c:numCache>
                <c:formatCode>0</c:formatCode>
                <c:ptCount val="4"/>
                <c:pt idx="0">
                  <c:v>31.630648330058939</c:v>
                </c:pt>
                <c:pt idx="1">
                  <c:v>28.992339422510312</c:v>
                </c:pt>
                <c:pt idx="2">
                  <c:v>31.121433311214332</c:v>
                </c:pt>
                <c:pt idx="3">
                  <c:v>30.54054054054054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E-42DB-9DE8-07FB258C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3654623"/>
        <c:axId val="1833652127"/>
      </c:barChart>
      <c:catAx>
        <c:axId val="183365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33652127"/>
        <c:crosses val="autoZero"/>
        <c:auto val="1"/>
        <c:lblAlgn val="ctr"/>
        <c:lblOffset val="100"/>
        <c:noMultiLvlLbl val="0"/>
      </c:catAx>
      <c:valAx>
        <c:axId val="183365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3365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34836219528973"/>
          <c:y val="0.92939677255415021"/>
          <c:w val="0.67330310555478368"/>
          <c:h val="7.06032274458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Sotsiaalne kaasatus vanuserühmas 57-66 aastal </a:t>
            </a:r>
            <a:r>
              <a:rPr lang="et-EE" sz="2200" b="0" i="0" baseline="0" dirty="0">
                <a:solidFill>
                  <a:schemeClr val="tx1"/>
                </a:solidFill>
                <a:effectLst/>
              </a:rPr>
              <a:t>2017</a:t>
            </a:r>
          </a:p>
          <a:p>
            <a:pPr>
              <a:defRPr/>
            </a:pPr>
            <a:r>
              <a:rPr lang="et-EE" sz="2200" b="0" i="0" baseline="0" dirty="0">
                <a:solidFill>
                  <a:schemeClr val="tx1"/>
                </a:solidFill>
                <a:effectLst/>
              </a:rPr>
              <a:t>%</a:t>
            </a:r>
            <a:endParaRPr lang="et-EE" sz="22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tegevused!$E$82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tegevused!$F$76:$I$76</c:f>
              <c:numCache>
                <c:formatCode>0</c:formatCode>
                <c:ptCount val="4"/>
                <c:pt idx="0">
                  <c:v>46.938775510204081</c:v>
                </c:pt>
                <c:pt idx="1">
                  <c:v>43.981481481481481</c:v>
                </c:pt>
                <c:pt idx="2">
                  <c:v>23.520923520923521</c:v>
                </c:pt>
                <c:pt idx="3">
                  <c:v>33.581081081081081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F-47A7-8A2B-3CF45FA81A1E}"/>
            </c:ext>
          </c:extLst>
        </c:ser>
        <c:ser>
          <c:idx val="1"/>
          <c:order val="1"/>
          <c:tx>
            <c:strRef>
              <c:f>tegevused!$E$83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tegevused!$F$77:$I$77</c:f>
              <c:numCache>
                <c:formatCode>0</c:formatCode>
                <c:ptCount val="4"/>
                <c:pt idx="0">
                  <c:v>7.2356215213358075</c:v>
                </c:pt>
                <c:pt idx="1">
                  <c:v>8.0246913580246915</c:v>
                </c:pt>
                <c:pt idx="2">
                  <c:v>26.839826839826841</c:v>
                </c:pt>
                <c:pt idx="3">
                  <c:v>9.3243243243243246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F-47A7-8A2B-3CF45FA81A1E}"/>
            </c:ext>
          </c:extLst>
        </c:ser>
        <c:ser>
          <c:idx val="2"/>
          <c:order val="2"/>
          <c:tx>
            <c:strRef>
              <c:f>tegevused!$E$84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tegevused!$F$78:$I$78</c:f>
              <c:numCache>
                <c:formatCode>0</c:formatCode>
                <c:ptCount val="4"/>
                <c:pt idx="0">
                  <c:v>35.064935064935064</c:v>
                </c:pt>
                <c:pt idx="1">
                  <c:v>32.407407407407405</c:v>
                </c:pt>
                <c:pt idx="2">
                  <c:v>15.584415584415584</c:v>
                </c:pt>
                <c:pt idx="3">
                  <c:v>26.554054054054053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F-47A7-8A2B-3CF45FA81A1E}"/>
            </c:ext>
          </c:extLst>
        </c:ser>
        <c:ser>
          <c:idx val="3"/>
          <c:order val="3"/>
          <c:tx>
            <c:strRef>
              <c:f>tegevused!$E$85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tegevused!$F$79:$I$79</c:f>
              <c:numCache>
                <c:formatCode>0</c:formatCode>
                <c:ptCount val="4"/>
                <c:pt idx="0">
                  <c:v>10.760667903525047</c:v>
                </c:pt>
                <c:pt idx="1">
                  <c:v>15.586419753086419</c:v>
                </c:pt>
                <c:pt idx="2">
                  <c:v>34.054834054834053</c:v>
                </c:pt>
                <c:pt idx="3">
                  <c:v>30.54054054054054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F-47A7-8A2B-3CF45FA81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0018111"/>
        <c:axId val="1880018527"/>
      </c:barChart>
      <c:catAx>
        <c:axId val="188001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80018527"/>
        <c:crosses val="autoZero"/>
        <c:auto val="1"/>
        <c:lblAlgn val="ctr"/>
        <c:lblOffset val="100"/>
        <c:noMultiLvlLbl val="0"/>
      </c:catAx>
      <c:valAx>
        <c:axId val="188001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8001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>
                <a:solidFill>
                  <a:schemeClr val="tx1"/>
                </a:solidFill>
              </a:rPr>
              <a:t>Pole kunagi kasutanud. </a:t>
            </a:r>
            <a:r>
              <a:rPr lang="et-EE" dirty="0" err="1" smtClean="0">
                <a:solidFill>
                  <a:schemeClr val="tx1"/>
                </a:solidFill>
              </a:rPr>
              <a:t>Never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r>
              <a:rPr lang="et-EE" dirty="0" err="1" smtClean="0">
                <a:solidFill>
                  <a:schemeClr val="tx1"/>
                </a:solidFill>
              </a:rPr>
              <a:t>used</a:t>
            </a:r>
            <a:r>
              <a:rPr lang="et-EE" dirty="0" smtClean="0">
                <a:solidFill>
                  <a:schemeClr val="tx1"/>
                </a:solidFill>
              </a:rPr>
              <a:t>. </a:t>
            </a:r>
            <a:endParaRPr lang="et-E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t-EE" sz="1800" dirty="0" smtClean="0">
                <a:solidFill>
                  <a:schemeClr val="tx1"/>
                </a:solidFill>
              </a:rPr>
              <a:t>% kõikidest vastajatest, of </a:t>
            </a:r>
            <a:r>
              <a:rPr lang="et-EE" sz="1800" dirty="0">
                <a:solidFill>
                  <a:schemeClr val="tx1"/>
                </a:solidFill>
              </a:rPr>
              <a:t>all </a:t>
            </a:r>
            <a:r>
              <a:rPr lang="et-EE" sz="1800" dirty="0" err="1" smtClean="0">
                <a:solidFill>
                  <a:schemeClr val="tx1"/>
                </a:solidFill>
              </a:rPr>
              <a:t>respondents</a:t>
            </a:r>
            <a:r>
              <a:rPr lang="et-EE" sz="1800" dirty="0" smtClean="0">
                <a:solidFill>
                  <a:schemeClr val="tx1"/>
                </a:solidFill>
              </a:rPr>
              <a:t> </a:t>
            </a:r>
            <a:r>
              <a:rPr lang="et-EE" sz="1800" dirty="0">
                <a:solidFill>
                  <a:schemeClr val="tx1"/>
                </a:solidFill>
              </a:rPr>
              <a:t>(2015)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6-4182-B481-CBF19092ED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6-4182-B481-CBF19092E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Int_use_w6!$N$33:$N$51</c:f>
              <c:strCache>
                <c:ptCount val="19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Luxembourg</c:v>
                </c:pt>
                <c:pt idx="6">
                  <c:v>France</c:v>
                </c:pt>
                <c:pt idx="7">
                  <c:v>Czech Republic</c:v>
                </c:pt>
                <c:pt idx="8">
                  <c:v>Avarage</c:v>
                </c:pt>
                <c:pt idx="9">
                  <c:v>Israel</c:v>
                </c:pt>
                <c:pt idx="10">
                  <c:v>Austria</c:v>
                </c:pt>
                <c:pt idx="11">
                  <c:v>Estonia</c:v>
                </c:pt>
                <c:pt idx="12">
                  <c:v>Greece</c:v>
                </c:pt>
                <c:pt idx="13">
                  <c:v>Slovenia</c:v>
                </c:pt>
                <c:pt idx="14">
                  <c:v>Spain</c:v>
                </c:pt>
                <c:pt idx="15">
                  <c:v>Italy</c:v>
                </c:pt>
                <c:pt idx="16">
                  <c:v>Croatia</c:v>
                </c:pt>
                <c:pt idx="17">
                  <c:v>Portugal</c:v>
                </c:pt>
                <c:pt idx="18">
                  <c:v>Poland</c:v>
                </c:pt>
              </c:strCache>
            </c:strRef>
          </c:cat>
          <c:val>
            <c:numRef>
              <c:f>Int_use_w6!$O$33:$O$51</c:f>
              <c:numCache>
                <c:formatCode>0</c:formatCode>
                <c:ptCount val="19"/>
                <c:pt idx="0">
                  <c:v>8.654876741693462</c:v>
                </c:pt>
                <c:pt idx="1">
                  <c:v>9.8743267504488337</c:v>
                </c:pt>
                <c:pt idx="2">
                  <c:v>17.464285714285715</c:v>
                </c:pt>
                <c:pt idx="3">
                  <c:v>22.126486300189558</c:v>
                </c:pt>
                <c:pt idx="4">
                  <c:v>22.598228480581422</c:v>
                </c:pt>
                <c:pt idx="5">
                  <c:v>27.10997442455243</c:v>
                </c:pt>
                <c:pt idx="6">
                  <c:v>28.440600356143474</c:v>
                </c:pt>
                <c:pt idx="7">
                  <c:v>31.972789115646258</c:v>
                </c:pt>
                <c:pt idx="8">
                  <c:v>33</c:v>
                </c:pt>
                <c:pt idx="9">
                  <c:v>33.169048792508626</c:v>
                </c:pt>
                <c:pt idx="10">
                  <c:v>35.731132075471699</c:v>
                </c:pt>
                <c:pt idx="11">
                  <c:v>37.744574884382779</c:v>
                </c:pt>
                <c:pt idx="12">
                  <c:v>39.548596990646601</c:v>
                </c:pt>
                <c:pt idx="13">
                  <c:v>44.030382150486588</c:v>
                </c:pt>
                <c:pt idx="14">
                  <c:v>46.401852511578198</c:v>
                </c:pt>
                <c:pt idx="15">
                  <c:v>48.423040604343718</c:v>
                </c:pt>
                <c:pt idx="16">
                  <c:v>48.954983922829584</c:v>
                </c:pt>
                <c:pt idx="17">
                  <c:v>50.388988629563137</c:v>
                </c:pt>
                <c:pt idx="18">
                  <c:v>61.784140969162998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C6-4182-B481-CBF19092ED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9928256"/>
        <c:axId val="669919936"/>
      </c:barChart>
      <c:catAx>
        <c:axId val="6699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69919936"/>
        <c:crosses val="autoZero"/>
        <c:auto val="1"/>
        <c:lblAlgn val="ctr"/>
        <c:lblOffset val="100"/>
        <c:noMultiLvlLbl val="0"/>
      </c:catAx>
      <c:valAx>
        <c:axId val="669919936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699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i="0" u="none" strike="noStrike" baseline="0" dirty="0" smtClean="0">
                <a:solidFill>
                  <a:schemeClr val="tx1"/>
                </a:solidFill>
                <a:effectLst/>
              </a:rPr>
              <a:t>Pole kunagi kasutanud. </a:t>
            </a:r>
            <a:r>
              <a:rPr lang="et-EE" dirty="0" err="1" smtClean="0">
                <a:solidFill>
                  <a:schemeClr val="tx1"/>
                </a:solidFill>
              </a:rPr>
              <a:t>Never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r>
              <a:rPr lang="et-EE" dirty="0" err="1">
                <a:solidFill>
                  <a:schemeClr val="tx1"/>
                </a:solidFill>
              </a:rPr>
              <a:t>used</a:t>
            </a:r>
            <a:r>
              <a:rPr lang="et-EE" dirty="0">
                <a:solidFill>
                  <a:schemeClr val="tx1"/>
                </a:solidFill>
              </a:rPr>
              <a:t>, </a:t>
            </a:r>
          </a:p>
          <a:p>
            <a:pPr>
              <a:defRPr/>
            </a:pP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% vanuserühma 55-64 vastajatest, of </a:t>
            </a:r>
            <a:r>
              <a:rPr lang="et-EE" sz="1800" b="1" i="0" baseline="0" dirty="0" err="1" smtClean="0">
                <a:solidFill>
                  <a:schemeClr val="tx1"/>
                </a:solidFill>
                <a:effectLst/>
              </a:rPr>
              <a:t>age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t-EE" sz="1800" b="1" i="0" baseline="0" dirty="0" err="1" smtClean="0">
                <a:solidFill>
                  <a:schemeClr val="tx1"/>
                </a:solidFill>
                <a:effectLst/>
              </a:rPr>
              <a:t>group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 (2015)</a:t>
            </a:r>
            <a:endParaRPr lang="et-EE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6432756716221284"/>
          <c:y val="2.5784835914680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Int_use_w6!$AP$34</c:f>
              <c:strCache>
                <c:ptCount val="1"/>
                <c:pt idx="0">
                  <c:v>Never used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D-41D0-893E-B31F3AFF725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D-41D0-893E-B31F3AFF72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Int_use_w6!$AO$35:$AO$53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France</c:v>
                </c:pt>
                <c:pt idx="6">
                  <c:v>Luxembourg</c:v>
                </c:pt>
                <c:pt idx="7">
                  <c:v>Estonia</c:v>
                </c:pt>
                <c:pt idx="8">
                  <c:v>Israel</c:v>
                </c:pt>
                <c:pt idx="9">
                  <c:v>Czech Republic</c:v>
                </c:pt>
                <c:pt idx="10">
                  <c:v>Austria</c:v>
                </c:pt>
                <c:pt idx="11">
                  <c:v>Avarage</c:v>
                </c:pt>
                <c:pt idx="12">
                  <c:v>Spain</c:v>
                </c:pt>
                <c:pt idx="13">
                  <c:v>Greece</c:v>
                </c:pt>
                <c:pt idx="14">
                  <c:v>Slovenia</c:v>
                </c:pt>
                <c:pt idx="15">
                  <c:v>Italy</c:v>
                </c:pt>
                <c:pt idx="16">
                  <c:v>Portugal</c:v>
                </c:pt>
                <c:pt idx="17">
                  <c:v>Croatia</c:v>
                </c:pt>
                <c:pt idx="18">
                  <c:v>Poland</c:v>
                </c:pt>
              </c:strCache>
            </c:strRef>
          </c:cat>
          <c:val>
            <c:numRef>
              <c:f>Int_use_w6!$AP$35:$AP$53</c:f>
              <c:numCache>
                <c:formatCode>0</c:formatCode>
                <c:ptCount val="19"/>
                <c:pt idx="0">
                  <c:v>1.2958963282937366</c:v>
                </c:pt>
                <c:pt idx="1">
                  <c:v>1.3921113689095128</c:v>
                </c:pt>
                <c:pt idx="2">
                  <c:v>5.5837563451776653</c:v>
                </c:pt>
                <c:pt idx="3">
                  <c:v>6.5540194572452641</c:v>
                </c:pt>
                <c:pt idx="4">
                  <c:v>9.4839609483960956</c:v>
                </c:pt>
                <c:pt idx="5">
                  <c:v>10.987261146496815</c:v>
                </c:pt>
                <c:pt idx="6">
                  <c:v>14.024390243902438</c:v>
                </c:pt>
                <c:pt idx="7">
                  <c:v>15.918869084204056</c:v>
                </c:pt>
                <c:pt idx="8">
                  <c:v>16.161616161616163</c:v>
                </c:pt>
                <c:pt idx="9">
                  <c:v>16.289592760180994</c:v>
                </c:pt>
                <c:pt idx="10">
                  <c:v>16.410748560460654</c:v>
                </c:pt>
                <c:pt idx="11">
                  <c:v>17.170154686078252</c:v>
                </c:pt>
                <c:pt idx="12">
                  <c:v>18.75</c:v>
                </c:pt>
                <c:pt idx="13">
                  <c:v>24.426534407935524</c:v>
                </c:pt>
                <c:pt idx="14">
                  <c:v>25.661375661375661</c:v>
                </c:pt>
                <c:pt idx="15">
                  <c:v>28.881789137380192</c:v>
                </c:pt>
                <c:pt idx="16">
                  <c:v>34.380165289256198</c:v>
                </c:pt>
                <c:pt idx="17">
                  <c:v>36.605316973415135</c:v>
                </c:pt>
                <c:pt idx="18">
                  <c:v>43.401759530791786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D-41D0-893E-B31F3AFF72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1562591"/>
        <c:axId val="261542207"/>
      </c:barChart>
      <c:catAx>
        <c:axId val="26156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42207"/>
        <c:crosses val="autoZero"/>
        <c:auto val="1"/>
        <c:lblAlgn val="ctr"/>
        <c:lblOffset val="100"/>
        <c:noMultiLvlLbl val="0"/>
      </c:catAx>
      <c:valAx>
        <c:axId val="26154220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6156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C5E2C-C022-42CE-AC68-D4C4241FB374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685E-D9FE-464B-AA65-91990776F76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3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E88D-C209-4FDF-B71A-27891D740AC3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D2871-91F3-43F8-A482-762CFB9B95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F9D1DA-1879-45CC-863C-73DE5C15E349}" type="slidenum">
              <a:rPr lang="et-EE" altLang="et-EE"/>
              <a:pPr/>
              <a:t>5</a:t>
            </a:fld>
            <a:endParaRPr lang="et-EE" altLang="et-EE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7081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799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4662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80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9762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0745B-417D-47DF-873F-445A032C3904}" type="slidenum">
              <a:rPr lang="et-EE" altLang="et-EE"/>
              <a:pPr/>
              <a:t>30</a:t>
            </a:fld>
            <a:endParaRPr lang="et-EE" altLang="et-EE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7328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0745B-417D-47DF-873F-445A032C3904}" type="slidenum">
              <a:rPr lang="et-EE" altLang="et-EE"/>
              <a:pPr/>
              <a:t>32</a:t>
            </a:fld>
            <a:endParaRPr lang="et-EE" altLang="et-EE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10599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15F087-C90B-4E9E-B809-7BA29F002597}" type="slidenum">
              <a:rPr lang="et-EE" altLang="et-EE"/>
              <a:pPr/>
              <a:t>6</a:t>
            </a:fld>
            <a:endParaRPr lang="et-EE" altLang="et-EE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9144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D2871-91F3-43F8-A482-762CFB9B953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2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D22BEF-F824-4754-A58D-461F44D187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5455" cy="4104277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830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D22BEF-F824-4754-A58D-461F44D187D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5455" cy="4104277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251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8D22BEF-F824-4754-A58D-461F44D187D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75455" cy="4104277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138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5C663-87CF-4C1B-B331-9051740B0A9E}" type="slidenum">
              <a:rPr lang="et-EE" smtClean="0"/>
              <a:pPr/>
              <a:t>22</a:t>
            </a:fld>
            <a:endParaRPr lang="et-EE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94957" y="754751"/>
            <a:ext cx="4806336" cy="37221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83" y="4715724"/>
            <a:ext cx="5428719" cy="4457750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363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5C663-87CF-4C1B-B331-9051740B0A9E}" type="slidenum">
              <a:rPr lang="et-EE" smtClean="0"/>
              <a:pPr/>
              <a:t>23</a:t>
            </a:fld>
            <a:endParaRPr lang="et-EE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94957" y="754751"/>
            <a:ext cx="4806336" cy="37221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83" y="4715724"/>
            <a:ext cx="5428719" cy="4457750"/>
          </a:xfrm>
          <a:noFill/>
          <a:ln/>
        </p:spPr>
        <p:txBody>
          <a:bodyPr wrap="none" anchor="ctr"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102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447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060849"/>
            <a:ext cx="7772400" cy="18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48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Speech</a:t>
            </a:r>
            <a:br>
              <a:rPr lang="en-US" noProof="0" dirty="0"/>
            </a:br>
            <a:r>
              <a:rPr lang="en-US" noProof="0" dirty="0"/>
              <a:t>Possible Second line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4221088"/>
            <a:ext cx="7776864" cy="1345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Name Referee</a:t>
            </a: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19" y="6157165"/>
            <a:ext cx="1321228" cy="44442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275" y="6132502"/>
            <a:ext cx="1624781" cy="46909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2102400" y="6134400"/>
            <a:ext cx="1133653" cy="6130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3752"/>
            <a:ext cx="2304256" cy="36784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" y="6165491"/>
            <a:ext cx="648072" cy="538657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0201" y="476672"/>
            <a:ext cx="4146262" cy="93620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Place &amp; </a:t>
            </a:r>
            <a:r>
              <a:rPr lang="de-DE" dirty="0" err="1"/>
              <a:t>date</a:t>
            </a:r>
            <a:endParaRPr lang="en-US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920775" y="6132502"/>
            <a:ext cx="1274962" cy="608866"/>
          </a:xfrm>
          <a:prstGeom prst="rect">
            <a:avLst/>
          </a:prstGeom>
        </p:spPr>
        <p:txBody>
          <a:bodyPr wrap="square" rtlCol="0" anchor="ctr" anchorCtr="0">
            <a:normAutofit fontScale="400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programme under grant agreement No 676536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3173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17D57-8F6F-4BFC-809A-EBA07264C555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420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CE98B-A3EE-4649-BA6B-33DF06DFC61F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6960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9614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32149-8D4D-4363-9F67-ADDF4634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05.03.2025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13923-800F-4FC6-B73B-466A6B2D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5068-6BC2-4291-BB6E-19EC6E24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5675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1520" cy="465169"/>
          </a:xfrm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2560" cy="465169"/>
          </a:xfrm>
        </p:spPr>
        <p:txBody>
          <a:bodyPr/>
          <a:lstStyle>
            <a:lvl1pPr>
              <a:defRPr/>
            </a:lvl1pPr>
          </a:lstStyle>
          <a:p>
            <a:fld id="{01106DC9-C316-4A24-9270-D11448E9CDC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22262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711194-772E-4513-87D9-FEA700C128E6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23679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DE4B-1401-496F-8DEA-1F9D3674A4C9}" type="datetimeFigureOut">
              <a:rPr lang="et-EE" smtClean="0"/>
              <a:t>05.03.2025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D022-F656-4E2D-B5DB-8C8C0C91FFF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8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Pagetitle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45513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i="0" kern="1200" cap="sm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 of Section</a:t>
            </a:r>
            <a:br>
              <a:rPr lang="en-US"/>
            </a:br>
            <a:r>
              <a:rPr lang="en-US"/>
              <a:t>Possible Second line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905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  <p:sp>
        <p:nvSpPr>
          <p:cNvPr id="18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Pagetitle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611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Pagetitle</a:t>
            </a:r>
            <a:endParaRPr lang="en-US" noProof="0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205062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Title 1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96752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Title 2</a:t>
            </a:r>
          </a:p>
        </p:txBody>
      </p:sp>
    </p:spTree>
    <p:extLst>
      <p:ext uri="{BB962C8B-B14F-4D97-AF65-F5344CB8AC3E}">
        <p14:creationId xmlns:p14="http://schemas.microsoft.com/office/powerpoint/2010/main" val="14098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Pagetitle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030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060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81328"/>
            <a:ext cx="1064739" cy="35815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1369" y="6341125"/>
            <a:ext cx="1204567" cy="34777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1835696" y="6333815"/>
            <a:ext cx="864096" cy="46731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381328"/>
            <a:ext cx="2304256" cy="3678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6341125"/>
            <a:ext cx="529386" cy="440009"/>
          </a:xfrm>
          <a:prstGeom prst="rect">
            <a:avLst/>
          </a:prstGeom>
        </p:spPr>
      </p:pic>
      <p:sp>
        <p:nvSpPr>
          <p:cNvPr id="17" name="Foliennummernplatzhalter 5"/>
          <p:cNvSpPr txBox="1">
            <a:spLocks/>
          </p:cNvSpPr>
          <p:nvPr userDrawn="1"/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75091-4EDB-4532-812F-887B2169ED1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80904" y="6333815"/>
            <a:ext cx="1054792" cy="447319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endParaRPr lang="de-DE" sz="1800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08896" y="6285563"/>
            <a:ext cx="1198808" cy="543822"/>
          </a:xfrm>
          <a:prstGeom prst="rect">
            <a:avLst/>
          </a:prstGeom>
        </p:spPr>
        <p:txBody>
          <a:bodyPr wrap="square" rtlCol="0" anchor="ctr" anchorCtr="0">
            <a:normAutofit fontScale="325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</a:t>
            </a:r>
            <a:r>
              <a:rPr lang="en-US" sz="1800" dirty="0" err="1"/>
              <a:t>programme</a:t>
            </a:r>
            <a:r>
              <a:rPr lang="en-US" sz="1800" dirty="0"/>
              <a:t> under grant agreement No 676536</a:t>
            </a:r>
            <a:endParaRPr lang="de-DE" sz="180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699512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Pagetitle</a:t>
            </a:r>
            <a:endParaRPr lang="en-US" noProof="0" dirty="0"/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Caption</a:t>
            </a:r>
            <a:endParaRPr lang="en-US" dirty="0"/>
          </a:p>
        </p:txBody>
      </p:sp>
      <p:sp>
        <p:nvSpPr>
          <p:cNvPr id="1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24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19" y="6157165"/>
            <a:ext cx="1321228" cy="44442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275" y="6132502"/>
            <a:ext cx="1624781" cy="46909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7" t="14788" r="31260" b="15628"/>
          <a:stretch/>
        </p:blipFill>
        <p:spPr>
          <a:xfrm>
            <a:off x="2101599" y="6134400"/>
            <a:ext cx="1133653" cy="6130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83752"/>
            <a:ext cx="2304256" cy="367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" y="6165491"/>
            <a:ext cx="648072" cy="538657"/>
          </a:xfrm>
          <a:prstGeom prst="rect">
            <a:avLst/>
          </a:prstGeom>
        </p:spPr>
      </p:pic>
      <p:sp>
        <p:nvSpPr>
          <p:cNvPr id="10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160000"/>
            <a:ext cx="5760000" cy="14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Thank You!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3645024"/>
            <a:ext cx="5760000" cy="18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sng" cap="none" baseline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your.email@mea.mpisoc.mpg.de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920775" y="6132502"/>
            <a:ext cx="1274962" cy="608866"/>
          </a:xfrm>
          <a:prstGeom prst="rect">
            <a:avLst/>
          </a:prstGeom>
        </p:spPr>
        <p:txBody>
          <a:bodyPr wrap="square" rtlCol="0" anchor="ctr" anchorCtr="0">
            <a:normAutofit fontScale="40000" lnSpcReduction="20000"/>
          </a:bodyPr>
          <a:lstStyle/>
          <a:p>
            <a:pPr algn="l"/>
            <a:r>
              <a:rPr lang="en-US" sz="1800" dirty="0"/>
              <a:t>This project has received funding from the European Union’s Horizon 2020 research and innovation programme under grant agreement No 676536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8361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83968" y="6356350"/>
            <a:ext cx="576064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43342D-1B70-414D-92AC-89F82694F62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82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8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3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tlu.ee/sites/default/files/Instituudid/%C3%9CTI/EDK/PDF%20failid/SHARE-kogumik-12.09.pdf" TargetMode="External"/><Relationship Id="rId5" Type="http://schemas.openxmlformats.org/officeDocument/2006/relationships/hyperlink" Target="http://www.tlu.ee/public/pilkhallilealaleteinepdf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SHARE 2025 – mis, miks ja milleks?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4800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Euro</a:t>
            </a:r>
            <a:r>
              <a:rPr lang="et-EE" altLang="en-US" dirty="0" smtClean="0"/>
              <a:t>opa Komisjon</a:t>
            </a:r>
            <a:r>
              <a:rPr lang="en-US" altLang="en-US" dirty="0" smtClean="0"/>
              <a:t> </a:t>
            </a:r>
            <a:r>
              <a:rPr lang="et-EE" altLang="en-US" dirty="0"/>
              <a:t>SHARE andmete alusel </a:t>
            </a:r>
            <a:endParaRPr lang="en-US" altLang="en-US" dirty="0"/>
          </a:p>
          <a:p>
            <a:pPr lvl="1">
              <a:defRPr/>
            </a:pPr>
            <a:r>
              <a:rPr lang="et-EE" altLang="en-US" dirty="0"/>
              <a:t>p</a:t>
            </a:r>
            <a:r>
              <a:rPr lang="et-EE" altLang="en-US" dirty="0" smtClean="0"/>
              <a:t>ensioni- ja tervisekulutuste </a:t>
            </a:r>
            <a:r>
              <a:rPr lang="et-EE" altLang="en-US" b="1" dirty="0" smtClean="0"/>
              <a:t>pikaajalised prognoosid</a:t>
            </a:r>
            <a:endParaRPr lang="en-US" altLang="en-US" b="1" dirty="0"/>
          </a:p>
          <a:p>
            <a:pPr lvl="1">
              <a:defRPr/>
            </a:pPr>
            <a:r>
              <a:rPr lang="et-EE" altLang="en-US" dirty="0" smtClean="0"/>
              <a:t>aktiivsena </a:t>
            </a:r>
            <a:r>
              <a:rPr lang="et-EE" altLang="en-US" dirty="0" smtClean="0"/>
              <a:t>vananemise, tervisesüsteemide ja hooldesüsteemide </a:t>
            </a:r>
            <a:r>
              <a:rPr lang="et-EE" altLang="en-US" b="1" dirty="0" smtClean="0"/>
              <a:t>poliitikate</a:t>
            </a:r>
            <a:r>
              <a:rPr lang="et-EE" altLang="en-US" dirty="0" smtClean="0"/>
              <a:t> </a:t>
            </a:r>
            <a:r>
              <a:rPr lang="et-EE" altLang="en-US" b="1" dirty="0" smtClean="0"/>
              <a:t>kavandamine</a:t>
            </a:r>
            <a:endParaRPr lang="et-EE" altLang="en-US" b="1" dirty="0" smtClean="0"/>
          </a:p>
          <a:p>
            <a:pPr>
              <a:defRPr/>
            </a:pPr>
            <a:r>
              <a:rPr lang="et-EE" altLang="en-US" sz="2800" dirty="0" smtClean="0"/>
              <a:t>Riigi näide</a:t>
            </a:r>
            <a:r>
              <a:rPr lang="de-DE" altLang="en-US" sz="2800" dirty="0" smtClean="0"/>
              <a:t>: </a:t>
            </a:r>
            <a:r>
              <a:rPr lang="et-EE" altLang="en-US" sz="2800" dirty="0" smtClean="0"/>
              <a:t>Tšehhi Vabariik SHARE andmete alusel</a:t>
            </a:r>
            <a:endParaRPr lang="de-DE" altLang="en-US" sz="2800" dirty="0"/>
          </a:p>
          <a:p>
            <a:pPr lvl="1">
              <a:defRPr/>
            </a:pPr>
            <a:r>
              <a:rPr lang="et-EE" dirty="0" smtClean="0"/>
              <a:t>teavitas valitsust 50-aastaste ja vanemate inimeste </a:t>
            </a:r>
            <a:r>
              <a:rPr lang="et-EE" b="1" dirty="0" smtClean="0"/>
              <a:t>eelpensionile</a:t>
            </a:r>
            <a:r>
              <a:rPr lang="et-EE" dirty="0" smtClean="0"/>
              <a:t> siirdumise otsustest</a:t>
            </a:r>
            <a:endParaRPr lang="de-DE" altLang="en-US" dirty="0"/>
          </a:p>
          <a:p>
            <a:pPr lvl="1">
              <a:defRPr/>
            </a:pPr>
            <a:r>
              <a:rPr lang="et-EE" altLang="en-US" dirty="0" smtClean="0"/>
              <a:t>valmistas ette pikaajalise </a:t>
            </a:r>
            <a:r>
              <a:rPr lang="et-EE" altLang="en-US" b="1" dirty="0" smtClean="0"/>
              <a:t>hoold</a:t>
            </a:r>
            <a:r>
              <a:rPr lang="de-DE" altLang="en-US" b="1" dirty="0" err="1" smtClean="0"/>
              <a:t>use</a:t>
            </a:r>
            <a:r>
              <a:rPr lang="et-EE" altLang="en-US" b="1" dirty="0" smtClean="0"/>
              <a:t> </a:t>
            </a:r>
            <a:r>
              <a:rPr lang="et-EE" altLang="en-US" dirty="0" smtClean="0"/>
              <a:t>seaduse   </a:t>
            </a:r>
          </a:p>
          <a:p>
            <a:pPr>
              <a:defRPr/>
            </a:pPr>
            <a:r>
              <a:rPr lang="et-EE" altLang="en-US" sz="2800" dirty="0" smtClean="0"/>
              <a:t>Eestis on SHARE andmeid kasutatud hooldusreformi aluseks</a:t>
            </a:r>
            <a:endParaRPr lang="de-DE" altLang="en-US" sz="2800" dirty="0"/>
          </a:p>
          <a:p>
            <a:pPr marL="457200" lvl="1" indent="0">
              <a:buFont typeface="Webdings" pitchFamily="18" charset="2"/>
              <a:buNone/>
              <a:defRPr/>
            </a:pPr>
            <a:endParaRPr lang="de-DE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5" y="548680"/>
            <a:ext cx="8568184" cy="359370"/>
          </a:xfrm>
        </p:spPr>
        <p:txBody>
          <a:bodyPr>
            <a:normAutofit fontScale="90000"/>
          </a:bodyPr>
          <a:lstStyle/>
          <a:p>
            <a:r>
              <a:rPr lang="et-EE" altLang="en-US" dirty="0" smtClean="0">
                <a:solidFill>
                  <a:schemeClr val="bg1"/>
                </a:solidFill>
              </a:rPr>
              <a:t>SHARE mõju ühiskonnale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pPr>
              <a:spcBef>
                <a:spcPts val="0"/>
              </a:spcBef>
            </a:pPr>
            <a:r>
              <a:rPr lang="et-EE" sz="2800" dirty="0" smtClean="0"/>
              <a:t>Töötamine </a:t>
            </a:r>
            <a:r>
              <a:rPr lang="et-EE" sz="2800" b="1" dirty="0" smtClean="0"/>
              <a:t>aitab / ei aita </a:t>
            </a:r>
            <a:r>
              <a:rPr lang="et-EE" sz="2800" dirty="0" smtClean="0"/>
              <a:t>säilitada kognitiivset võimekust.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Kahe laine vahel töölt lahkunutel või mittetöötanutel oli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kognitiivne võimekus 2 punkti võrra </a:t>
            </a:r>
            <a:r>
              <a:rPr lang="et-EE" sz="2800" b="1" dirty="0" smtClean="0"/>
              <a:t>väiksem / suurem?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74638"/>
            <a:ext cx="8675688" cy="633412"/>
          </a:xfrm>
        </p:spPr>
        <p:txBody>
          <a:bodyPr/>
          <a:lstStyle/>
          <a:p>
            <a:r>
              <a:rPr lang="et-EE" altLang="en-US" dirty="0" smtClean="0">
                <a:solidFill>
                  <a:schemeClr val="bg1"/>
                </a:solidFill>
              </a:rPr>
              <a:t>SHARE mõned tulemused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43036" y="324433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altLang="en-US" dirty="0">
                <a:solidFill>
                  <a:schemeClr val="bg1"/>
                </a:solidFill>
              </a:rPr>
              <a:t>SHARE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7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pPr>
              <a:spcBef>
                <a:spcPts val="0"/>
              </a:spcBef>
            </a:pPr>
            <a:r>
              <a:rPr lang="et-EE" sz="2800" dirty="0" smtClean="0"/>
              <a:t>Töötamine </a:t>
            </a:r>
            <a:r>
              <a:rPr lang="et-EE" sz="2800" b="1" dirty="0" smtClean="0"/>
              <a:t>aitab </a:t>
            </a:r>
            <a:r>
              <a:rPr lang="et-EE" sz="2800" dirty="0" smtClean="0"/>
              <a:t>säilitada kognitiivset võimekust.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Kahe laine vahel töölt lahkunutel või mittetöötanutel oli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kognitiivne võimekus 2 punkti võrra </a:t>
            </a:r>
            <a:r>
              <a:rPr lang="et-EE" sz="2800" b="1" dirty="0" smtClean="0"/>
              <a:t>väiksem.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>
              <a:spcBef>
                <a:spcPts val="0"/>
              </a:spcBef>
            </a:pPr>
            <a:r>
              <a:rPr lang="et-EE" sz="2800" dirty="0" smtClean="0"/>
              <a:t> 53%  </a:t>
            </a:r>
            <a:r>
              <a:rPr lang="et-EE" sz="2800" dirty="0"/>
              <a:t>Eesti 50+ </a:t>
            </a:r>
            <a:r>
              <a:rPr lang="et-EE" sz="2800" dirty="0" smtClean="0"/>
              <a:t>aastastest </a:t>
            </a:r>
            <a:r>
              <a:rPr lang="et-EE" sz="2800" b="1" dirty="0" smtClean="0"/>
              <a:t>soovivad / ei soovi </a:t>
            </a:r>
            <a:r>
              <a:rPr lang="et-EE" sz="2800" dirty="0" smtClean="0"/>
              <a:t>töötada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     ka peale saabuvat pensioniiga.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74638"/>
            <a:ext cx="8675688" cy="633412"/>
          </a:xfrm>
        </p:spPr>
        <p:txBody>
          <a:bodyPr/>
          <a:lstStyle/>
          <a:p>
            <a:r>
              <a:rPr lang="et-EE" altLang="en-US" dirty="0" smtClean="0">
                <a:solidFill>
                  <a:schemeClr val="bg1"/>
                </a:solidFill>
              </a:rPr>
              <a:t>SHARE mõned tulemused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pPr>
              <a:spcBef>
                <a:spcPts val="0"/>
              </a:spcBef>
            </a:pPr>
            <a:r>
              <a:rPr lang="et-EE" sz="2800" dirty="0" smtClean="0"/>
              <a:t>Töötamine </a:t>
            </a:r>
            <a:r>
              <a:rPr lang="et-EE" sz="2800" b="1" dirty="0" smtClean="0"/>
              <a:t>aitab </a:t>
            </a:r>
            <a:r>
              <a:rPr lang="et-EE" sz="2800" dirty="0" smtClean="0"/>
              <a:t>säilitada kognitiivset võimekust.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Kahe laine vahel töölt lahkunutel või mittetöötanutel oli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kognitiivne võimekus 2 punkti võrra </a:t>
            </a:r>
            <a:r>
              <a:rPr lang="et-EE" sz="2800" b="1" dirty="0" smtClean="0"/>
              <a:t>väiksem.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>
              <a:spcBef>
                <a:spcPts val="0"/>
              </a:spcBef>
            </a:pPr>
            <a:r>
              <a:rPr lang="et-EE" sz="2800" dirty="0" smtClean="0"/>
              <a:t> 53%  </a:t>
            </a:r>
            <a:r>
              <a:rPr lang="et-EE" sz="2800" dirty="0"/>
              <a:t>Eesti 50+ </a:t>
            </a:r>
            <a:r>
              <a:rPr lang="et-EE" sz="2800" dirty="0" smtClean="0"/>
              <a:t>aastastest </a:t>
            </a:r>
            <a:r>
              <a:rPr lang="et-EE" sz="2800" b="1" dirty="0" smtClean="0"/>
              <a:t>soovivad </a:t>
            </a:r>
            <a:r>
              <a:rPr lang="et-EE" sz="2800" dirty="0" smtClean="0"/>
              <a:t>töötada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     ka peale saabuvat pensioniiga.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>
              <a:spcBef>
                <a:spcPts val="0"/>
              </a:spcBef>
            </a:pPr>
            <a:r>
              <a:rPr lang="et-EE" sz="2800" dirty="0" smtClean="0"/>
              <a:t>Depressioon on </a:t>
            </a:r>
            <a:r>
              <a:rPr lang="et-EE" sz="2800" dirty="0"/>
              <a:t>levinud (iga kolmas mees 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   peaaegu iga teine naine), </a:t>
            </a:r>
            <a:r>
              <a:rPr lang="et-EE" sz="2800" dirty="0" smtClean="0"/>
              <a:t>erinevusi linna ja maa vahel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</a:t>
            </a:r>
            <a:r>
              <a:rPr lang="et-EE" sz="2800" b="1" dirty="0" smtClean="0"/>
              <a:t>on / ei ole?</a:t>
            </a:r>
            <a:endParaRPr lang="et-EE" sz="24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74638"/>
            <a:ext cx="8675688" cy="633412"/>
          </a:xfrm>
        </p:spPr>
        <p:txBody>
          <a:bodyPr/>
          <a:lstStyle/>
          <a:p>
            <a:r>
              <a:rPr lang="et-EE" altLang="en-US" dirty="0" smtClean="0">
                <a:solidFill>
                  <a:schemeClr val="bg1"/>
                </a:solidFill>
              </a:rPr>
              <a:t>SHARE mõned tulemused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7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pPr>
              <a:spcBef>
                <a:spcPts val="0"/>
              </a:spcBef>
            </a:pPr>
            <a:r>
              <a:rPr lang="et-EE" sz="2800" dirty="0" smtClean="0"/>
              <a:t>Töötamine </a:t>
            </a:r>
            <a:r>
              <a:rPr lang="et-EE" sz="2800" b="1" dirty="0" smtClean="0"/>
              <a:t>aitab </a:t>
            </a:r>
            <a:r>
              <a:rPr lang="et-EE" sz="2800" dirty="0" smtClean="0"/>
              <a:t>säilitada kognitiivset võimekust.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Kahe laine vahel töölt lahkunutel või mittetöötanutel oli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kognitiivne võimekus 2 punkti võrra </a:t>
            </a:r>
            <a:r>
              <a:rPr lang="et-EE" sz="2800" b="1" dirty="0" smtClean="0"/>
              <a:t>väiksem.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>
              <a:spcBef>
                <a:spcPts val="0"/>
              </a:spcBef>
            </a:pPr>
            <a:r>
              <a:rPr lang="et-EE" sz="2800" dirty="0" smtClean="0"/>
              <a:t> 53%  </a:t>
            </a:r>
            <a:r>
              <a:rPr lang="et-EE" sz="2800" dirty="0"/>
              <a:t>Eesti 50+ </a:t>
            </a:r>
            <a:r>
              <a:rPr lang="et-EE" sz="2800" dirty="0" smtClean="0"/>
              <a:t>aastastest </a:t>
            </a:r>
            <a:r>
              <a:rPr lang="et-EE" sz="2800" b="1" dirty="0" smtClean="0"/>
              <a:t>soovivad </a:t>
            </a:r>
            <a:r>
              <a:rPr lang="et-EE" sz="2800" dirty="0" smtClean="0"/>
              <a:t>töötada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     ka peale saabuvat pensioniiga.</a:t>
            </a:r>
          </a:p>
          <a:p>
            <a:pPr marL="0" indent="0">
              <a:spcBef>
                <a:spcPts val="0"/>
              </a:spcBef>
              <a:buNone/>
            </a:pPr>
            <a:endParaRPr lang="et-EE" sz="2800" dirty="0" smtClean="0"/>
          </a:p>
          <a:p>
            <a:pPr>
              <a:spcBef>
                <a:spcPts val="0"/>
              </a:spcBef>
            </a:pPr>
            <a:r>
              <a:rPr lang="et-EE" sz="2800" dirty="0" smtClean="0"/>
              <a:t>Depressioon on levinud (iga kolmas mees 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 smtClean="0"/>
              <a:t>    peaaegu iga teine naine), erinevusi linna ja maa vahel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800" dirty="0"/>
              <a:t> </a:t>
            </a:r>
            <a:r>
              <a:rPr lang="et-EE" sz="2800" dirty="0" smtClean="0"/>
              <a:t>   </a:t>
            </a:r>
            <a:r>
              <a:rPr lang="et-EE" sz="2800" b="1" dirty="0" smtClean="0"/>
              <a:t>ei ole.</a:t>
            </a:r>
            <a:endParaRPr lang="et-EE" sz="2400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74638"/>
            <a:ext cx="8675688" cy="633412"/>
          </a:xfrm>
        </p:spPr>
        <p:txBody>
          <a:bodyPr/>
          <a:lstStyle/>
          <a:p>
            <a:r>
              <a:rPr lang="et-EE" altLang="en-US" dirty="0" smtClean="0">
                <a:solidFill>
                  <a:schemeClr val="bg1"/>
                </a:solidFill>
              </a:rPr>
              <a:t>SHARE mõned tulemused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96551" y="274638"/>
            <a:ext cx="9072240" cy="633412"/>
          </a:xfrm>
        </p:spPr>
        <p:txBody>
          <a:bodyPr/>
          <a:lstStyle/>
          <a:p>
            <a:r>
              <a:rPr lang="et-EE" altLang="en-US" dirty="0">
                <a:solidFill>
                  <a:schemeClr val="bg1"/>
                </a:solidFill>
              </a:rPr>
              <a:t>SHARE mõned </a:t>
            </a:r>
            <a:r>
              <a:rPr lang="et-EE" altLang="en-US" dirty="0" smtClean="0">
                <a:solidFill>
                  <a:schemeClr val="bg1"/>
                </a:solidFill>
              </a:rPr>
              <a:t>tulemused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124744"/>
            <a:ext cx="793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1916832"/>
            <a:ext cx="8424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>
                <a:ea typeface="Calibri" panose="020F0502020204030204" pitchFamily="34" charset="0"/>
              </a:rPr>
              <a:t>Käe tugevus </a:t>
            </a:r>
            <a:r>
              <a:rPr lang="et-EE" sz="2400" dirty="0">
                <a:ea typeface="Calibri" panose="020F0502020204030204" pitchFamily="34" charset="0"/>
              </a:rPr>
              <a:t>on eestimaalastel </a:t>
            </a:r>
            <a:r>
              <a:rPr lang="et-EE" sz="2400" b="1" dirty="0" smtClean="0">
                <a:ea typeface="Calibri" panose="020F0502020204030204" pitchFamily="34" charset="0"/>
              </a:rPr>
              <a:t>parem /halvem </a:t>
            </a:r>
            <a:r>
              <a:rPr lang="et-EE" sz="2400" dirty="0">
                <a:ea typeface="Calibri" panose="020F0502020204030204" pitchFamily="34" charset="0"/>
              </a:rPr>
              <a:t>SHARE keskimisest.  </a:t>
            </a:r>
            <a:endParaRPr lang="et-EE" sz="2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96551" y="274638"/>
            <a:ext cx="9072240" cy="633412"/>
          </a:xfrm>
        </p:spPr>
        <p:txBody>
          <a:bodyPr/>
          <a:lstStyle/>
          <a:p>
            <a:r>
              <a:rPr lang="et-EE" altLang="en-US" dirty="0">
                <a:solidFill>
                  <a:schemeClr val="bg1"/>
                </a:solidFill>
              </a:rPr>
              <a:t>SHARE mõned </a:t>
            </a:r>
            <a:r>
              <a:rPr lang="et-EE" altLang="en-US" dirty="0" smtClean="0">
                <a:solidFill>
                  <a:schemeClr val="bg1"/>
                </a:solidFill>
              </a:rPr>
              <a:t>tulemused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124744"/>
            <a:ext cx="793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1916832"/>
            <a:ext cx="8424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>
                <a:ea typeface="Calibri" panose="020F0502020204030204" pitchFamily="34" charset="0"/>
              </a:rPr>
              <a:t>Käe tugevus </a:t>
            </a:r>
            <a:r>
              <a:rPr lang="et-EE" sz="2400" dirty="0">
                <a:ea typeface="Calibri" panose="020F0502020204030204" pitchFamily="34" charset="0"/>
              </a:rPr>
              <a:t>on eestimaalastel </a:t>
            </a:r>
            <a:r>
              <a:rPr lang="et-EE" sz="2400" b="1" dirty="0" smtClean="0">
                <a:ea typeface="Calibri" panose="020F0502020204030204" pitchFamily="34" charset="0"/>
              </a:rPr>
              <a:t>parem </a:t>
            </a:r>
            <a:r>
              <a:rPr lang="et-EE" sz="2400" dirty="0" smtClean="0">
                <a:ea typeface="Calibri" panose="020F0502020204030204" pitchFamily="34" charset="0"/>
              </a:rPr>
              <a:t>SHARE </a:t>
            </a:r>
            <a:r>
              <a:rPr lang="et-EE" sz="2400" dirty="0">
                <a:ea typeface="Calibri" panose="020F0502020204030204" pitchFamily="34" charset="0"/>
              </a:rPr>
              <a:t>keskimisest.  </a:t>
            </a:r>
            <a:endParaRPr lang="et-EE" sz="2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>
                <a:ea typeface="Calibri" panose="020F0502020204030204" pitchFamily="34" charset="0"/>
              </a:rPr>
              <a:t>Väikese </a:t>
            </a:r>
            <a:r>
              <a:rPr lang="et-EE" sz="2400" dirty="0">
                <a:ea typeface="Calibri" panose="020F0502020204030204" pitchFamily="34" charset="0"/>
              </a:rPr>
              <a:t>pigistusjõuga mehi oli Eestis vaid 3,6% (SHARE keskmine 4,3 %) ja naisi 35,3% (keskmine 37,2%). </a:t>
            </a:r>
            <a:endParaRPr lang="et-EE" sz="2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>
                <a:ea typeface="Calibri" panose="020F0502020204030204" pitchFamily="34" charset="0"/>
              </a:rPr>
              <a:t>Käe </a:t>
            </a:r>
            <a:r>
              <a:rPr lang="et-EE" sz="2400" dirty="0">
                <a:ea typeface="Calibri" panose="020F0502020204030204" pitchFamily="34" charset="0"/>
              </a:rPr>
              <a:t>pigistusjõult vanuserühmade kaupa on Eesti kõigis vanuserühmades keskmisel positsioonil (8.–10. koht</a:t>
            </a:r>
            <a:r>
              <a:rPr lang="et-EE" sz="2400" dirty="0" smtClean="0">
                <a:ea typeface="Calibri" panose="020F0502020204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>
                <a:ea typeface="Calibri" panose="020F0502020204030204" pitchFamily="34" charset="0"/>
              </a:rPr>
              <a:t>Madalama </a:t>
            </a:r>
            <a:r>
              <a:rPr lang="et-EE" sz="2400" dirty="0">
                <a:ea typeface="Calibri" panose="020F0502020204030204" pitchFamily="34" charset="0"/>
              </a:rPr>
              <a:t>haridustasemega inimeste käe pigistusjõud oli väiksem. </a:t>
            </a:r>
            <a:endParaRPr lang="et-EE" sz="2400" dirty="0" smtClean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96551" y="274638"/>
            <a:ext cx="9072240" cy="633412"/>
          </a:xfrm>
        </p:spPr>
        <p:txBody>
          <a:bodyPr/>
          <a:lstStyle/>
          <a:p>
            <a:r>
              <a:rPr lang="et-EE" altLang="en-US" dirty="0">
                <a:solidFill>
                  <a:schemeClr val="bg1"/>
                </a:solidFill>
              </a:rPr>
              <a:t>SHARE mõned </a:t>
            </a:r>
            <a:r>
              <a:rPr lang="et-EE" altLang="en-US" dirty="0" smtClean="0">
                <a:solidFill>
                  <a:schemeClr val="bg1"/>
                </a:solidFill>
              </a:rPr>
              <a:t>tulemused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124744"/>
            <a:ext cx="793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84241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/>
              <a:t>Eestis </a:t>
            </a:r>
            <a:r>
              <a:rPr lang="et-EE" sz="2400" b="1" dirty="0" smtClean="0"/>
              <a:t>maal </a:t>
            </a:r>
            <a:r>
              <a:rPr lang="et-EE" sz="2400" dirty="0"/>
              <a:t>elavate vanemaealiste seas </a:t>
            </a:r>
            <a:r>
              <a:rPr lang="et-EE" sz="2400" dirty="0" smtClean="0"/>
              <a:t>võrreldes linnas elavate inimestega on suurem </a:t>
            </a:r>
            <a:r>
              <a:rPr lang="et-EE" sz="2400" dirty="0"/>
              <a:t>osakaal neid, kellel on</a:t>
            </a:r>
            <a:r>
              <a:rPr lang="et-EE" sz="2400" b="1" dirty="0"/>
              <a:t> seisund tegevuspiirangutes </a:t>
            </a:r>
            <a:r>
              <a:rPr lang="et-EE" sz="2400" b="1" dirty="0" smtClean="0"/>
              <a:t>ajaga halvenenud </a:t>
            </a:r>
            <a:r>
              <a:rPr lang="et-EE" sz="2400" dirty="0"/>
              <a:t>(28,3%). </a:t>
            </a:r>
            <a:endParaRPr lang="et-EE" sz="2400" dirty="0" smtClean="0"/>
          </a:p>
          <a:p>
            <a:pPr lvl="1"/>
            <a:r>
              <a:rPr lang="et-EE" sz="2400" dirty="0" smtClean="0"/>
              <a:t>Osaliselt </a:t>
            </a:r>
            <a:r>
              <a:rPr lang="et-EE" sz="2400" dirty="0"/>
              <a:t>viitab see maal elava rahvastiku halvemale terviseseisundile ja abi saamise halvemale olukorrale.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96551" y="274638"/>
            <a:ext cx="9072240" cy="633412"/>
          </a:xfrm>
        </p:spPr>
        <p:txBody>
          <a:bodyPr/>
          <a:lstStyle/>
          <a:p>
            <a:r>
              <a:rPr lang="et-EE" altLang="en-US" dirty="0">
                <a:solidFill>
                  <a:schemeClr val="bg1"/>
                </a:solidFill>
              </a:rPr>
              <a:t>SHARE mõned </a:t>
            </a:r>
            <a:r>
              <a:rPr lang="et-EE" altLang="en-US" dirty="0" smtClean="0">
                <a:solidFill>
                  <a:schemeClr val="bg1"/>
                </a:solidFill>
              </a:rPr>
              <a:t>tulemused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1124744"/>
            <a:ext cx="793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323528" y="1772816"/>
            <a:ext cx="84241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/>
              <a:t>Mitteformaalse abi analüüs näitas, et Eestit iseloomustab suurem arv </a:t>
            </a:r>
            <a:r>
              <a:rPr lang="et-EE" sz="2400" b="1" dirty="0"/>
              <a:t>leibkonnaväliseid aitajaid</a:t>
            </a:r>
            <a:r>
              <a:rPr lang="et-EE" sz="2400" dirty="0"/>
              <a:t>. </a:t>
            </a:r>
          </a:p>
          <a:p>
            <a:pPr lvl="1"/>
            <a:r>
              <a:rPr lang="et-EE" sz="2400" dirty="0"/>
              <a:t>Kahe välise aitajaga leibkondi on 16% rohkem ning kolme aitajaga leibkondi 12% rohkem kui SHARE teistes riikides keskmiselt.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7504" y="94472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dirty="0">
                <a:solidFill>
                  <a:schemeClr val="accent5"/>
                </a:solidFill>
              </a:rPr>
              <a:t>Kas </a:t>
            </a:r>
            <a:r>
              <a:rPr lang="et-EE" sz="4000" dirty="0" smtClean="0">
                <a:solidFill>
                  <a:schemeClr val="accent5"/>
                </a:solidFill>
              </a:rPr>
              <a:t>Eesti on aktiivsena vananev?</a:t>
            </a:r>
            <a:endParaRPr lang="et-EE" sz="40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415" y="1976402"/>
            <a:ext cx="5812659" cy="33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4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-828600" y="428943"/>
            <a:ext cx="6696075" cy="633412"/>
          </a:xfrm>
        </p:spPr>
        <p:txBody>
          <a:bodyPr/>
          <a:lstStyle/>
          <a:p>
            <a:r>
              <a:rPr lang="et-EE" altLang="en-US" sz="3200" dirty="0" smtClean="0">
                <a:solidFill>
                  <a:schemeClr val="bg1"/>
                </a:solidFill>
              </a:rPr>
              <a:t>SHARE eesmärgid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320040" y="1149350"/>
            <a:ext cx="8623935" cy="4800600"/>
          </a:xfrm>
        </p:spPr>
        <p:txBody>
          <a:bodyPr/>
          <a:lstStyle/>
          <a:p>
            <a:pPr eaLnBrk="1" hangingPunct="1"/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Rahvastiku vananemine on 21.sajandi peamine väljakutse</a:t>
            </a: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Elame kauem. Oodatav eluiga  </a:t>
            </a: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___  N </a:t>
            </a: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___ kokku __ </a:t>
            </a:r>
            <a:endParaRPr lang="et-EE" altLang="en-US" sz="200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Sünde on järjest vähem   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2015 sündis u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__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tuhat    2024 sündis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__ tuhat</a:t>
            </a: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Tööealiste ja pensioniealiste suhe:  </a:t>
            </a: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2010 oli ühe pensnioniealise kohta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___ tööealist.</a:t>
            </a:r>
          </a:p>
          <a:p>
            <a:pPr marL="457200" lvl="1" indent="0">
              <a:buNone/>
            </a:pP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2060 on ühe pensioniealise kohta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___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tööealist</a:t>
            </a: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r>
              <a:rPr lang="de-D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SHARE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eesmärk on luua teadustulemusi, et aidata lahendada ühiskonna ees vananemisega seotud väljakutseid</a:t>
            </a:r>
            <a:endParaRPr lang="de-D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76" y="2323052"/>
            <a:ext cx="6841448" cy="2211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94472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dirty="0">
                <a:solidFill>
                  <a:schemeClr val="accent5"/>
                </a:solidFill>
              </a:rPr>
              <a:t>Kas </a:t>
            </a:r>
            <a:r>
              <a:rPr lang="et-EE" sz="4000" dirty="0" smtClean="0">
                <a:solidFill>
                  <a:schemeClr val="accent5"/>
                </a:solidFill>
              </a:rPr>
              <a:t>Eesti on aktiivsena vananev?</a:t>
            </a:r>
            <a:endParaRPr lang="et-EE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8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7504" y="94472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dirty="0">
                <a:solidFill>
                  <a:schemeClr val="accent5"/>
                </a:solidFill>
              </a:rPr>
              <a:t>Kas Eesti vananeb aktiivsena?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" y="777010"/>
            <a:ext cx="9106689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6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5" y="5161462"/>
            <a:ext cx="85109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50" dirty="0"/>
              <a:t>Sotsiaalsed tegevused: osalemine </a:t>
            </a:r>
            <a:r>
              <a:rPr lang="et-EE" sz="1350" dirty="0" err="1"/>
              <a:t>klubilises</a:t>
            </a:r>
            <a:r>
              <a:rPr lang="et-EE" sz="1350" dirty="0"/>
              <a:t> tegevuses, vabatahtlikus töös, õppimine kursustel, osalemine parteilises või kohaliku omavalitsuse tegevuses (Tambaum, </a:t>
            </a:r>
            <a:r>
              <a:rPr lang="et-EE" sz="1350" dirty="0" smtClean="0"/>
              <a:t>2019)</a:t>
            </a:r>
            <a:endParaRPr lang="et-EE" sz="135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948580"/>
              </p:ext>
            </p:extLst>
          </p:nvPr>
        </p:nvGraphicFramePr>
        <p:xfrm>
          <a:off x="0" y="1268760"/>
          <a:ext cx="4410347" cy="335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315662"/>
              </p:ext>
            </p:extLst>
          </p:nvPr>
        </p:nvGraphicFramePr>
        <p:xfrm>
          <a:off x="4427984" y="1340768"/>
          <a:ext cx="4536504" cy="335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437112"/>
            <a:ext cx="7975435" cy="2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0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3" y="5426642"/>
            <a:ext cx="8661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/>
              <a:t>Sotsiaalsed tegevused: osalemine </a:t>
            </a:r>
            <a:r>
              <a:rPr lang="et-EE" sz="1200" dirty="0" err="1"/>
              <a:t>klubilises</a:t>
            </a:r>
            <a:r>
              <a:rPr lang="et-EE" sz="1200" dirty="0"/>
              <a:t> tegevuses, vabatahtlikus töös, õppimine kursustel, osalemine parteilises või KOV tegevuses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416482"/>
              </p:ext>
            </p:extLst>
          </p:nvPr>
        </p:nvGraphicFramePr>
        <p:xfrm>
          <a:off x="650082" y="1685926"/>
          <a:ext cx="7965281" cy="333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95536" y="4797152"/>
            <a:ext cx="8407483" cy="334298"/>
            <a:chOff x="395536" y="4797152"/>
            <a:chExt cx="8407483" cy="334298"/>
          </a:xfrm>
        </p:grpSpPr>
        <p:sp>
          <p:nvSpPr>
            <p:cNvPr id="2" name="TextBox 1"/>
            <p:cNvSpPr txBox="1"/>
            <p:nvPr/>
          </p:nvSpPr>
          <p:spPr>
            <a:xfrm>
              <a:off x="1403648" y="5013176"/>
              <a:ext cx="6336704" cy="72008"/>
            </a:xfrm>
            <a:prstGeom prst="rect">
              <a:avLst/>
            </a:prstGeom>
          </p:spPr>
          <p:txBody>
            <a:bodyPr wrap="square" rtlCol="0" anchor="ctr" anchorCtr="0">
              <a:noAutofit/>
            </a:bodyPr>
            <a:lstStyle/>
            <a:p>
              <a:r>
                <a:rPr lang="et-EE" sz="1200" dirty="0" err="1"/>
                <a:t>p</a:t>
              </a:r>
              <a:r>
                <a:rPr lang="et-EE" sz="1200" dirty="0" err="1" smtClean="0"/>
                <a:t>assivne</a:t>
              </a:r>
              <a:r>
                <a:rPr lang="et-EE" sz="1200" dirty="0" smtClean="0"/>
                <a:t>                  sotsiaalsed tegevused                 töö                   sotsiaalsed tegevused ja töö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640" y="4941168"/>
              <a:ext cx="137172" cy="175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3768" y="4941168"/>
              <a:ext cx="167655" cy="137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7984" y="4941168"/>
              <a:ext cx="160034" cy="1676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2080" y="4941168"/>
              <a:ext cx="129551" cy="1600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6" y="4869160"/>
              <a:ext cx="8407483" cy="2622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9752" y="4797152"/>
              <a:ext cx="4008467" cy="114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57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078706" y="1097281"/>
          <a:ext cx="7400925" cy="156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78706" y="2743200"/>
          <a:ext cx="7400925" cy="301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4148" y="3071811"/>
            <a:ext cx="1223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000" dirty="0">
                <a:solidFill>
                  <a:schemeClr val="accent1"/>
                </a:solidFill>
              </a:rPr>
              <a:t>55–64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8707" y="1097277"/>
            <a:ext cx="5933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100" dirty="0">
                <a:solidFill>
                  <a:schemeClr val="accent1"/>
                </a:solidFill>
              </a:rPr>
              <a:t>50+ </a:t>
            </a:r>
          </a:p>
        </p:txBody>
      </p:sp>
    </p:spTree>
    <p:extLst>
      <p:ext uri="{BB962C8B-B14F-4D97-AF65-F5344CB8AC3E}">
        <p14:creationId xmlns:p14="http://schemas.microsoft.com/office/powerpoint/2010/main" val="27399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5A233F-B1E9-452D-B196-06DE7FA0866B}"/>
              </a:ext>
            </a:extLst>
          </p:cNvPr>
          <p:cNvSpPr txBox="1"/>
          <p:nvPr/>
        </p:nvSpPr>
        <p:spPr>
          <a:xfrm>
            <a:off x="279027" y="912114"/>
            <a:ext cx="8864974" cy="6493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t-EE" sz="30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Interneti kasutamine 2023</a:t>
            </a:r>
            <a:endParaRPr lang="en-US" sz="3000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303" y="4899971"/>
            <a:ext cx="725115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55–64 vanuserühmas ei kasuta </a:t>
            </a:r>
            <a:r>
              <a:rPr lang="et-EE" b="1" dirty="0"/>
              <a:t>10%</a:t>
            </a:r>
            <a:r>
              <a:rPr lang="et-EE" dirty="0"/>
              <a:t> (iga kümnes inimene)</a:t>
            </a:r>
          </a:p>
          <a:p>
            <a:r>
              <a:rPr lang="et-EE" dirty="0"/>
              <a:t>65–74 vanuserühmas ei kasuta </a:t>
            </a:r>
            <a:r>
              <a:rPr lang="et-EE" b="1" dirty="0"/>
              <a:t>26%</a:t>
            </a:r>
            <a:r>
              <a:rPr lang="et-EE" dirty="0"/>
              <a:t> (iga neljas inimene)</a:t>
            </a:r>
          </a:p>
          <a:p>
            <a:endParaRPr lang="et-EE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162732" y="5559049"/>
            <a:ext cx="869454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25" dirty="0"/>
              <a:t>https://andmed.stat.ee/et/stat/majandus__infotehnoloogia__infotehnoloogia-leibkonnas/IT32/table/tableViewLayout2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12470" y="1961924"/>
            <a:ext cx="4686707" cy="2700750"/>
            <a:chOff x="3197773" y="1284362"/>
            <a:chExt cx="6248942" cy="3601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3013" y="2180028"/>
              <a:ext cx="6218459" cy="27053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7773" y="1284362"/>
              <a:ext cx="6248942" cy="914479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8764877" y="2257160"/>
              <a:ext cx="652421" cy="4029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8766585" y="4433048"/>
              <a:ext cx="652421" cy="4029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135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3" y="1506098"/>
            <a:ext cx="8809097" cy="2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4" y="1225677"/>
            <a:ext cx="8156012" cy="4406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31" y="5677585"/>
            <a:ext cx="838676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25" dirty="0"/>
              <a:t>https://digital-decade-desi.digital-strategy.ec.europa.eu/datasets/desi-2022/charts/desi-components?indicator=desi_hc_bsu&amp;indicatorGroup=desi_subdim&amp;breakdown=desi_hc_bds&amp;period=2022&amp;unit=pc_desi_hc_bsu&amp;breakdownGroup=desi_hc_bsu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8050" y="3693319"/>
            <a:ext cx="17787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At least Basic Digital Skills</a:t>
            </a:r>
          </a:p>
          <a:p>
            <a:r>
              <a:rPr lang="en-US" sz="900" dirty="0"/>
              <a:t>Above basic digital skills</a:t>
            </a:r>
          </a:p>
          <a:p>
            <a:r>
              <a:rPr lang="en-US" sz="900" dirty="0"/>
              <a:t>At least basic digital content creation skills</a:t>
            </a:r>
          </a:p>
          <a:p>
            <a:endParaRPr lang="et-EE" sz="900"/>
          </a:p>
        </p:txBody>
      </p:sp>
    </p:spTree>
    <p:extLst>
      <p:ext uri="{BB962C8B-B14F-4D97-AF65-F5344CB8AC3E}">
        <p14:creationId xmlns:p14="http://schemas.microsoft.com/office/powerpoint/2010/main" val="468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12776"/>
            <a:ext cx="7540272" cy="4953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3068960"/>
            <a:ext cx="1512168" cy="576064"/>
          </a:xfrm>
          <a:prstGeom prst="rect">
            <a:avLst/>
          </a:prstGeom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et-EE" sz="1800" dirty="0" smtClean="0"/>
              <a:t>SHARE andmete kasutajate arv</a:t>
            </a:r>
          </a:p>
        </p:txBody>
      </p:sp>
    </p:spTree>
    <p:extLst>
      <p:ext uri="{BB962C8B-B14F-4D97-AF65-F5344CB8AC3E}">
        <p14:creationId xmlns:p14="http://schemas.microsoft.com/office/powerpoint/2010/main" val="37884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984262"/>
            <a:ext cx="6696744" cy="5706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284984"/>
            <a:ext cx="1800200" cy="576064"/>
          </a:xfrm>
          <a:prstGeom prst="rect">
            <a:avLst/>
          </a:prstGeom>
        </p:spPr>
        <p:txBody>
          <a:bodyPr wrap="square" rtlCol="0" anchor="ctr" anchorCtr="0">
            <a:normAutofit fontScale="85000" lnSpcReduction="10000"/>
          </a:bodyPr>
          <a:lstStyle/>
          <a:p>
            <a:r>
              <a:rPr lang="et-EE" sz="1800" dirty="0" smtClean="0"/>
              <a:t>SHARE publikatsioonide arv</a:t>
            </a:r>
          </a:p>
        </p:txBody>
      </p:sp>
    </p:spTree>
    <p:extLst>
      <p:ext uri="{BB962C8B-B14F-4D97-AF65-F5344CB8AC3E}">
        <p14:creationId xmlns:p14="http://schemas.microsoft.com/office/powerpoint/2010/main" val="4787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9" y="1487577"/>
            <a:ext cx="3202347" cy="3911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32" y="1487632"/>
            <a:ext cx="3195494" cy="39074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39929" y="5505587"/>
            <a:ext cx="356473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50" u="sng" dirty="0">
                <a:hlinkClick r:id="rId5"/>
              </a:rPr>
              <a:t>2019</a:t>
            </a:r>
          </a:p>
          <a:p>
            <a:r>
              <a:rPr lang="et-EE" sz="600" dirty="0">
                <a:hlinkClick r:id="rId5"/>
              </a:rPr>
              <a:t>www.tlu.ee/public/pilkhallilealaleteinepdf</a:t>
            </a:r>
            <a:endParaRPr lang="et-EE" sz="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7788" y="5504368"/>
            <a:ext cx="41933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350" u="sng" dirty="0">
                <a:hlinkClick r:id="rId5"/>
              </a:rPr>
              <a:t>2016</a:t>
            </a:r>
          </a:p>
          <a:p>
            <a:r>
              <a:rPr lang="et-EE" sz="675" dirty="0">
                <a:hlinkClick r:id="rId6"/>
              </a:rPr>
              <a:t>https://www.tlu.ee/sites/default/files/Instituudid/%C3%9CTI/EDK/PDF%20failid/SHARE-kogumik-12.09.pdf</a:t>
            </a:r>
            <a:endParaRPr lang="et-EE" sz="675" dirty="0"/>
          </a:p>
          <a:p>
            <a:endParaRPr lang="et-EE" sz="675" dirty="0"/>
          </a:p>
        </p:txBody>
      </p:sp>
    </p:spTree>
    <p:extLst>
      <p:ext uri="{BB962C8B-B14F-4D97-AF65-F5344CB8AC3E}">
        <p14:creationId xmlns:p14="http://schemas.microsoft.com/office/powerpoint/2010/main" val="4802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-828600" y="428943"/>
            <a:ext cx="6696075" cy="633412"/>
          </a:xfrm>
        </p:spPr>
        <p:txBody>
          <a:bodyPr/>
          <a:lstStyle/>
          <a:p>
            <a:r>
              <a:rPr lang="et-EE" altLang="en-US" sz="3200" dirty="0" smtClean="0">
                <a:solidFill>
                  <a:schemeClr val="bg1"/>
                </a:solidFill>
              </a:rPr>
              <a:t>SHARE eesmärgid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320040" y="1149350"/>
            <a:ext cx="8623935" cy="4800600"/>
          </a:xfrm>
        </p:spPr>
        <p:txBody>
          <a:bodyPr/>
          <a:lstStyle/>
          <a:p>
            <a:pPr eaLnBrk="1" hangingPunct="1"/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Rahvastiku vananemine on 21.sajandi peamine väljakutse</a:t>
            </a: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Elame kauem. Oodatav eluiga 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74,5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N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83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kokku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76 </a:t>
            </a:r>
            <a:endParaRPr lang="et-EE" altLang="en-US" sz="20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Sünde on järjest vähem   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2015 sündis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 14 tuhat   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2024 sündis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9,5 tuhat</a:t>
            </a: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Tööealiste ja pensioniealiste suhe:  </a:t>
            </a: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2010 oli ühe pensnioniealise kohta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 tööealist.</a:t>
            </a:r>
          </a:p>
          <a:p>
            <a:pPr marL="457200" lvl="1" indent="0">
              <a:buNone/>
            </a:pP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2060 on ühe pensioniealise kohta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 tööealist </a:t>
            </a: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r>
              <a:rPr lang="de-D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SHARE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eesmärk on luua teadustulemusi, et aidata lahendada ühiskonna ees vananemisega seotud väljakutseid</a:t>
            </a:r>
            <a:endParaRPr lang="de-D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89601" y="1306441"/>
            <a:ext cx="8327520" cy="8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sz="1633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2721" y="327241"/>
            <a:ext cx="8652960" cy="60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44"/>
              </a:spcBef>
            </a:pPr>
            <a:r>
              <a:rPr lang="et-EE" altLang="et-EE" sz="3991" dirty="0">
                <a:solidFill>
                  <a:srgbClr val="800000"/>
                </a:solidFill>
                <a:ea typeface="ＭＳ Ｐゴシック" panose="020B0600070205080204" pitchFamily="34" charset="-128"/>
              </a:rPr>
              <a:t>Kvaliteedi tagab </a:t>
            </a:r>
            <a:r>
              <a:rPr lang="et-EE" altLang="et-EE" sz="3991" dirty="0" err="1">
                <a:solidFill>
                  <a:srgbClr val="800000"/>
                </a:solidFill>
                <a:ea typeface="ＭＳ Ｐゴシック" panose="020B0600070205080204" pitchFamily="34" charset="-128"/>
              </a:rPr>
              <a:t>küsitleja</a:t>
            </a:r>
            <a:endParaRPr lang="et-EE" altLang="et-EE" sz="3991" dirty="0">
              <a:solidFill>
                <a:srgbClr val="800000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293"/>
              </a:spcAft>
            </a:pPr>
            <a:r>
              <a:rPr lang="en-US" altLang="et-EE" sz="2358" dirty="0" err="1" smtClean="0">
                <a:ea typeface="ＭＳ Ｐゴシック" panose="020B0600070205080204" pitchFamily="34" charset="-128"/>
              </a:rPr>
              <a:t>Kui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viimane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vastus</a:t>
            </a:r>
            <a:r>
              <a:rPr lang="en-US" altLang="et-EE" sz="2358" dirty="0">
                <a:ea typeface="ＭＳ Ｐゴシック" panose="020B0600070205080204" pitchFamily="34" charset="-128"/>
              </a:rPr>
              <a:t> on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sisestatud</a:t>
            </a:r>
            <a:r>
              <a:rPr lang="en-US" altLang="et-EE" sz="2358" dirty="0">
                <a:ea typeface="ＭＳ Ｐゴシック" panose="020B0600070205080204" pitchFamily="34" charset="-128"/>
              </a:rPr>
              <a:t>,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siis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ei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saa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intervjuule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enam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ligi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ei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Teie</a:t>
            </a:r>
            <a:r>
              <a:rPr lang="en-US" altLang="et-EE" sz="2358" dirty="0">
                <a:ea typeface="ＭＳ Ｐゴシック" panose="020B0600070205080204" pitchFamily="34" charset="-128"/>
              </a:rPr>
              <a:t>,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Statistikaamet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ega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t-EE" altLang="et-EE" sz="2358" dirty="0" smtClean="0">
                <a:ea typeface="ＭＳ Ｐゴシック" panose="020B0600070205080204" pitchFamily="34" charset="-128"/>
              </a:rPr>
              <a:t>ülikool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. </a:t>
            </a:r>
            <a:endParaRPr lang="en-US" altLang="et-EE" sz="2358" dirty="0">
              <a:ea typeface="ＭＳ Ｐゴシック" panose="020B0600070205080204" pitchFamily="34" charset="-128"/>
            </a:endParaRPr>
          </a:p>
          <a:p>
            <a:pPr>
              <a:spcAft>
                <a:spcPts val="1293"/>
              </a:spcAft>
            </a:pPr>
            <a:r>
              <a:rPr lang="en-US" altLang="et-EE" sz="2358" dirty="0">
                <a:ea typeface="ＭＳ Ｐゴシック" panose="020B0600070205080204" pitchFamily="34" charset="-128"/>
              </a:rPr>
              <a:t>SHARE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ankeet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läheb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otse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rahvusvahelise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keskuse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serverisse</a:t>
            </a:r>
            <a:r>
              <a:rPr lang="en-US" altLang="et-EE" sz="2358" dirty="0">
                <a:ea typeface="ＭＳ Ｐゴシック" panose="020B0600070205080204" pitchFamily="34" charset="-128"/>
              </a:rPr>
              <a:t>.</a:t>
            </a:r>
          </a:p>
          <a:p>
            <a:pPr>
              <a:spcAft>
                <a:spcPts val="1293"/>
              </a:spcAft>
            </a:pPr>
            <a:endParaRPr lang="en-US" altLang="et-EE" sz="1633" dirty="0">
              <a:ea typeface="ＭＳ Ｐゴシック" panose="020B0600070205080204" pitchFamily="34" charset="-128"/>
            </a:endParaRPr>
          </a:p>
          <a:p>
            <a:pPr>
              <a:spcAft>
                <a:spcPts val="1293"/>
              </a:spcAft>
            </a:pPr>
            <a:r>
              <a:rPr lang="et-EE" altLang="et-EE" sz="2358" dirty="0">
                <a:ea typeface="ＭＳ Ｐゴシック" panose="020B0600070205080204" pitchFamily="34" charset="-128"/>
              </a:rPr>
              <a:t>L</a:t>
            </a:r>
            <a:r>
              <a:rPr lang="en-US" altLang="et-EE" sz="2358" dirty="0" err="1" smtClean="0">
                <a:ea typeface="ＭＳ Ｐゴシック" panose="020B0600070205080204" pitchFamily="34" charset="-128"/>
              </a:rPr>
              <a:t>ongituud</a:t>
            </a:r>
            <a:r>
              <a:rPr lang="et-EE" altLang="et-EE" sz="2358" dirty="0" smtClean="0">
                <a:ea typeface="ＭＳ Ｐゴシック" panose="020B0600070205080204" pitchFamily="34" charset="-128"/>
              </a:rPr>
              <a:t>n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e </a:t>
            </a:r>
            <a:r>
              <a:rPr lang="en-US" altLang="et-EE" sz="2358" dirty="0" err="1" smtClean="0">
                <a:ea typeface="ＭＳ Ｐゴシック" panose="020B0600070205080204" pitchFamily="34" charset="-128"/>
              </a:rPr>
              <a:t>valim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>
                <a:ea typeface="ＭＳ Ｐゴシック" panose="020B0600070205080204" pitchFamily="34" charset="-128"/>
              </a:rPr>
              <a:t>–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kui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andmed</a:t>
            </a:r>
            <a:r>
              <a:rPr lang="en-US" altLang="et-EE" sz="2358" dirty="0">
                <a:ea typeface="ＭＳ Ｐゴシック" panose="020B0600070205080204" pitchFamily="34" charset="-128"/>
              </a:rPr>
              <a:t> on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ebakvaliteetsed</a:t>
            </a:r>
            <a:r>
              <a:rPr lang="en-US" altLang="et-EE" sz="2358" dirty="0">
                <a:ea typeface="ＭＳ Ｐゴシック" panose="020B0600070205080204" pitchFamily="34" charset="-128"/>
              </a:rPr>
              <a:t>, </a:t>
            </a:r>
            <a:r>
              <a:rPr lang="et-EE" altLang="et-EE" sz="2358" dirty="0" smtClean="0">
                <a:ea typeface="ＭＳ Ｐゴシック" panose="020B0600070205080204" pitchFamily="34" charset="-128"/>
              </a:rPr>
              <a:t>võib see rikkuda </a:t>
            </a:r>
            <a:r>
              <a:rPr lang="en-US" altLang="et-EE" sz="2358" dirty="0" err="1" smtClean="0">
                <a:ea typeface="ＭＳ Ｐゴシック" panose="020B0600070205080204" pitchFamily="34" charset="-128"/>
              </a:rPr>
              <a:t>ära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kogu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selle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isiku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vastuste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aegrea</a:t>
            </a:r>
            <a:r>
              <a:rPr lang="en-US" altLang="et-EE" sz="2358" dirty="0">
                <a:ea typeface="ＭＳ Ｐゴシック" panose="020B0600070205080204" pitchFamily="34" charset="-128"/>
              </a:rPr>
              <a:t> (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2011-2013-2015</a:t>
            </a:r>
            <a:r>
              <a:rPr lang="et-EE" altLang="et-EE" sz="2358" dirty="0" smtClean="0">
                <a:ea typeface="ＭＳ Ｐゴシック" panose="020B0600070205080204" pitchFamily="34" charset="-128"/>
              </a:rPr>
              <a:t>-2017-2019-2022-2025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).</a:t>
            </a:r>
            <a:endParaRPr lang="en-US" altLang="et-EE" sz="2358" dirty="0">
              <a:ea typeface="ＭＳ Ｐゴシック" panose="020B0600070205080204" pitchFamily="34" charset="-128"/>
            </a:endParaRPr>
          </a:p>
          <a:p>
            <a:pPr>
              <a:spcAft>
                <a:spcPts val="1293"/>
              </a:spcAft>
            </a:pPr>
            <a:r>
              <a:rPr lang="et-EE" altLang="et-EE" sz="2358" dirty="0">
                <a:ea typeface="ＭＳ Ｐゴシック" panose="020B0600070205080204" pitchFamily="34" charset="-128"/>
              </a:rPr>
              <a:t>L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ongituud</a:t>
            </a:r>
            <a:r>
              <a:rPr lang="et-EE" altLang="et-EE" sz="2358" dirty="0">
                <a:ea typeface="ＭＳ Ｐゴシック" panose="020B0600070205080204" pitchFamily="34" charset="-128"/>
              </a:rPr>
              <a:t>n</a:t>
            </a:r>
            <a:r>
              <a:rPr lang="en-US" altLang="et-EE" sz="2358" dirty="0">
                <a:ea typeface="ＭＳ Ｐゴシック" panose="020B0600070205080204" pitchFamily="34" charset="-128"/>
              </a:rPr>
              <a:t>e </a:t>
            </a:r>
            <a:r>
              <a:rPr lang="en-US" altLang="et-EE" sz="2358" dirty="0" err="1" smtClean="0">
                <a:ea typeface="ＭＳ Ｐゴシック" panose="020B0600070205080204" pitchFamily="34" charset="-128"/>
              </a:rPr>
              <a:t>valim</a:t>
            </a:r>
            <a:r>
              <a:rPr lang="et-EE" altLang="et-EE" sz="2358" dirty="0" smtClean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smtClean="0">
                <a:ea typeface="ＭＳ Ｐゴシック" panose="020B0600070205080204" pitchFamily="34" charset="-128"/>
              </a:rPr>
              <a:t>–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iga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küsitlus</a:t>
            </a:r>
            <a:r>
              <a:rPr lang="en-US" altLang="et-EE" sz="2358" dirty="0">
                <a:ea typeface="ＭＳ Ｐゴシック" panose="020B0600070205080204" pitchFamily="34" charset="-128"/>
              </a:rPr>
              <a:t> on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psühholoogiline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värav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järgmisse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lainesse</a:t>
            </a:r>
            <a:r>
              <a:rPr lang="en-US" altLang="et-EE" sz="2358" dirty="0">
                <a:ea typeface="ＭＳ Ｐゴシック" panose="020B0600070205080204" pitchFamily="34" charset="-128"/>
              </a:rPr>
              <a:t>.</a:t>
            </a:r>
          </a:p>
          <a:p>
            <a:pPr>
              <a:spcAft>
                <a:spcPts val="1293"/>
              </a:spcAft>
            </a:pPr>
            <a:endParaRPr lang="en-US" altLang="et-EE" sz="1633" dirty="0">
              <a:ea typeface="ＭＳ Ｐゴシック" panose="020B0600070205080204" pitchFamily="34" charset="-128"/>
            </a:endParaRPr>
          </a:p>
          <a:p>
            <a:pPr>
              <a:spcAft>
                <a:spcPts val="1293"/>
              </a:spcAft>
            </a:pPr>
            <a:r>
              <a:rPr lang="en-US" altLang="et-EE" sz="2358" dirty="0" err="1">
                <a:ea typeface="ＭＳ Ｐゴシック" panose="020B0600070205080204" pitchFamily="34" charset="-128"/>
              </a:rPr>
              <a:t>Pidev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kontroll</a:t>
            </a:r>
            <a:r>
              <a:rPr lang="en-US" altLang="et-EE" sz="2358" dirty="0">
                <a:ea typeface="ＭＳ Ｐゴシック" panose="020B0600070205080204" pitchFamily="34" charset="-128"/>
              </a:rPr>
              <a:t>: 10%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vastajatest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helistatakse</a:t>
            </a:r>
            <a:r>
              <a:rPr lang="en-US" altLang="et-EE" sz="2358" dirty="0">
                <a:ea typeface="ＭＳ Ｐゴシック" panose="020B0600070205080204" pitchFamily="34" charset="-128"/>
              </a:rPr>
              <a:t>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läbi</a:t>
            </a:r>
            <a:r>
              <a:rPr lang="en-US" altLang="et-EE" sz="2358" dirty="0">
                <a:ea typeface="ＭＳ Ｐゴシック" panose="020B0600070205080204" pitchFamily="34" charset="-128"/>
              </a:rPr>
              <a:t>. </a:t>
            </a:r>
            <a:r>
              <a:rPr lang="en-US" altLang="et-EE" sz="2358" dirty="0" err="1">
                <a:ea typeface="ＭＳ Ｐゴシック" panose="020B0600070205080204" pitchFamily="34" charset="-128"/>
              </a:rPr>
              <a:t>Sisestusmonitooring</a:t>
            </a:r>
            <a:endParaRPr lang="en-US" altLang="et-EE" sz="2358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305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-396552" y="367983"/>
            <a:ext cx="6696075" cy="633412"/>
          </a:xfrm>
        </p:spPr>
        <p:txBody>
          <a:bodyPr/>
          <a:lstStyle/>
          <a:p>
            <a:r>
              <a:rPr lang="et-EE" altLang="en-US" sz="2800" dirty="0" smtClean="0">
                <a:solidFill>
                  <a:schemeClr val="bg1"/>
                </a:solidFill>
              </a:rPr>
              <a:t>SHARE intervjueerijad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80728"/>
            <a:ext cx="8843962" cy="4800600"/>
          </a:xfrm>
        </p:spPr>
        <p:txBody>
          <a:bodyPr/>
          <a:lstStyle/>
          <a:p>
            <a:pPr eaLnBrk="1" hangingPunct="1">
              <a:defRPr/>
            </a:pP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Intervjueerijad on osa suurest ettevõtmisest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: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Üle 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150</a:t>
            </a: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 teadlase maailmas on panustanud SHARE küsimustikku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Üle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2000 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interv</a:t>
            </a: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jueerija viivad läbi intervjuusid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Üle 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4000 </a:t>
            </a: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teadlase kasutavad 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SHARE </a:t>
            </a: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andmestikku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Poliitikuid nõustatakse SHARE teadustulemuste alusel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defRPr/>
            </a:pP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defRPr/>
            </a:pPr>
            <a:r>
              <a:rPr lang="de-DE" sz="2400" dirty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SHARE </a:t>
            </a: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on kõrgete kvaliteedistandarditega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lvl="1" eaLnBrk="1" hangingPunct="1">
              <a:defRPr/>
            </a:pP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Rahastus tulevikus sõltub selle laine andmete kvaliteedist</a:t>
            </a: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Font typeface="Webdings" pitchFamily="18" charset="2"/>
              <a:buNone/>
              <a:defRPr/>
            </a:pP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  <a:sym typeface="Wingdings" panose="05000000000000000000" pitchFamily="2" charset="2"/>
            </a:endParaRPr>
          </a:p>
          <a:p>
            <a:pPr marL="457200" lvl="1" indent="0" eaLnBrk="1" hangingPunct="1">
              <a:buFont typeface="Webdings" pitchFamily="18" charset="2"/>
              <a:buNone/>
              <a:defRPr/>
            </a:pP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lang="et-E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Intervjueerijad</a:t>
            </a:r>
            <a:r>
              <a:rPr lang="de-DE" sz="24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: </a:t>
            </a:r>
            <a:r>
              <a:rPr lang="et-EE" sz="2400" b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  <a:cs typeface="Calibri" pitchFamily="34" charset="0"/>
              </a:rPr>
              <a:t>palun panustage kogu oma jõud paneeli vastajate intervjueerimisse</a:t>
            </a:r>
            <a:endParaRPr lang="de-DE" sz="2400" b="1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Font typeface="Webdings" pitchFamily="18" charset="2"/>
              <a:buNone/>
              <a:defRPr/>
            </a:pP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Font typeface="Webdings" pitchFamily="18" charset="2"/>
              <a:buNone/>
              <a:defRPr/>
            </a:pP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Font typeface="Webdings" pitchFamily="18" charset="2"/>
              <a:buNone/>
              <a:defRPr/>
            </a:pP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defRPr/>
            </a:pPr>
            <a:endParaRPr lang="de-DE" sz="2400" dirty="0">
              <a:solidFill>
                <a:srgbClr val="000000"/>
              </a:solidFill>
              <a:latin typeface="+mj-lt"/>
              <a:ea typeface="ＭＳ Ｐゴシック" pitchFamily="34" charset="-128"/>
              <a:cs typeface="Calibri" pitchFamily="34" charset="0"/>
            </a:endParaRPr>
          </a:p>
          <a:p>
            <a:pPr marL="0" indent="0">
              <a:buFont typeface="Webdings" pitchFamily="18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3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7504" y="620688"/>
            <a:ext cx="4608511" cy="60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44"/>
              </a:spcBef>
            </a:pPr>
            <a:r>
              <a:rPr lang="et-EE" altLang="et-EE" sz="3991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 </a:t>
            </a:r>
            <a:endParaRPr lang="et-EE" altLang="et-EE" sz="3991" dirty="0">
              <a:solidFill>
                <a:srgbClr val="80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</a:pPr>
            <a:r>
              <a:rPr lang="en-US" altLang="et-EE" sz="1600" i="1" dirty="0" smtClean="0">
                <a:solidFill>
                  <a:schemeClr val="accent1"/>
                </a:solidFill>
              </a:rPr>
              <a:t>„</a:t>
            </a:r>
            <a:r>
              <a:rPr lang="en-US" altLang="et-EE" sz="1600" i="1" dirty="0">
                <a:solidFill>
                  <a:schemeClr val="accent1"/>
                </a:solidFill>
              </a:rPr>
              <a:t>Ma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vabandan</a:t>
            </a:r>
            <a:r>
              <a:rPr lang="en-US" altLang="et-EE" sz="1600" i="1" dirty="0">
                <a:solidFill>
                  <a:schemeClr val="accent1"/>
                </a:solidFill>
              </a:rPr>
              <a:t>,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kuid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mul</a:t>
            </a:r>
            <a:r>
              <a:rPr lang="en-US" altLang="et-EE" sz="1600" i="1" dirty="0">
                <a:solidFill>
                  <a:schemeClr val="accent1"/>
                </a:solidFill>
              </a:rPr>
              <a:t> on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väga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palju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tööd</a:t>
            </a:r>
            <a:r>
              <a:rPr lang="en-US" altLang="et-EE" sz="1600" i="1" dirty="0">
                <a:solidFill>
                  <a:schemeClr val="accent1"/>
                </a:solidFill>
              </a:rPr>
              <a:t> ja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mul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ei</a:t>
            </a:r>
            <a:r>
              <a:rPr lang="en-US" altLang="et-EE" sz="1600" i="1" dirty="0">
                <a:solidFill>
                  <a:schemeClr val="accent1"/>
                </a:solidFill>
              </a:rPr>
              <a:t> ole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ühtegi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vaba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momenti</a:t>
            </a:r>
            <a:r>
              <a:rPr lang="en-US" altLang="et-EE" sz="1600" i="1" dirty="0">
                <a:solidFill>
                  <a:schemeClr val="accent1"/>
                </a:solidFill>
              </a:rPr>
              <a:t>.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Mul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lihtsalt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ei</a:t>
            </a:r>
            <a:r>
              <a:rPr lang="en-US" altLang="et-EE" sz="1600" i="1" dirty="0">
                <a:solidFill>
                  <a:schemeClr val="accent1"/>
                </a:solidFill>
              </a:rPr>
              <a:t> ole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vastamiseks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aega</a:t>
            </a:r>
            <a:r>
              <a:rPr lang="en-US" altLang="et-EE" sz="1600" i="1" dirty="0">
                <a:solidFill>
                  <a:schemeClr val="accent1"/>
                </a:solidFill>
              </a:rPr>
              <a:t>.“</a:t>
            </a:r>
          </a:p>
          <a:p>
            <a:pPr>
              <a:spcBef>
                <a:spcPts val="600"/>
              </a:spcBef>
            </a:pPr>
            <a:endParaRPr lang="et-EE" altLang="et-EE" sz="1600" i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t-EE" sz="1600" i="1" dirty="0">
                <a:solidFill>
                  <a:schemeClr val="accent1"/>
                </a:solidFill>
              </a:rPr>
              <a:t>„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Mida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Te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minust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tahate</a:t>
            </a:r>
            <a:r>
              <a:rPr lang="en-US" altLang="et-EE" sz="1600" i="1" dirty="0">
                <a:solidFill>
                  <a:schemeClr val="accent1"/>
                </a:solidFill>
              </a:rPr>
              <a:t>?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Miks</a:t>
            </a:r>
            <a:r>
              <a:rPr lang="en-US" altLang="et-EE" sz="1600" i="1" dirty="0">
                <a:solidFill>
                  <a:schemeClr val="accent1"/>
                </a:solidFill>
              </a:rPr>
              <a:t> mina? Ma juba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osalesin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eelmine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aasta</a:t>
            </a:r>
            <a:r>
              <a:rPr lang="en-US" altLang="et-EE" sz="1600" i="1" dirty="0">
                <a:solidFill>
                  <a:schemeClr val="accent1"/>
                </a:solidFill>
              </a:rPr>
              <a:t>, see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võttis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meeletult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aega</a:t>
            </a:r>
            <a:r>
              <a:rPr lang="en-US" altLang="et-EE" sz="1600" i="1" dirty="0">
                <a:solidFill>
                  <a:schemeClr val="accent1"/>
                </a:solidFill>
              </a:rPr>
              <a:t>“</a:t>
            </a:r>
          </a:p>
          <a:p>
            <a:pPr>
              <a:spcBef>
                <a:spcPts val="600"/>
              </a:spcBef>
            </a:pPr>
            <a:endParaRPr lang="et-EE" altLang="et-EE" sz="1600" i="1" dirty="0" smtClean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t-EE" sz="1600" i="1" dirty="0" err="1" smtClean="0">
                <a:solidFill>
                  <a:schemeClr val="accent1"/>
                </a:solidFill>
              </a:rPr>
              <a:t>Vastaja</a:t>
            </a:r>
            <a:r>
              <a:rPr lang="en-US" altLang="et-EE" sz="1600" i="1" dirty="0" smtClean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tütar</a:t>
            </a:r>
            <a:r>
              <a:rPr lang="en-US" altLang="et-EE" sz="1600" i="1" dirty="0">
                <a:solidFill>
                  <a:schemeClr val="accent1"/>
                </a:solidFill>
              </a:rPr>
              <a:t>: “Mu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ema</a:t>
            </a:r>
            <a:r>
              <a:rPr lang="en-US" altLang="et-EE" sz="1600" i="1" dirty="0">
                <a:solidFill>
                  <a:schemeClr val="accent1"/>
                </a:solidFill>
              </a:rPr>
              <a:t> on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tõesti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vana</a:t>
            </a:r>
            <a:r>
              <a:rPr lang="en-US" altLang="et-EE" sz="1600" i="1" dirty="0">
                <a:solidFill>
                  <a:schemeClr val="accent1"/>
                </a:solidFill>
              </a:rPr>
              <a:t> ja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tal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ei</a:t>
            </a:r>
            <a:r>
              <a:rPr lang="en-US" altLang="et-EE" sz="1600" i="1" dirty="0">
                <a:solidFill>
                  <a:schemeClr val="accent1"/>
                </a:solidFill>
              </a:rPr>
              <a:t> ole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jõudu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uuringus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osalemiseks</a:t>
            </a:r>
            <a:r>
              <a:rPr lang="en-US" altLang="et-EE" sz="1600" i="1" dirty="0">
                <a:solidFill>
                  <a:schemeClr val="accent1"/>
                </a:solidFill>
              </a:rPr>
              <a:t>.“</a:t>
            </a:r>
          </a:p>
          <a:p>
            <a:pPr>
              <a:spcBef>
                <a:spcPts val="600"/>
              </a:spcBef>
            </a:pPr>
            <a:endParaRPr lang="et-EE" altLang="et-EE" sz="1600" i="1" dirty="0" smtClean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t-EE" sz="1600" i="1" dirty="0" err="1" smtClean="0">
                <a:solidFill>
                  <a:schemeClr val="accent1"/>
                </a:solidFill>
              </a:rPr>
              <a:t>Vastaja</a:t>
            </a:r>
            <a:r>
              <a:rPr lang="en-US" altLang="et-EE" sz="1600" i="1" dirty="0" smtClean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naaber</a:t>
            </a:r>
            <a:r>
              <a:rPr lang="en-US" altLang="et-EE" sz="1600" i="1" dirty="0">
                <a:solidFill>
                  <a:schemeClr val="accent1"/>
                </a:solidFill>
              </a:rPr>
              <a:t>: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Härra</a:t>
            </a:r>
            <a:r>
              <a:rPr lang="en-US" altLang="et-EE" sz="1600" i="1" dirty="0">
                <a:solidFill>
                  <a:schemeClr val="accent1"/>
                </a:solidFill>
              </a:rPr>
              <a:t> Harald,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keda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te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ostite</a:t>
            </a:r>
            <a:r>
              <a:rPr lang="en-US" altLang="et-EE" sz="1600" i="1" dirty="0">
                <a:solidFill>
                  <a:schemeClr val="accent1"/>
                </a:solidFill>
              </a:rPr>
              <a:t>,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elab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küll</a:t>
            </a:r>
            <a:r>
              <a:rPr lang="en-US" altLang="et-EE" sz="1600" i="1" dirty="0">
                <a:solidFill>
                  <a:schemeClr val="accent1"/>
                </a:solidFill>
              </a:rPr>
              <a:t>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siin</a:t>
            </a:r>
            <a:r>
              <a:rPr lang="en-US" altLang="et-EE" sz="1600" i="1" dirty="0">
                <a:solidFill>
                  <a:schemeClr val="accent1"/>
                </a:solidFill>
              </a:rPr>
              <a:t>,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kuid</a:t>
            </a:r>
            <a:r>
              <a:rPr lang="en-US" altLang="et-EE" sz="1600" i="1" dirty="0">
                <a:solidFill>
                  <a:schemeClr val="accent1"/>
                </a:solidFill>
              </a:rPr>
              <a:t> on </a:t>
            </a:r>
            <a:r>
              <a:rPr lang="en-US" altLang="et-EE" sz="1600" i="1" dirty="0" err="1">
                <a:solidFill>
                  <a:schemeClr val="accent1"/>
                </a:solidFill>
              </a:rPr>
              <a:t>dementne</a:t>
            </a:r>
            <a:r>
              <a:rPr lang="en-US" altLang="et-EE" sz="1600" i="1" dirty="0">
                <a:solidFill>
                  <a:schemeClr val="accent1"/>
                </a:solidFill>
              </a:rPr>
              <a:t>.“</a:t>
            </a:r>
          </a:p>
          <a:p>
            <a:pPr>
              <a:spcAft>
                <a:spcPts val="1293"/>
              </a:spcAft>
            </a:pPr>
            <a:endParaRPr lang="en-US" altLang="et-EE" sz="1600" dirty="0">
              <a:ea typeface="ＭＳ Ｐゴシック" panose="020B0600070205080204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32040" y="1268760"/>
            <a:ext cx="3744416" cy="4032448"/>
            <a:chOff x="4860032" y="1988840"/>
            <a:chExt cx="3744416" cy="4032448"/>
          </a:xfrm>
        </p:grpSpPr>
        <p:sp>
          <p:nvSpPr>
            <p:cNvPr id="2" name="TextBox 1"/>
            <p:cNvSpPr txBox="1"/>
            <p:nvPr/>
          </p:nvSpPr>
          <p:spPr>
            <a:xfrm>
              <a:off x="5004048" y="2780928"/>
              <a:ext cx="3528392" cy="2376264"/>
            </a:xfrm>
            <a:prstGeom prst="rect">
              <a:avLst/>
            </a:prstGeom>
          </p:spPr>
          <p:txBody>
            <a:bodyPr wrap="square" rtlCol="0" anchor="ctr" anchorCtr="0">
              <a:noAutofit/>
            </a:bodyPr>
            <a:lstStyle/>
            <a:p>
              <a:r>
                <a:rPr lang="et-EE" sz="2400" dirty="0" smtClean="0"/>
                <a:t>Vastaja esimene reaktsioon on loomulik. </a:t>
              </a:r>
            </a:p>
            <a:p>
              <a:endParaRPr lang="et-EE" sz="2400" dirty="0"/>
            </a:p>
            <a:p>
              <a:r>
                <a:rPr lang="et-EE" sz="2400" dirty="0" smtClean="0"/>
                <a:t>Sellised vastused peletaks tavalisi inimesi, kuid mitte SHARE väljaõppinud </a:t>
              </a:r>
              <a:r>
                <a:rPr lang="et-EE" sz="2400" dirty="0" err="1" smtClean="0"/>
                <a:t>küsitlejat</a:t>
              </a:r>
              <a:r>
                <a:rPr lang="et-EE" sz="2400" dirty="0" smtClean="0"/>
                <a:t>.</a:t>
              </a:r>
            </a:p>
            <a:p>
              <a:endParaRPr lang="et-EE" sz="2400" dirty="0"/>
            </a:p>
            <a:p>
              <a:r>
                <a:rPr lang="et-EE" sz="2400" b="1" dirty="0" err="1"/>
                <a:t>K</a:t>
              </a:r>
              <a:r>
                <a:rPr lang="et-EE" sz="2400" b="1" dirty="0" err="1" smtClean="0"/>
                <a:t>üsitleja</a:t>
              </a:r>
              <a:r>
                <a:rPr lang="et-EE" sz="2400" b="1" dirty="0" smtClean="0"/>
                <a:t> on SHARE töö professionaal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60032" y="1988840"/>
              <a:ext cx="3744416" cy="40324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424323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-828600" y="428943"/>
            <a:ext cx="6696075" cy="633412"/>
          </a:xfrm>
        </p:spPr>
        <p:txBody>
          <a:bodyPr/>
          <a:lstStyle/>
          <a:p>
            <a:r>
              <a:rPr lang="et-EE" altLang="en-US" sz="3200" dirty="0" smtClean="0">
                <a:solidFill>
                  <a:schemeClr val="bg1"/>
                </a:solidFill>
              </a:rPr>
              <a:t>SHARE eesmärgid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320040" y="1149350"/>
            <a:ext cx="8623935" cy="4800600"/>
          </a:xfrm>
        </p:spPr>
        <p:txBody>
          <a:bodyPr/>
          <a:lstStyle/>
          <a:p>
            <a:pPr eaLnBrk="1" hangingPunct="1"/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Rahvastiku vananemine on 21.sajandi peamine väljakutse</a:t>
            </a: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Elame kauem. Oodatav eluiga 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kokku 76 M 74,5 N 83</a:t>
            </a:r>
          </a:p>
          <a:p>
            <a:pPr marL="457200" lvl="1" indent="0">
              <a:buNone/>
            </a:pP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Sünde on järjest vähem   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2015 sündis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u 14 tuhat    </a:t>
            </a:r>
            <a:r>
              <a:rPr lang="et-EE" alt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2024 sündis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9,5 tuhat</a:t>
            </a: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Tööealiste ja pensioniealiste suhe:  </a:t>
            </a: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2010 oli ühe pensnioniealise kohta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 tööealist.</a:t>
            </a:r>
          </a:p>
          <a:p>
            <a:pPr marL="457200" lvl="1" indent="0">
              <a:buNone/>
            </a:pP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2060 on ühe pensioniealise kohta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 tööealist </a:t>
            </a:r>
          </a:p>
          <a:p>
            <a:pPr marL="457200" lvl="1" indent="0">
              <a:buNone/>
            </a:pP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Rahvastikus </a:t>
            </a: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toimuvad muutused mõjutavad</a:t>
            </a:r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de-D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…</a:t>
            </a: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pensionisüsteemide</a:t>
            </a:r>
          </a:p>
          <a:p>
            <a:pPr lvl="1"/>
            <a:r>
              <a:rPr lang="de-D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...</a:t>
            </a: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tervisesüsteemide </a:t>
            </a: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t-EE" altLang="en-US" sz="2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... hooldesüsteemide </a:t>
            </a:r>
            <a:r>
              <a:rPr lang="et-EE" altLang="en-US" sz="20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endParaRPr lang="et-E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endParaRPr lang="et-E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lvl="1" indent="0" eaLnBrk="1" hangingPunct="1">
              <a:buNone/>
            </a:pPr>
            <a:r>
              <a:rPr lang="de-D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SHARE </a:t>
            </a:r>
            <a:r>
              <a:rPr lang="et-EE" alt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eesmärk on luua teadustulemusi, et aidata lahendada ühiskonna ees vananemisega seotud väljakutseid</a:t>
            </a:r>
            <a:endParaRPr lang="de-DE" alt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endParaRPr lang="de-DE" altLang="en-US" sz="20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4293096"/>
            <a:ext cx="4536504" cy="864096"/>
          </a:xfrm>
          <a:prstGeom prst="rect">
            <a:avLst/>
          </a:prstGeom>
        </p:spPr>
        <p:txBody>
          <a:bodyPr wrap="square" rtlCol="0" anchor="ctr" anchorCtr="0">
            <a:normAutofit/>
          </a:bodyPr>
          <a:lstStyle/>
          <a:p>
            <a:r>
              <a:rPr lang="et-EE" altLang="en-US" sz="4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jätkusuutlikkust</a:t>
            </a:r>
            <a:r>
              <a:rPr lang="et-EE" altLang="en-US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endParaRPr lang="et-EE" sz="1800" dirty="0" smtClean="0"/>
          </a:p>
        </p:txBody>
      </p:sp>
    </p:spTree>
    <p:extLst>
      <p:ext uri="{BB962C8B-B14F-4D97-AF65-F5344CB8AC3E}">
        <p14:creationId xmlns:p14="http://schemas.microsoft.com/office/powerpoint/2010/main" val="17980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26881" y="489960"/>
            <a:ext cx="8490240" cy="58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>
                <a:solidFill>
                  <a:srgbClr val="800000"/>
                </a:solidFill>
              </a:rPr>
              <a:t>Unikaalsus: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/>
              <a:t>1. valimis on inimesed kuni oma elu lõpuni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/>
              <a:t>2. info inimese/rahva/elu kui terviku kohta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/>
              <a:t>3. mahukas – valim, lained, ankeet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endParaRPr lang="et-EE" altLang="et-EE" sz="3266"/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>
                <a:solidFill>
                  <a:srgbClr val="800000"/>
                </a:solidFill>
              </a:rPr>
              <a:t>Kasu</a:t>
            </a:r>
            <a:r>
              <a:rPr lang="et-EE" altLang="et-EE" sz="3266"/>
              <a:t>: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/>
              <a:t>1. näitab seda, mis muidu välja ei paista 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/>
              <a:t>2. tõenduspõhine, sh objektiivsed näitajad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r>
              <a:rPr lang="et-EE" altLang="et-EE" sz="3266"/>
              <a:t>3. otsused laste ja lastelaste põlvkondadele</a:t>
            </a:r>
          </a:p>
          <a:p>
            <a:pPr eaLnBrk="0">
              <a:lnSpc>
                <a:spcPct val="100000"/>
              </a:lnSpc>
              <a:buClrTx/>
              <a:buFontTx/>
              <a:buNone/>
            </a:pPr>
            <a:endParaRPr lang="et-EE" altLang="et-EE" sz="3266"/>
          </a:p>
        </p:txBody>
      </p:sp>
    </p:spTree>
    <p:extLst>
      <p:ext uri="{BB962C8B-B14F-4D97-AF65-F5344CB8AC3E}">
        <p14:creationId xmlns:p14="http://schemas.microsoft.com/office/powerpoint/2010/main" val="676050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961"/>
            <a:ext cx="8225280" cy="1141920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t-EE" altLang="et-EE" dirty="0">
                <a:solidFill>
                  <a:srgbClr val="800000"/>
                </a:solidFill>
              </a:rPr>
              <a:t>Miks </a:t>
            </a:r>
            <a:r>
              <a:rPr lang="et-EE" altLang="et-EE" dirty="0" smtClean="0">
                <a:solidFill>
                  <a:srgbClr val="800000"/>
                </a:solidFill>
              </a:rPr>
              <a:t>küsitletakse </a:t>
            </a:r>
            <a:r>
              <a:rPr lang="et-EE" altLang="et-EE" dirty="0">
                <a:solidFill>
                  <a:srgbClr val="800000"/>
                </a:solidFill>
              </a:rPr>
              <a:t>nii sagedasti?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512" y="1124744"/>
            <a:ext cx="8817120" cy="47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t-EE" altLang="et-EE" sz="3266" dirty="0"/>
              <a:t>Andmed </a:t>
            </a:r>
            <a:r>
              <a:rPr lang="et-EE" altLang="et-EE" sz="3266" dirty="0" smtClean="0"/>
              <a:t>2011–2013–…</a:t>
            </a:r>
            <a:r>
              <a:rPr lang="et-EE" altLang="et-EE" sz="3266" dirty="0"/>
              <a:t>–</a:t>
            </a:r>
            <a:r>
              <a:rPr lang="et-EE" altLang="et-EE" sz="3266" dirty="0" smtClean="0"/>
              <a:t>2025 jne </a:t>
            </a:r>
            <a:r>
              <a:rPr lang="et-EE" altLang="et-EE" sz="3266" dirty="0"/>
              <a:t>moodustavad pideva andmevoo elukaare </a:t>
            </a:r>
            <a:r>
              <a:rPr lang="et-EE" altLang="et-EE" sz="3266" dirty="0" smtClean="0"/>
              <a:t>kohta</a:t>
            </a:r>
          </a:p>
          <a:p>
            <a:pPr>
              <a:buClrTx/>
              <a:buFontTx/>
              <a:buNone/>
            </a:pPr>
            <a:endParaRPr lang="et-EE" altLang="et-EE" sz="3266" dirty="0"/>
          </a:p>
          <a:p>
            <a:pPr>
              <a:buClrTx/>
              <a:buFontTx/>
              <a:buNone/>
            </a:pPr>
            <a:r>
              <a:rPr lang="et-EE" altLang="et-EE" sz="3266" dirty="0" smtClean="0"/>
              <a:t>Igas </a:t>
            </a:r>
            <a:r>
              <a:rPr lang="et-EE" altLang="et-EE" sz="3266" dirty="0"/>
              <a:t>laines küsitakse midagi sellist, mida eelmises laines ei küsitud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t-EE" altLang="et-EE" sz="1814" dirty="0">
                <a:cs typeface="Lucida Sans Unicode" panose="020B0602030504020204" pitchFamily="34" charset="0"/>
              </a:rPr>
              <a:t>toolilt tõusmise asemel kopsude töö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t-EE" altLang="et-EE" sz="1814" dirty="0">
                <a:cs typeface="Lucida Sans Unicode" panose="020B0602030504020204" pitchFamily="34" charset="0"/>
              </a:rPr>
              <a:t>lapsepõlve asemel sotsiaalvõrgustikud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t-EE" altLang="et-EE" sz="1814" dirty="0">
                <a:latin typeface="Tahoma" panose="020B0604030504040204" pitchFamily="34" charset="0"/>
                <a:cs typeface="Lucida Sans Unicode" panose="020B0602030504020204" pitchFamily="34" charset="0"/>
              </a:rPr>
              <a:t>uued küsimused: </a:t>
            </a:r>
            <a:r>
              <a:rPr lang="et-EE" altLang="et-EE" sz="1814" dirty="0" smtClean="0">
                <a:latin typeface="Tahoma" panose="020B0604030504040204" pitchFamily="34" charset="0"/>
                <a:cs typeface="Lucida Sans Unicode" panose="020B0602030504020204" pitchFamily="34" charset="0"/>
              </a:rPr>
              <a:t>IT </a:t>
            </a:r>
            <a:endParaRPr lang="et-EE" altLang="et-EE" sz="2358" dirty="0">
              <a:cs typeface="Lucida Sans Unicode" panose="020B06020305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t-EE" altLang="et-EE" sz="3266" dirty="0">
                <a:cs typeface="Lucida Sans Unicode" panose="020B0602030504020204" pitchFamily="34" charset="0"/>
              </a:rPr>
              <a:t>Ühiskond muutub kiiresti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061601" y="4323241"/>
            <a:ext cx="2122560" cy="1391040"/>
          </a:xfrm>
          <a:prstGeom prst="roundRect">
            <a:avLst>
              <a:gd name="adj" fmla="val 102"/>
            </a:avLst>
          </a:prstGeom>
          <a:solidFill>
            <a:srgbClr val="800000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sz="1633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1" y="4487400"/>
            <a:ext cx="1797120" cy="10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80" y="3754441"/>
            <a:ext cx="1486080" cy="19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324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-900608" y="367983"/>
            <a:ext cx="6696075" cy="633412"/>
          </a:xfrm>
        </p:spPr>
        <p:txBody>
          <a:bodyPr/>
          <a:lstStyle/>
          <a:p>
            <a:r>
              <a:rPr lang="et-EE" altLang="en-US" sz="2800" dirty="0" smtClean="0">
                <a:solidFill>
                  <a:schemeClr val="bg1"/>
                </a:solidFill>
              </a:rPr>
              <a:t>SHARE eesmärk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0038" y="1149350"/>
            <a:ext cx="8546782" cy="5060950"/>
          </a:xfrm>
        </p:spPr>
        <p:txBody>
          <a:bodyPr/>
          <a:lstStyle/>
          <a:p>
            <a:pPr>
              <a:defRPr/>
            </a:pPr>
            <a:r>
              <a:rPr lang="et-EE" sz="1800" b="1" dirty="0" smtClean="0">
                <a:latin typeface="+mj-lt"/>
              </a:rPr>
              <a:t>SHARE</a:t>
            </a:r>
            <a:r>
              <a:rPr lang="et-EE" sz="1800" dirty="0" smtClean="0">
                <a:latin typeface="+mj-lt"/>
              </a:rPr>
              <a:t> 3 peamist põhimõtet</a:t>
            </a:r>
            <a:endParaRPr lang="de-DE" sz="1800" dirty="0">
              <a:latin typeface="+mj-lt"/>
            </a:endParaRPr>
          </a:p>
          <a:p>
            <a:pPr lvl="1">
              <a:defRPr/>
            </a:pPr>
            <a:r>
              <a:rPr lang="de-DE" sz="1800" b="1" dirty="0" smtClean="0">
                <a:latin typeface="+mj-lt"/>
              </a:rPr>
              <a:t>Longitu</a:t>
            </a:r>
            <a:r>
              <a:rPr lang="et-EE" sz="1800" b="1" dirty="0" smtClean="0">
                <a:latin typeface="+mj-lt"/>
              </a:rPr>
              <a:t>udne</a:t>
            </a:r>
            <a:r>
              <a:rPr lang="de-DE" sz="1800" dirty="0" smtClean="0">
                <a:latin typeface="+mj-lt"/>
              </a:rPr>
              <a:t> </a:t>
            </a:r>
            <a:endParaRPr lang="de-DE" sz="1800" dirty="0">
              <a:latin typeface="+mj-lt"/>
            </a:endParaRPr>
          </a:p>
          <a:p>
            <a:pPr lvl="2">
              <a:defRPr/>
            </a:pPr>
            <a:r>
              <a:rPr lang="et-EE" sz="1800" dirty="0" smtClean="0">
                <a:latin typeface="+mj-lt"/>
              </a:rPr>
              <a:t>Igal teisel aastal küsitletakse samu inimesi uuesti</a:t>
            </a:r>
            <a:endParaRPr lang="de-DE" sz="1800" dirty="0">
              <a:latin typeface="+mj-lt"/>
            </a:endParaRPr>
          </a:p>
          <a:p>
            <a:pPr lvl="2">
              <a:defRPr/>
            </a:pPr>
            <a:r>
              <a:rPr lang="et-EE" sz="1800" b="1" dirty="0" smtClean="0">
                <a:solidFill>
                  <a:srgbClr val="FF0000"/>
                </a:solidFill>
                <a:latin typeface="+mj-lt"/>
              </a:rPr>
              <a:t>Paneeli vastajad on kõige olulisemad</a:t>
            </a:r>
            <a:r>
              <a:rPr lang="de-DE" sz="18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de-DE" sz="1800" b="1" dirty="0">
              <a:solidFill>
                <a:srgbClr val="FF0000"/>
              </a:solidFill>
              <a:latin typeface="+mj-lt"/>
            </a:endParaRPr>
          </a:p>
          <a:p>
            <a:pPr lvl="2">
              <a:defRPr/>
            </a:pPr>
            <a:endParaRPr lang="de-DE" sz="1800" dirty="0">
              <a:latin typeface="+mj-lt"/>
            </a:endParaRPr>
          </a:p>
          <a:p>
            <a:pPr lvl="1">
              <a:defRPr/>
            </a:pPr>
            <a:r>
              <a:rPr lang="et-EE" sz="1800" b="1" dirty="0" smtClean="0">
                <a:latin typeface="+mj-lt"/>
              </a:rPr>
              <a:t>Eelharmoniseeritud küsimustik</a:t>
            </a:r>
            <a:endParaRPr lang="de-DE" sz="1800" dirty="0">
              <a:latin typeface="+mj-lt"/>
            </a:endParaRPr>
          </a:p>
          <a:p>
            <a:pPr lvl="2">
              <a:defRPr/>
            </a:pPr>
            <a:r>
              <a:rPr lang="et-EE" sz="1800" dirty="0" smtClean="0">
                <a:latin typeface="+mj-lt"/>
              </a:rPr>
              <a:t>Kõik maad küsivad samu küsimusi ühtemoodi</a:t>
            </a:r>
            <a:endParaRPr lang="de-DE" sz="1800" dirty="0">
              <a:latin typeface="+mj-lt"/>
            </a:endParaRPr>
          </a:p>
          <a:p>
            <a:pPr lvl="2">
              <a:defRPr/>
            </a:pPr>
            <a:r>
              <a:rPr lang="et-EE" sz="1800" dirty="0" smtClean="0">
                <a:latin typeface="+mj-lt"/>
              </a:rPr>
              <a:t>Kõik maad omavad sama tarkvara</a:t>
            </a:r>
            <a:endParaRPr lang="de-DE" sz="1800" dirty="0">
              <a:latin typeface="+mj-lt"/>
            </a:endParaRPr>
          </a:p>
          <a:p>
            <a:pPr lvl="2">
              <a:defRPr/>
            </a:pPr>
            <a:r>
              <a:rPr lang="et-EE" sz="1800" dirty="0" smtClean="0"/>
              <a:t>Kõigil maadel on sama ajakava</a:t>
            </a:r>
            <a:endParaRPr lang="de-DE" sz="1800" dirty="0"/>
          </a:p>
          <a:p>
            <a:pPr lvl="2">
              <a:defRPr/>
            </a:pPr>
            <a:endParaRPr lang="de-DE" sz="1800" dirty="0">
              <a:latin typeface="+mj-lt"/>
            </a:endParaRPr>
          </a:p>
          <a:p>
            <a:pPr lvl="1">
              <a:defRPr/>
            </a:pPr>
            <a:r>
              <a:rPr lang="et-EE" sz="1800" b="1" dirty="0" smtClean="0">
                <a:latin typeface="+mj-lt"/>
              </a:rPr>
              <a:t>Võrreldav mitmetes riikides</a:t>
            </a:r>
            <a:endParaRPr lang="de-DE" sz="1800" dirty="0">
              <a:latin typeface="+mj-lt"/>
            </a:endParaRPr>
          </a:p>
          <a:p>
            <a:pPr lvl="2">
              <a:defRPr/>
            </a:pPr>
            <a:r>
              <a:rPr lang="et-EE" sz="1800" dirty="0">
                <a:latin typeface="+mj-lt"/>
              </a:rPr>
              <a:t> </a:t>
            </a:r>
            <a:r>
              <a:rPr lang="et-EE" sz="1800" dirty="0" smtClean="0">
                <a:latin typeface="+mj-lt"/>
              </a:rPr>
              <a:t>6. laines – 21 riiki</a:t>
            </a:r>
          </a:p>
          <a:p>
            <a:pPr lvl="2">
              <a:defRPr/>
            </a:pPr>
            <a:r>
              <a:rPr lang="et-EE" sz="1800" dirty="0" smtClean="0">
                <a:latin typeface="+mj-lt"/>
              </a:rPr>
              <a:t>10. laines – 28 riiki</a:t>
            </a:r>
            <a:r>
              <a:rPr lang="de-DE" sz="1800" dirty="0" smtClean="0">
                <a:latin typeface="+mj-lt"/>
              </a:rPr>
              <a:t>!</a:t>
            </a:r>
            <a:endParaRPr lang="de-DE" sz="1800" dirty="0">
              <a:latin typeface="+mj-lt"/>
            </a:endParaRPr>
          </a:p>
          <a:p>
            <a:pPr lvl="1">
              <a:defRPr/>
            </a:pPr>
            <a:endParaRPr lang="de-DE" sz="1800" dirty="0">
              <a:latin typeface="+mj-lt"/>
            </a:endParaRPr>
          </a:p>
          <a:p>
            <a:pPr marL="0" indent="0">
              <a:buFont typeface="Webdings" pitchFamily="18" charset="2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51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2816"/>
            <a:ext cx="9072240" cy="633412"/>
          </a:xfrm>
        </p:spPr>
        <p:txBody>
          <a:bodyPr/>
          <a:lstStyle/>
          <a:p>
            <a:r>
              <a:rPr lang="et-EE" altLang="en-US" dirty="0" smtClean="0"/>
              <a:t>Mõõdetakse nii objektiivseid kui subjektiivseid näitajaid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2924944"/>
            <a:ext cx="84241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dirty="0" smtClean="0"/>
              <a:t>Elukvaliteedi </a:t>
            </a:r>
            <a:r>
              <a:rPr lang="et-EE" sz="2400" dirty="0"/>
              <a:t>hindamise mudelis on tugevama mõjuga just subjektiivsed </a:t>
            </a:r>
            <a:r>
              <a:rPr lang="et-EE" sz="2400" dirty="0" smtClean="0"/>
              <a:t>(mitte objektiivsed) tervisetunnused</a:t>
            </a:r>
            <a:r>
              <a:rPr lang="et-EE" sz="2400" dirty="0"/>
              <a:t>: </a:t>
            </a:r>
            <a:endParaRPr lang="et-E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2400" dirty="0" smtClean="0"/>
              <a:t>tervise </a:t>
            </a:r>
            <a:r>
              <a:rPr lang="et-EE" sz="2400" dirty="0"/>
              <a:t>enesehinnang on suurima mõjuga, </a:t>
            </a:r>
            <a:endParaRPr lang="et-E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2400" dirty="0"/>
              <a:t>t</a:t>
            </a:r>
            <a:r>
              <a:rPr lang="et-EE" sz="2400" dirty="0" smtClean="0"/>
              <a:t>erviseprobleemide </a:t>
            </a:r>
            <a:r>
              <a:rPr lang="et-EE" sz="2400" dirty="0"/>
              <a:t>arv aga tähtsusetu, </a:t>
            </a:r>
            <a:endParaRPr lang="et-EE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2400" dirty="0" smtClean="0"/>
              <a:t>mälu </a:t>
            </a:r>
            <a:r>
              <a:rPr lang="et-EE" sz="2400" dirty="0"/>
              <a:t>enesehinnang olulisem kui meenutatud sõnade </a:t>
            </a:r>
            <a:r>
              <a:rPr lang="et-EE" sz="2400" dirty="0" smtClean="0"/>
              <a:t>arv,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sz="2400" dirty="0" smtClean="0"/>
              <a:t>tunnetatud </a:t>
            </a:r>
            <a:r>
              <a:rPr lang="et-EE" sz="2400" dirty="0"/>
              <a:t>tegevuspiirang olulisem kui käte ja jalgade võimekus. </a:t>
            </a:r>
            <a:endParaRPr lang="et-EE" sz="2400" dirty="0" smtClean="0"/>
          </a:p>
          <a:p>
            <a:pPr lvl="1"/>
            <a:r>
              <a:rPr lang="et-EE" sz="2400" dirty="0" smtClean="0"/>
              <a:t>Seetõttu </a:t>
            </a:r>
            <a:r>
              <a:rPr lang="et-EE" sz="2400" dirty="0"/>
              <a:t>on oluline teha registripõhiste uuringute kõrval ka küsitlusuuringuid, et mõõta </a:t>
            </a:r>
            <a:r>
              <a:rPr lang="et-EE" sz="2400" b="1" dirty="0" err="1"/>
              <a:t>enesehinnagulisi</a:t>
            </a:r>
            <a:r>
              <a:rPr lang="et-EE" sz="2400" dirty="0"/>
              <a:t> tervisenäitajaid.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3863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48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3960440"/>
          </a:xfrm>
        </p:spPr>
        <p:txBody>
          <a:bodyPr/>
          <a:lstStyle/>
          <a:p>
            <a:r>
              <a:rPr lang="et-EE" dirty="0" smtClean="0"/>
              <a:t>SHARE 10.laine </a:t>
            </a:r>
          </a:p>
          <a:p>
            <a:pPr marL="400050" lvl="1" indent="0">
              <a:buNone/>
            </a:pPr>
            <a:r>
              <a:rPr lang="et-EE" dirty="0" smtClean="0"/>
              <a:t>27 Euroopa riigis ja Iisraelis</a:t>
            </a:r>
          </a:p>
          <a:p>
            <a:r>
              <a:rPr lang="et-EE" dirty="0" smtClean="0"/>
              <a:t>Tänaseks kokku </a:t>
            </a:r>
          </a:p>
          <a:p>
            <a:pPr marL="400050" lvl="1" indent="0">
              <a:buNone/>
            </a:pPr>
            <a:r>
              <a:rPr lang="et-EE" dirty="0" smtClean="0"/>
              <a:t>600 000 intervjuud</a:t>
            </a:r>
          </a:p>
          <a:p>
            <a:r>
              <a:rPr lang="et-EE" dirty="0" smtClean="0"/>
              <a:t>Vastanuid seni kokku</a:t>
            </a:r>
          </a:p>
          <a:p>
            <a:pPr marL="400050" lvl="1" indent="0">
              <a:buNone/>
            </a:pPr>
            <a:r>
              <a:rPr lang="et-EE" dirty="0" smtClean="0"/>
              <a:t> ~160 000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altLang="en-US" dirty="0" smtClean="0">
                <a:solidFill>
                  <a:schemeClr val="bg1"/>
                </a:solidFill>
              </a:rPr>
              <a:t>SHARE tähendus</a:t>
            </a:r>
            <a:endParaRPr lang="en-GB" dirty="0"/>
          </a:p>
        </p:txBody>
      </p:sp>
      <p:grpSp>
        <p:nvGrpSpPr>
          <p:cNvPr id="4" name="Google Shape;87;p2"/>
          <p:cNvGrpSpPr/>
          <p:nvPr/>
        </p:nvGrpSpPr>
        <p:grpSpPr>
          <a:xfrm>
            <a:off x="907527" y="1164208"/>
            <a:ext cx="3355028" cy="4922507"/>
            <a:chOff x="1079500" y="1047750"/>
            <a:chExt cx="3389312" cy="5195888"/>
          </a:xfrm>
        </p:grpSpPr>
        <p:sp>
          <p:nvSpPr>
            <p:cNvPr id="5" name="Google Shape;88;p2"/>
            <p:cNvSpPr/>
            <p:nvPr/>
          </p:nvSpPr>
          <p:spPr>
            <a:xfrm>
              <a:off x="3530600" y="5713413"/>
              <a:ext cx="268288" cy="114300"/>
            </a:xfrm>
            <a:custGeom>
              <a:avLst/>
              <a:gdLst/>
              <a:ahLst/>
              <a:cxnLst/>
              <a:rect l="l" t="t" r="r" b="b"/>
              <a:pathLst>
                <a:path w="746" h="318" extrusionOk="0">
                  <a:moveTo>
                    <a:pt x="406" y="317"/>
                  </a:moveTo>
                  <a:lnTo>
                    <a:pt x="361" y="249"/>
                  </a:lnTo>
                  <a:lnTo>
                    <a:pt x="159" y="249"/>
                  </a:lnTo>
                  <a:lnTo>
                    <a:pt x="22" y="91"/>
                  </a:lnTo>
                  <a:lnTo>
                    <a:pt x="0" y="0"/>
                  </a:lnTo>
                  <a:lnTo>
                    <a:pt x="181" y="45"/>
                  </a:lnTo>
                  <a:lnTo>
                    <a:pt x="361" y="158"/>
                  </a:lnTo>
                  <a:lnTo>
                    <a:pt x="543" y="115"/>
                  </a:lnTo>
                  <a:lnTo>
                    <a:pt x="587" y="182"/>
                  </a:lnTo>
                  <a:lnTo>
                    <a:pt x="745" y="158"/>
                  </a:lnTo>
                  <a:lnTo>
                    <a:pt x="745" y="249"/>
                  </a:lnTo>
                  <a:lnTo>
                    <a:pt x="406" y="317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9;p2"/>
            <p:cNvSpPr/>
            <p:nvPr/>
          </p:nvSpPr>
          <p:spPr>
            <a:xfrm>
              <a:off x="2814638" y="1471613"/>
              <a:ext cx="1074738" cy="2117725"/>
            </a:xfrm>
            <a:custGeom>
              <a:avLst/>
              <a:gdLst/>
              <a:ahLst/>
              <a:cxnLst/>
              <a:rect l="l" t="t" r="r" b="b"/>
              <a:pathLst>
                <a:path w="2987" h="5884" extrusionOk="0">
                  <a:moveTo>
                    <a:pt x="22" y="4526"/>
                  </a:moveTo>
                  <a:lnTo>
                    <a:pt x="135" y="4526"/>
                  </a:lnTo>
                  <a:lnTo>
                    <a:pt x="135" y="4343"/>
                  </a:lnTo>
                  <a:lnTo>
                    <a:pt x="293" y="4004"/>
                  </a:lnTo>
                  <a:lnTo>
                    <a:pt x="250" y="3733"/>
                  </a:lnTo>
                  <a:lnTo>
                    <a:pt x="406" y="3711"/>
                  </a:lnTo>
                  <a:lnTo>
                    <a:pt x="406" y="3574"/>
                  </a:lnTo>
                  <a:lnTo>
                    <a:pt x="293" y="3553"/>
                  </a:lnTo>
                  <a:lnTo>
                    <a:pt x="250" y="3123"/>
                  </a:lnTo>
                  <a:lnTo>
                    <a:pt x="363" y="2513"/>
                  </a:lnTo>
                  <a:lnTo>
                    <a:pt x="519" y="2421"/>
                  </a:lnTo>
                  <a:lnTo>
                    <a:pt x="634" y="2489"/>
                  </a:lnTo>
                  <a:lnTo>
                    <a:pt x="723" y="2354"/>
                  </a:lnTo>
                  <a:lnTo>
                    <a:pt x="678" y="2263"/>
                  </a:lnTo>
                  <a:lnTo>
                    <a:pt x="836" y="1900"/>
                  </a:lnTo>
                  <a:lnTo>
                    <a:pt x="949" y="1470"/>
                  </a:lnTo>
                  <a:lnTo>
                    <a:pt x="1086" y="1470"/>
                  </a:lnTo>
                  <a:lnTo>
                    <a:pt x="1153" y="1110"/>
                  </a:lnTo>
                  <a:lnTo>
                    <a:pt x="1312" y="973"/>
                  </a:lnTo>
                  <a:lnTo>
                    <a:pt x="1336" y="769"/>
                  </a:lnTo>
                  <a:lnTo>
                    <a:pt x="1607" y="543"/>
                  </a:lnTo>
                  <a:lnTo>
                    <a:pt x="1742" y="612"/>
                  </a:lnTo>
                  <a:lnTo>
                    <a:pt x="1900" y="272"/>
                  </a:lnTo>
                  <a:lnTo>
                    <a:pt x="2217" y="317"/>
                  </a:lnTo>
                  <a:lnTo>
                    <a:pt x="2285" y="0"/>
                  </a:lnTo>
                  <a:lnTo>
                    <a:pt x="2421" y="70"/>
                  </a:lnTo>
                  <a:lnTo>
                    <a:pt x="2602" y="250"/>
                  </a:lnTo>
                  <a:lnTo>
                    <a:pt x="2827" y="408"/>
                  </a:lnTo>
                  <a:lnTo>
                    <a:pt x="2873" y="567"/>
                  </a:lnTo>
                  <a:lnTo>
                    <a:pt x="2849" y="793"/>
                  </a:lnTo>
                  <a:lnTo>
                    <a:pt x="2919" y="838"/>
                  </a:lnTo>
                  <a:lnTo>
                    <a:pt x="2873" y="927"/>
                  </a:lnTo>
                  <a:lnTo>
                    <a:pt x="2986" y="1155"/>
                  </a:lnTo>
                  <a:lnTo>
                    <a:pt x="2873" y="1336"/>
                  </a:lnTo>
                  <a:lnTo>
                    <a:pt x="2986" y="1629"/>
                  </a:lnTo>
                  <a:lnTo>
                    <a:pt x="2782" y="1629"/>
                  </a:lnTo>
                  <a:lnTo>
                    <a:pt x="2669" y="1540"/>
                  </a:lnTo>
                  <a:lnTo>
                    <a:pt x="2578" y="1742"/>
                  </a:lnTo>
                  <a:lnTo>
                    <a:pt x="2510" y="1698"/>
                  </a:lnTo>
                  <a:lnTo>
                    <a:pt x="2352" y="1900"/>
                  </a:lnTo>
                  <a:lnTo>
                    <a:pt x="2285" y="2150"/>
                  </a:lnTo>
                  <a:lnTo>
                    <a:pt x="2330" y="2285"/>
                  </a:lnTo>
                  <a:lnTo>
                    <a:pt x="2172" y="2580"/>
                  </a:lnTo>
                  <a:lnTo>
                    <a:pt x="2013" y="2534"/>
                  </a:lnTo>
                  <a:lnTo>
                    <a:pt x="1991" y="2693"/>
                  </a:lnTo>
                  <a:lnTo>
                    <a:pt x="1650" y="2851"/>
                  </a:lnTo>
                  <a:lnTo>
                    <a:pt x="1629" y="2964"/>
                  </a:lnTo>
                  <a:lnTo>
                    <a:pt x="1492" y="3077"/>
                  </a:lnTo>
                  <a:lnTo>
                    <a:pt x="1492" y="3257"/>
                  </a:lnTo>
                  <a:lnTo>
                    <a:pt x="1449" y="3303"/>
                  </a:lnTo>
                  <a:lnTo>
                    <a:pt x="1470" y="3394"/>
                  </a:lnTo>
                  <a:lnTo>
                    <a:pt x="1379" y="3483"/>
                  </a:lnTo>
                  <a:lnTo>
                    <a:pt x="1357" y="3620"/>
                  </a:lnTo>
                  <a:lnTo>
                    <a:pt x="1379" y="3755"/>
                  </a:lnTo>
                  <a:lnTo>
                    <a:pt x="1336" y="3800"/>
                  </a:lnTo>
                  <a:lnTo>
                    <a:pt x="1425" y="3959"/>
                  </a:lnTo>
                  <a:lnTo>
                    <a:pt x="1492" y="3913"/>
                  </a:lnTo>
                  <a:lnTo>
                    <a:pt x="1561" y="4141"/>
                  </a:lnTo>
                  <a:lnTo>
                    <a:pt x="1650" y="4163"/>
                  </a:lnTo>
                  <a:lnTo>
                    <a:pt x="1629" y="4276"/>
                  </a:lnTo>
                  <a:lnTo>
                    <a:pt x="1516" y="4547"/>
                  </a:lnTo>
                  <a:lnTo>
                    <a:pt x="1336" y="4593"/>
                  </a:lnTo>
                  <a:lnTo>
                    <a:pt x="1153" y="4840"/>
                  </a:lnTo>
                  <a:lnTo>
                    <a:pt x="1086" y="4956"/>
                  </a:lnTo>
                  <a:lnTo>
                    <a:pt x="1132" y="5112"/>
                  </a:lnTo>
                  <a:lnTo>
                    <a:pt x="1062" y="5316"/>
                  </a:lnTo>
                  <a:lnTo>
                    <a:pt x="927" y="5679"/>
                  </a:lnTo>
                  <a:lnTo>
                    <a:pt x="793" y="5542"/>
                  </a:lnTo>
                  <a:lnTo>
                    <a:pt x="589" y="5679"/>
                  </a:lnTo>
                  <a:lnTo>
                    <a:pt x="565" y="5837"/>
                  </a:lnTo>
                  <a:lnTo>
                    <a:pt x="430" y="5813"/>
                  </a:lnTo>
                  <a:lnTo>
                    <a:pt x="339" y="5883"/>
                  </a:lnTo>
                  <a:lnTo>
                    <a:pt x="272" y="5813"/>
                  </a:lnTo>
                  <a:lnTo>
                    <a:pt x="293" y="5679"/>
                  </a:lnTo>
                  <a:lnTo>
                    <a:pt x="250" y="5542"/>
                  </a:lnTo>
                  <a:lnTo>
                    <a:pt x="293" y="5316"/>
                  </a:lnTo>
                  <a:lnTo>
                    <a:pt x="135" y="5068"/>
                  </a:lnTo>
                  <a:lnTo>
                    <a:pt x="113" y="4886"/>
                  </a:lnTo>
                  <a:lnTo>
                    <a:pt x="113" y="4706"/>
                  </a:lnTo>
                  <a:lnTo>
                    <a:pt x="0" y="4660"/>
                  </a:lnTo>
                  <a:lnTo>
                    <a:pt x="22" y="4526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0;p2"/>
            <p:cNvSpPr/>
            <p:nvPr/>
          </p:nvSpPr>
          <p:spPr>
            <a:xfrm>
              <a:off x="2562225" y="3368675"/>
              <a:ext cx="211138" cy="252412"/>
            </a:xfrm>
            <a:custGeom>
              <a:avLst/>
              <a:gdLst/>
              <a:ahLst/>
              <a:cxnLst/>
              <a:rect l="l" t="t" r="r" b="b"/>
              <a:pathLst>
                <a:path w="588" h="703" extrusionOk="0">
                  <a:moveTo>
                    <a:pt x="317" y="680"/>
                  </a:moveTo>
                  <a:lnTo>
                    <a:pt x="362" y="385"/>
                  </a:lnTo>
                  <a:lnTo>
                    <a:pt x="587" y="272"/>
                  </a:lnTo>
                  <a:lnTo>
                    <a:pt x="521" y="183"/>
                  </a:lnTo>
                  <a:lnTo>
                    <a:pt x="497" y="0"/>
                  </a:lnTo>
                  <a:lnTo>
                    <a:pt x="250" y="92"/>
                  </a:lnTo>
                  <a:lnTo>
                    <a:pt x="0" y="92"/>
                  </a:lnTo>
                  <a:lnTo>
                    <a:pt x="45" y="363"/>
                  </a:lnTo>
                  <a:lnTo>
                    <a:pt x="91" y="476"/>
                  </a:lnTo>
                  <a:lnTo>
                    <a:pt x="67" y="656"/>
                  </a:lnTo>
                  <a:lnTo>
                    <a:pt x="67" y="680"/>
                  </a:lnTo>
                  <a:lnTo>
                    <a:pt x="137" y="680"/>
                  </a:lnTo>
                  <a:lnTo>
                    <a:pt x="226" y="702"/>
                  </a:lnTo>
                  <a:lnTo>
                    <a:pt x="317" y="680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1;p2"/>
            <p:cNvSpPr/>
            <p:nvPr/>
          </p:nvSpPr>
          <p:spPr>
            <a:xfrm>
              <a:off x="1079500" y="3402013"/>
              <a:ext cx="400050" cy="481012"/>
            </a:xfrm>
            <a:custGeom>
              <a:avLst/>
              <a:gdLst/>
              <a:ahLst/>
              <a:cxnLst/>
              <a:rect l="l" t="t" r="r" b="b"/>
              <a:pathLst>
                <a:path w="1110" h="1335" extrusionOk="0">
                  <a:moveTo>
                    <a:pt x="1085" y="406"/>
                  </a:moveTo>
                  <a:lnTo>
                    <a:pt x="1085" y="406"/>
                  </a:lnTo>
                  <a:lnTo>
                    <a:pt x="1106" y="445"/>
                  </a:lnTo>
                  <a:lnTo>
                    <a:pt x="1109" y="450"/>
                  </a:lnTo>
                  <a:lnTo>
                    <a:pt x="1109" y="451"/>
                  </a:lnTo>
                  <a:lnTo>
                    <a:pt x="990" y="549"/>
                  </a:lnTo>
                  <a:lnTo>
                    <a:pt x="975" y="562"/>
                  </a:lnTo>
                  <a:lnTo>
                    <a:pt x="973" y="563"/>
                  </a:lnTo>
                  <a:lnTo>
                    <a:pt x="973" y="564"/>
                  </a:lnTo>
                  <a:lnTo>
                    <a:pt x="933" y="683"/>
                  </a:lnTo>
                  <a:lnTo>
                    <a:pt x="928" y="698"/>
                  </a:lnTo>
                  <a:lnTo>
                    <a:pt x="927" y="700"/>
                  </a:lnTo>
                  <a:lnTo>
                    <a:pt x="927" y="701"/>
                  </a:lnTo>
                  <a:lnTo>
                    <a:pt x="973" y="767"/>
                  </a:lnTo>
                  <a:lnTo>
                    <a:pt x="913" y="907"/>
                  </a:lnTo>
                  <a:lnTo>
                    <a:pt x="906" y="924"/>
                  </a:lnTo>
                  <a:lnTo>
                    <a:pt x="905" y="926"/>
                  </a:lnTo>
                  <a:lnTo>
                    <a:pt x="905" y="1130"/>
                  </a:lnTo>
                  <a:lnTo>
                    <a:pt x="679" y="1063"/>
                  </a:lnTo>
                  <a:lnTo>
                    <a:pt x="541" y="1221"/>
                  </a:lnTo>
                  <a:lnTo>
                    <a:pt x="523" y="1241"/>
                  </a:lnTo>
                  <a:lnTo>
                    <a:pt x="521" y="1243"/>
                  </a:lnTo>
                  <a:lnTo>
                    <a:pt x="384" y="1265"/>
                  </a:lnTo>
                  <a:lnTo>
                    <a:pt x="226" y="1326"/>
                  </a:lnTo>
                  <a:lnTo>
                    <a:pt x="207" y="1333"/>
                  </a:lnTo>
                  <a:lnTo>
                    <a:pt x="204" y="1334"/>
                  </a:lnTo>
                  <a:lnTo>
                    <a:pt x="204" y="1243"/>
                  </a:lnTo>
                  <a:lnTo>
                    <a:pt x="113" y="1243"/>
                  </a:lnTo>
                  <a:lnTo>
                    <a:pt x="158" y="1152"/>
                  </a:lnTo>
                  <a:lnTo>
                    <a:pt x="0" y="1130"/>
                  </a:lnTo>
                  <a:lnTo>
                    <a:pt x="67" y="1084"/>
                  </a:lnTo>
                  <a:lnTo>
                    <a:pt x="128" y="1005"/>
                  </a:lnTo>
                  <a:lnTo>
                    <a:pt x="136" y="995"/>
                  </a:lnTo>
                  <a:lnTo>
                    <a:pt x="137" y="994"/>
                  </a:lnTo>
                  <a:lnTo>
                    <a:pt x="137" y="993"/>
                  </a:lnTo>
                  <a:lnTo>
                    <a:pt x="215" y="1014"/>
                  </a:lnTo>
                  <a:lnTo>
                    <a:pt x="225" y="1017"/>
                  </a:lnTo>
                  <a:lnTo>
                    <a:pt x="226" y="1017"/>
                  </a:lnTo>
                  <a:lnTo>
                    <a:pt x="226" y="926"/>
                  </a:lnTo>
                  <a:lnTo>
                    <a:pt x="204" y="791"/>
                  </a:lnTo>
                  <a:lnTo>
                    <a:pt x="249" y="722"/>
                  </a:lnTo>
                  <a:lnTo>
                    <a:pt x="158" y="655"/>
                  </a:lnTo>
                  <a:lnTo>
                    <a:pt x="249" y="521"/>
                  </a:lnTo>
                  <a:lnTo>
                    <a:pt x="182" y="406"/>
                  </a:lnTo>
                  <a:lnTo>
                    <a:pt x="295" y="317"/>
                  </a:lnTo>
                  <a:lnTo>
                    <a:pt x="373" y="394"/>
                  </a:lnTo>
                  <a:lnTo>
                    <a:pt x="383" y="404"/>
                  </a:lnTo>
                  <a:lnTo>
                    <a:pt x="384" y="405"/>
                  </a:lnTo>
                  <a:lnTo>
                    <a:pt x="384" y="406"/>
                  </a:lnTo>
                  <a:lnTo>
                    <a:pt x="475" y="406"/>
                  </a:lnTo>
                  <a:lnTo>
                    <a:pt x="475" y="317"/>
                  </a:lnTo>
                  <a:lnTo>
                    <a:pt x="555" y="276"/>
                  </a:lnTo>
                  <a:lnTo>
                    <a:pt x="565" y="271"/>
                  </a:lnTo>
                  <a:lnTo>
                    <a:pt x="566" y="271"/>
                  </a:lnTo>
                  <a:lnTo>
                    <a:pt x="408" y="225"/>
                  </a:lnTo>
                  <a:lnTo>
                    <a:pt x="507" y="185"/>
                  </a:lnTo>
                  <a:lnTo>
                    <a:pt x="519" y="180"/>
                  </a:lnTo>
                  <a:lnTo>
                    <a:pt x="521" y="180"/>
                  </a:lnTo>
                  <a:lnTo>
                    <a:pt x="543" y="21"/>
                  </a:lnTo>
                  <a:lnTo>
                    <a:pt x="641" y="2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701" y="67"/>
                  </a:lnTo>
                  <a:lnTo>
                    <a:pt x="760" y="127"/>
                  </a:lnTo>
                  <a:lnTo>
                    <a:pt x="767" y="134"/>
                  </a:lnTo>
                  <a:lnTo>
                    <a:pt x="768" y="135"/>
                  </a:lnTo>
                  <a:lnTo>
                    <a:pt x="768" y="136"/>
                  </a:lnTo>
                  <a:lnTo>
                    <a:pt x="630" y="254"/>
                  </a:lnTo>
                  <a:lnTo>
                    <a:pt x="612" y="268"/>
                  </a:lnTo>
                  <a:lnTo>
                    <a:pt x="610" y="270"/>
                  </a:lnTo>
                  <a:lnTo>
                    <a:pt x="610" y="271"/>
                  </a:lnTo>
                  <a:lnTo>
                    <a:pt x="670" y="369"/>
                  </a:lnTo>
                  <a:lnTo>
                    <a:pt x="678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778" y="343"/>
                  </a:lnTo>
                  <a:lnTo>
                    <a:pt x="790" y="338"/>
                  </a:lnTo>
                  <a:lnTo>
                    <a:pt x="792" y="338"/>
                  </a:lnTo>
                  <a:lnTo>
                    <a:pt x="910" y="457"/>
                  </a:lnTo>
                  <a:lnTo>
                    <a:pt x="925" y="472"/>
                  </a:lnTo>
                  <a:lnTo>
                    <a:pt x="927" y="474"/>
                  </a:lnTo>
                  <a:lnTo>
                    <a:pt x="927" y="475"/>
                  </a:lnTo>
                  <a:lnTo>
                    <a:pt x="1085" y="406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2;p2"/>
            <p:cNvSpPr/>
            <p:nvPr/>
          </p:nvSpPr>
          <p:spPr>
            <a:xfrm>
              <a:off x="1136650" y="4752976"/>
              <a:ext cx="952500" cy="750887"/>
            </a:xfrm>
            <a:custGeom>
              <a:avLst/>
              <a:gdLst/>
              <a:ahLst/>
              <a:cxnLst/>
              <a:rect l="l" t="t" r="r" b="b"/>
              <a:pathLst>
                <a:path w="2648" h="2084" extrusionOk="0">
                  <a:moveTo>
                    <a:pt x="656" y="2083"/>
                  </a:moveTo>
                  <a:lnTo>
                    <a:pt x="702" y="2013"/>
                  </a:lnTo>
                  <a:lnTo>
                    <a:pt x="838" y="2037"/>
                  </a:lnTo>
                  <a:lnTo>
                    <a:pt x="973" y="1968"/>
                  </a:lnTo>
                  <a:lnTo>
                    <a:pt x="1177" y="1946"/>
                  </a:lnTo>
                  <a:lnTo>
                    <a:pt x="1470" y="1992"/>
                  </a:lnTo>
                  <a:lnTo>
                    <a:pt x="1583" y="1855"/>
                  </a:lnTo>
                  <a:lnTo>
                    <a:pt x="1766" y="1833"/>
                  </a:lnTo>
                  <a:lnTo>
                    <a:pt x="1833" y="1607"/>
                  </a:lnTo>
                  <a:lnTo>
                    <a:pt x="1900" y="1470"/>
                  </a:lnTo>
                  <a:lnTo>
                    <a:pt x="1833" y="1268"/>
                  </a:lnTo>
                  <a:lnTo>
                    <a:pt x="2013" y="1019"/>
                  </a:lnTo>
                  <a:lnTo>
                    <a:pt x="2150" y="973"/>
                  </a:lnTo>
                  <a:lnTo>
                    <a:pt x="2150" y="882"/>
                  </a:lnTo>
                  <a:lnTo>
                    <a:pt x="2580" y="726"/>
                  </a:lnTo>
                  <a:lnTo>
                    <a:pt x="2647" y="498"/>
                  </a:lnTo>
                  <a:lnTo>
                    <a:pt x="2510" y="521"/>
                  </a:lnTo>
                  <a:lnTo>
                    <a:pt x="2352" y="454"/>
                  </a:lnTo>
                  <a:lnTo>
                    <a:pt x="2285" y="521"/>
                  </a:lnTo>
                  <a:lnTo>
                    <a:pt x="2239" y="454"/>
                  </a:lnTo>
                  <a:lnTo>
                    <a:pt x="2080" y="363"/>
                  </a:lnTo>
                  <a:lnTo>
                    <a:pt x="2013" y="409"/>
                  </a:lnTo>
                  <a:lnTo>
                    <a:pt x="1583" y="159"/>
                  </a:lnTo>
                  <a:lnTo>
                    <a:pt x="1312" y="204"/>
                  </a:lnTo>
                  <a:lnTo>
                    <a:pt x="1223" y="113"/>
                  </a:lnTo>
                  <a:lnTo>
                    <a:pt x="1064" y="159"/>
                  </a:lnTo>
                  <a:lnTo>
                    <a:pt x="951" y="91"/>
                  </a:lnTo>
                  <a:lnTo>
                    <a:pt x="793" y="159"/>
                  </a:lnTo>
                  <a:lnTo>
                    <a:pt x="747" y="68"/>
                  </a:lnTo>
                  <a:lnTo>
                    <a:pt x="634" y="91"/>
                  </a:lnTo>
                  <a:lnTo>
                    <a:pt x="476" y="0"/>
                  </a:lnTo>
                  <a:lnTo>
                    <a:pt x="250" y="24"/>
                  </a:lnTo>
                  <a:lnTo>
                    <a:pt x="159" y="91"/>
                  </a:lnTo>
                  <a:lnTo>
                    <a:pt x="0" y="91"/>
                  </a:lnTo>
                  <a:lnTo>
                    <a:pt x="24" y="183"/>
                  </a:lnTo>
                  <a:lnTo>
                    <a:pt x="113" y="250"/>
                  </a:lnTo>
                  <a:lnTo>
                    <a:pt x="159" y="409"/>
                  </a:lnTo>
                  <a:lnTo>
                    <a:pt x="226" y="409"/>
                  </a:lnTo>
                  <a:lnTo>
                    <a:pt x="226" y="498"/>
                  </a:lnTo>
                  <a:lnTo>
                    <a:pt x="567" y="521"/>
                  </a:lnTo>
                  <a:lnTo>
                    <a:pt x="634" y="656"/>
                  </a:lnTo>
                  <a:lnTo>
                    <a:pt x="567" y="747"/>
                  </a:lnTo>
                  <a:lnTo>
                    <a:pt x="521" y="747"/>
                  </a:lnTo>
                  <a:lnTo>
                    <a:pt x="476" y="906"/>
                  </a:lnTo>
                  <a:lnTo>
                    <a:pt x="430" y="951"/>
                  </a:lnTo>
                  <a:lnTo>
                    <a:pt x="497" y="1019"/>
                  </a:lnTo>
                  <a:lnTo>
                    <a:pt x="430" y="1132"/>
                  </a:lnTo>
                  <a:lnTo>
                    <a:pt x="363" y="1199"/>
                  </a:lnTo>
                  <a:lnTo>
                    <a:pt x="385" y="1425"/>
                  </a:lnTo>
                  <a:lnTo>
                    <a:pt x="363" y="1516"/>
                  </a:lnTo>
                  <a:lnTo>
                    <a:pt x="317" y="1540"/>
                  </a:lnTo>
                  <a:lnTo>
                    <a:pt x="317" y="1653"/>
                  </a:lnTo>
                  <a:lnTo>
                    <a:pt x="296" y="1742"/>
                  </a:lnTo>
                  <a:lnTo>
                    <a:pt x="317" y="1855"/>
                  </a:lnTo>
                  <a:lnTo>
                    <a:pt x="497" y="1855"/>
                  </a:lnTo>
                  <a:lnTo>
                    <a:pt x="567" y="2083"/>
                  </a:lnTo>
                  <a:lnTo>
                    <a:pt x="656" y="2083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3;p2"/>
            <p:cNvSpPr/>
            <p:nvPr/>
          </p:nvSpPr>
          <p:spPr>
            <a:xfrm>
              <a:off x="1511300" y="4052889"/>
              <a:ext cx="1003300" cy="887412"/>
            </a:xfrm>
            <a:custGeom>
              <a:avLst/>
              <a:gdLst/>
              <a:ahLst/>
              <a:cxnLst/>
              <a:rect l="l" t="t" r="r" b="b"/>
              <a:pathLst>
                <a:path w="2785" h="2467" extrusionOk="0">
                  <a:moveTo>
                    <a:pt x="543" y="2104"/>
                  </a:moveTo>
                  <a:lnTo>
                    <a:pt x="973" y="2354"/>
                  </a:lnTo>
                  <a:lnTo>
                    <a:pt x="1040" y="2308"/>
                  </a:lnTo>
                  <a:lnTo>
                    <a:pt x="1199" y="2399"/>
                  </a:lnTo>
                  <a:lnTo>
                    <a:pt x="1268" y="2330"/>
                  </a:lnTo>
                  <a:lnTo>
                    <a:pt x="1312" y="2399"/>
                  </a:lnTo>
                  <a:lnTo>
                    <a:pt x="1470" y="2466"/>
                  </a:lnTo>
                  <a:lnTo>
                    <a:pt x="1607" y="2443"/>
                  </a:lnTo>
                  <a:lnTo>
                    <a:pt x="1607" y="2330"/>
                  </a:lnTo>
                  <a:lnTo>
                    <a:pt x="1742" y="2262"/>
                  </a:lnTo>
                  <a:lnTo>
                    <a:pt x="1766" y="2171"/>
                  </a:lnTo>
                  <a:lnTo>
                    <a:pt x="2083" y="2284"/>
                  </a:lnTo>
                  <a:lnTo>
                    <a:pt x="2241" y="2399"/>
                  </a:lnTo>
                  <a:lnTo>
                    <a:pt x="2376" y="2308"/>
                  </a:lnTo>
                  <a:lnTo>
                    <a:pt x="2467" y="2149"/>
                  </a:lnTo>
                  <a:lnTo>
                    <a:pt x="2580" y="2195"/>
                  </a:lnTo>
                  <a:lnTo>
                    <a:pt x="2556" y="2104"/>
                  </a:lnTo>
                  <a:lnTo>
                    <a:pt x="2398" y="2104"/>
                  </a:lnTo>
                  <a:lnTo>
                    <a:pt x="2398" y="1969"/>
                  </a:lnTo>
                  <a:lnTo>
                    <a:pt x="2467" y="1924"/>
                  </a:lnTo>
                  <a:lnTo>
                    <a:pt x="2443" y="1832"/>
                  </a:lnTo>
                  <a:lnTo>
                    <a:pt x="2354" y="1765"/>
                  </a:lnTo>
                  <a:lnTo>
                    <a:pt x="2467" y="1585"/>
                  </a:lnTo>
                  <a:lnTo>
                    <a:pt x="2398" y="1515"/>
                  </a:lnTo>
                  <a:lnTo>
                    <a:pt x="2534" y="1470"/>
                  </a:lnTo>
                  <a:lnTo>
                    <a:pt x="2489" y="1357"/>
                  </a:lnTo>
                  <a:lnTo>
                    <a:pt x="2398" y="1357"/>
                  </a:lnTo>
                  <a:lnTo>
                    <a:pt x="2309" y="1448"/>
                  </a:lnTo>
                  <a:lnTo>
                    <a:pt x="2196" y="1448"/>
                  </a:lnTo>
                  <a:lnTo>
                    <a:pt x="2241" y="1335"/>
                  </a:lnTo>
                  <a:lnTo>
                    <a:pt x="2330" y="1177"/>
                  </a:lnTo>
                  <a:lnTo>
                    <a:pt x="2467" y="1109"/>
                  </a:lnTo>
                  <a:lnTo>
                    <a:pt x="2647" y="1042"/>
                  </a:lnTo>
                  <a:lnTo>
                    <a:pt x="2647" y="883"/>
                  </a:lnTo>
                  <a:lnTo>
                    <a:pt x="2784" y="655"/>
                  </a:lnTo>
                  <a:lnTo>
                    <a:pt x="2556" y="634"/>
                  </a:lnTo>
                  <a:lnTo>
                    <a:pt x="2422" y="566"/>
                  </a:lnTo>
                  <a:lnTo>
                    <a:pt x="2285" y="566"/>
                  </a:lnTo>
                  <a:lnTo>
                    <a:pt x="2217" y="542"/>
                  </a:lnTo>
                  <a:lnTo>
                    <a:pt x="2126" y="521"/>
                  </a:lnTo>
                  <a:lnTo>
                    <a:pt x="2083" y="453"/>
                  </a:lnTo>
                  <a:lnTo>
                    <a:pt x="2059" y="362"/>
                  </a:lnTo>
                  <a:lnTo>
                    <a:pt x="1992" y="384"/>
                  </a:lnTo>
                  <a:lnTo>
                    <a:pt x="1924" y="362"/>
                  </a:lnTo>
                  <a:lnTo>
                    <a:pt x="1924" y="249"/>
                  </a:lnTo>
                  <a:lnTo>
                    <a:pt x="1833" y="295"/>
                  </a:lnTo>
                  <a:lnTo>
                    <a:pt x="1766" y="249"/>
                  </a:lnTo>
                  <a:lnTo>
                    <a:pt x="1766" y="182"/>
                  </a:lnTo>
                  <a:lnTo>
                    <a:pt x="1698" y="112"/>
                  </a:lnTo>
                  <a:lnTo>
                    <a:pt x="1653" y="0"/>
                  </a:lnTo>
                  <a:lnTo>
                    <a:pt x="1583" y="0"/>
                  </a:lnTo>
                  <a:lnTo>
                    <a:pt x="1470" y="91"/>
                  </a:lnTo>
                  <a:lnTo>
                    <a:pt x="1427" y="204"/>
                  </a:lnTo>
                  <a:lnTo>
                    <a:pt x="1223" y="271"/>
                  </a:lnTo>
                  <a:lnTo>
                    <a:pt x="1019" y="453"/>
                  </a:lnTo>
                  <a:lnTo>
                    <a:pt x="747" y="453"/>
                  </a:lnTo>
                  <a:lnTo>
                    <a:pt x="769" y="340"/>
                  </a:lnTo>
                  <a:lnTo>
                    <a:pt x="634" y="340"/>
                  </a:lnTo>
                  <a:lnTo>
                    <a:pt x="613" y="430"/>
                  </a:lnTo>
                  <a:lnTo>
                    <a:pt x="567" y="453"/>
                  </a:lnTo>
                  <a:lnTo>
                    <a:pt x="680" y="612"/>
                  </a:lnTo>
                  <a:lnTo>
                    <a:pt x="543" y="588"/>
                  </a:lnTo>
                  <a:lnTo>
                    <a:pt x="498" y="655"/>
                  </a:lnTo>
                  <a:lnTo>
                    <a:pt x="409" y="542"/>
                  </a:lnTo>
                  <a:lnTo>
                    <a:pt x="272" y="634"/>
                  </a:lnTo>
                  <a:lnTo>
                    <a:pt x="24" y="612"/>
                  </a:lnTo>
                  <a:lnTo>
                    <a:pt x="24" y="679"/>
                  </a:lnTo>
                  <a:lnTo>
                    <a:pt x="0" y="768"/>
                  </a:lnTo>
                  <a:lnTo>
                    <a:pt x="113" y="838"/>
                  </a:lnTo>
                  <a:lnTo>
                    <a:pt x="204" y="814"/>
                  </a:lnTo>
                  <a:lnTo>
                    <a:pt x="317" y="951"/>
                  </a:lnTo>
                  <a:lnTo>
                    <a:pt x="430" y="972"/>
                  </a:lnTo>
                  <a:lnTo>
                    <a:pt x="543" y="1085"/>
                  </a:lnTo>
                  <a:lnTo>
                    <a:pt x="522" y="1155"/>
                  </a:lnTo>
                  <a:lnTo>
                    <a:pt x="567" y="1313"/>
                  </a:lnTo>
                  <a:lnTo>
                    <a:pt x="726" y="1357"/>
                  </a:lnTo>
                  <a:lnTo>
                    <a:pt x="747" y="1448"/>
                  </a:lnTo>
                  <a:lnTo>
                    <a:pt x="726" y="1515"/>
                  </a:lnTo>
                  <a:lnTo>
                    <a:pt x="769" y="1719"/>
                  </a:lnTo>
                  <a:lnTo>
                    <a:pt x="726" y="1652"/>
                  </a:lnTo>
                  <a:lnTo>
                    <a:pt x="680" y="1811"/>
                  </a:lnTo>
                  <a:lnTo>
                    <a:pt x="680" y="1924"/>
                  </a:lnTo>
                  <a:lnTo>
                    <a:pt x="543" y="2104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4;p2"/>
            <p:cNvSpPr/>
            <p:nvPr/>
          </p:nvSpPr>
          <p:spPr>
            <a:xfrm>
              <a:off x="2749550" y="5395914"/>
              <a:ext cx="219075" cy="147637"/>
            </a:xfrm>
            <a:custGeom>
              <a:avLst/>
              <a:gdLst/>
              <a:ahLst/>
              <a:cxnLst/>
              <a:rect l="l" t="t" r="r" b="b"/>
              <a:pathLst>
                <a:path w="610" h="410" extrusionOk="0">
                  <a:moveTo>
                    <a:pt x="518" y="409"/>
                  </a:moveTo>
                  <a:lnTo>
                    <a:pt x="359" y="272"/>
                  </a:lnTo>
                  <a:lnTo>
                    <a:pt x="225" y="272"/>
                  </a:lnTo>
                  <a:lnTo>
                    <a:pt x="0" y="92"/>
                  </a:lnTo>
                  <a:lnTo>
                    <a:pt x="22" y="0"/>
                  </a:lnTo>
                  <a:lnTo>
                    <a:pt x="292" y="46"/>
                  </a:lnTo>
                  <a:lnTo>
                    <a:pt x="585" y="46"/>
                  </a:lnTo>
                  <a:lnTo>
                    <a:pt x="609" y="159"/>
                  </a:lnTo>
                  <a:lnTo>
                    <a:pt x="564" y="205"/>
                  </a:lnTo>
                  <a:lnTo>
                    <a:pt x="609" y="272"/>
                  </a:lnTo>
                  <a:lnTo>
                    <a:pt x="518" y="409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5;p2"/>
            <p:cNvSpPr/>
            <p:nvPr/>
          </p:nvSpPr>
          <p:spPr>
            <a:xfrm>
              <a:off x="2359025" y="4525964"/>
              <a:ext cx="863600" cy="904875"/>
            </a:xfrm>
            <a:custGeom>
              <a:avLst/>
              <a:gdLst/>
              <a:ahLst/>
              <a:cxnLst/>
              <a:rect l="l" t="t" r="r" b="b"/>
              <a:pathLst>
                <a:path w="2398" h="2512" extrusionOk="0">
                  <a:moveTo>
                    <a:pt x="815" y="0"/>
                  </a:moveTo>
                  <a:lnTo>
                    <a:pt x="927" y="68"/>
                  </a:lnTo>
                  <a:lnTo>
                    <a:pt x="1129" y="22"/>
                  </a:lnTo>
                  <a:lnTo>
                    <a:pt x="1220" y="68"/>
                  </a:lnTo>
                  <a:lnTo>
                    <a:pt x="1287" y="157"/>
                  </a:lnTo>
                  <a:lnTo>
                    <a:pt x="1537" y="202"/>
                  </a:lnTo>
                  <a:lnTo>
                    <a:pt x="1491" y="293"/>
                  </a:lnTo>
                  <a:lnTo>
                    <a:pt x="1582" y="385"/>
                  </a:lnTo>
                  <a:lnTo>
                    <a:pt x="1558" y="474"/>
                  </a:lnTo>
                  <a:lnTo>
                    <a:pt x="1515" y="519"/>
                  </a:lnTo>
                  <a:lnTo>
                    <a:pt x="1537" y="565"/>
                  </a:lnTo>
                  <a:lnTo>
                    <a:pt x="1469" y="498"/>
                  </a:lnTo>
                  <a:lnTo>
                    <a:pt x="1445" y="406"/>
                  </a:lnTo>
                  <a:lnTo>
                    <a:pt x="1311" y="428"/>
                  </a:lnTo>
                  <a:lnTo>
                    <a:pt x="1198" y="519"/>
                  </a:lnTo>
                  <a:lnTo>
                    <a:pt x="1265" y="632"/>
                  </a:lnTo>
                  <a:lnTo>
                    <a:pt x="1220" y="769"/>
                  </a:lnTo>
                  <a:lnTo>
                    <a:pt x="1469" y="995"/>
                  </a:lnTo>
                  <a:lnTo>
                    <a:pt x="1537" y="1242"/>
                  </a:lnTo>
                  <a:lnTo>
                    <a:pt x="1717" y="1447"/>
                  </a:lnTo>
                  <a:lnTo>
                    <a:pt x="1943" y="1470"/>
                  </a:lnTo>
                  <a:lnTo>
                    <a:pt x="1875" y="1583"/>
                  </a:lnTo>
                  <a:lnTo>
                    <a:pt x="1988" y="1696"/>
                  </a:lnTo>
                  <a:lnTo>
                    <a:pt x="2171" y="1718"/>
                  </a:lnTo>
                  <a:lnTo>
                    <a:pt x="2397" y="1968"/>
                  </a:lnTo>
                  <a:lnTo>
                    <a:pt x="2284" y="2102"/>
                  </a:lnTo>
                  <a:lnTo>
                    <a:pt x="2171" y="1900"/>
                  </a:lnTo>
                  <a:lnTo>
                    <a:pt x="2101" y="1831"/>
                  </a:lnTo>
                  <a:lnTo>
                    <a:pt x="1988" y="1968"/>
                  </a:lnTo>
                  <a:lnTo>
                    <a:pt x="2079" y="2148"/>
                  </a:lnTo>
                  <a:lnTo>
                    <a:pt x="2058" y="2285"/>
                  </a:lnTo>
                  <a:lnTo>
                    <a:pt x="1967" y="2307"/>
                  </a:lnTo>
                  <a:lnTo>
                    <a:pt x="1943" y="2443"/>
                  </a:lnTo>
                  <a:lnTo>
                    <a:pt x="1830" y="2511"/>
                  </a:lnTo>
                  <a:lnTo>
                    <a:pt x="1741" y="2443"/>
                  </a:lnTo>
                  <a:lnTo>
                    <a:pt x="1875" y="2215"/>
                  </a:lnTo>
                  <a:lnTo>
                    <a:pt x="1762" y="1968"/>
                  </a:lnTo>
                  <a:lnTo>
                    <a:pt x="1671" y="1944"/>
                  </a:lnTo>
                  <a:lnTo>
                    <a:pt x="1604" y="1855"/>
                  </a:lnTo>
                  <a:lnTo>
                    <a:pt x="1445" y="1672"/>
                  </a:lnTo>
                  <a:lnTo>
                    <a:pt x="1243" y="1651"/>
                  </a:lnTo>
                  <a:lnTo>
                    <a:pt x="904" y="1312"/>
                  </a:lnTo>
                  <a:lnTo>
                    <a:pt x="791" y="1130"/>
                  </a:lnTo>
                  <a:lnTo>
                    <a:pt x="815" y="1086"/>
                  </a:lnTo>
                  <a:lnTo>
                    <a:pt x="745" y="949"/>
                  </a:lnTo>
                  <a:lnTo>
                    <a:pt x="723" y="791"/>
                  </a:lnTo>
                  <a:lnTo>
                    <a:pt x="452" y="700"/>
                  </a:lnTo>
                  <a:lnTo>
                    <a:pt x="226" y="882"/>
                  </a:lnTo>
                  <a:lnTo>
                    <a:pt x="202" y="791"/>
                  </a:lnTo>
                  <a:lnTo>
                    <a:pt x="44" y="791"/>
                  </a:lnTo>
                  <a:lnTo>
                    <a:pt x="44" y="656"/>
                  </a:lnTo>
                  <a:lnTo>
                    <a:pt x="113" y="611"/>
                  </a:lnTo>
                  <a:lnTo>
                    <a:pt x="89" y="519"/>
                  </a:lnTo>
                  <a:lnTo>
                    <a:pt x="0" y="452"/>
                  </a:lnTo>
                  <a:lnTo>
                    <a:pt x="113" y="272"/>
                  </a:lnTo>
                  <a:lnTo>
                    <a:pt x="44" y="202"/>
                  </a:lnTo>
                  <a:lnTo>
                    <a:pt x="159" y="157"/>
                  </a:lnTo>
                  <a:lnTo>
                    <a:pt x="315" y="181"/>
                  </a:lnTo>
                  <a:lnTo>
                    <a:pt x="361" y="113"/>
                  </a:lnTo>
                  <a:lnTo>
                    <a:pt x="406" y="226"/>
                  </a:lnTo>
                  <a:lnTo>
                    <a:pt x="497" y="226"/>
                  </a:lnTo>
                  <a:lnTo>
                    <a:pt x="519" y="135"/>
                  </a:lnTo>
                  <a:lnTo>
                    <a:pt x="656" y="202"/>
                  </a:lnTo>
                  <a:lnTo>
                    <a:pt x="723" y="157"/>
                  </a:lnTo>
                  <a:lnTo>
                    <a:pt x="678" y="113"/>
                  </a:lnTo>
                  <a:lnTo>
                    <a:pt x="723" y="44"/>
                  </a:lnTo>
                  <a:lnTo>
                    <a:pt x="815" y="0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96;p2"/>
            <p:cNvSpPr/>
            <p:nvPr/>
          </p:nvSpPr>
          <p:spPr>
            <a:xfrm>
              <a:off x="2359025" y="3613150"/>
              <a:ext cx="674688" cy="871537"/>
            </a:xfrm>
            <a:custGeom>
              <a:avLst/>
              <a:gdLst/>
              <a:ahLst/>
              <a:cxnLst/>
              <a:rect l="l" t="t" r="r" b="b"/>
              <a:pathLst>
                <a:path w="1876" h="2419" extrusionOk="0">
                  <a:moveTo>
                    <a:pt x="293" y="2262"/>
                  </a:moveTo>
                  <a:lnTo>
                    <a:pt x="293" y="2103"/>
                  </a:lnTo>
                  <a:lnTo>
                    <a:pt x="430" y="1875"/>
                  </a:lnTo>
                  <a:lnTo>
                    <a:pt x="202" y="1854"/>
                  </a:lnTo>
                  <a:lnTo>
                    <a:pt x="68" y="1786"/>
                  </a:lnTo>
                  <a:lnTo>
                    <a:pt x="68" y="1673"/>
                  </a:lnTo>
                  <a:lnTo>
                    <a:pt x="68" y="1560"/>
                  </a:lnTo>
                  <a:lnTo>
                    <a:pt x="0" y="1491"/>
                  </a:lnTo>
                  <a:lnTo>
                    <a:pt x="22" y="1378"/>
                  </a:lnTo>
                  <a:lnTo>
                    <a:pt x="0" y="1265"/>
                  </a:lnTo>
                  <a:lnTo>
                    <a:pt x="44" y="1198"/>
                  </a:lnTo>
                  <a:lnTo>
                    <a:pt x="68" y="1085"/>
                  </a:lnTo>
                  <a:lnTo>
                    <a:pt x="180" y="1061"/>
                  </a:lnTo>
                  <a:lnTo>
                    <a:pt x="226" y="926"/>
                  </a:lnTo>
                  <a:lnTo>
                    <a:pt x="159" y="881"/>
                  </a:lnTo>
                  <a:lnTo>
                    <a:pt x="202" y="790"/>
                  </a:lnTo>
                  <a:lnTo>
                    <a:pt x="248" y="722"/>
                  </a:lnTo>
                  <a:lnTo>
                    <a:pt x="293" y="588"/>
                  </a:lnTo>
                  <a:lnTo>
                    <a:pt x="361" y="429"/>
                  </a:lnTo>
                  <a:lnTo>
                    <a:pt x="678" y="405"/>
                  </a:lnTo>
                  <a:lnTo>
                    <a:pt x="858" y="451"/>
                  </a:lnTo>
                  <a:lnTo>
                    <a:pt x="656" y="316"/>
                  </a:lnTo>
                  <a:lnTo>
                    <a:pt x="702" y="203"/>
                  </a:lnTo>
                  <a:lnTo>
                    <a:pt x="656" y="91"/>
                  </a:lnTo>
                  <a:lnTo>
                    <a:pt x="632" y="0"/>
                  </a:lnTo>
                  <a:lnTo>
                    <a:pt x="702" y="0"/>
                  </a:lnTo>
                  <a:lnTo>
                    <a:pt x="791" y="22"/>
                  </a:lnTo>
                  <a:lnTo>
                    <a:pt x="882" y="0"/>
                  </a:lnTo>
                  <a:lnTo>
                    <a:pt x="949" y="203"/>
                  </a:lnTo>
                  <a:lnTo>
                    <a:pt x="1152" y="225"/>
                  </a:lnTo>
                  <a:lnTo>
                    <a:pt x="1108" y="338"/>
                  </a:lnTo>
                  <a:lnTo>
                    <a:pt x="1469" y="225"/>
                  </a:lnTo>
                  <a:lnTo>
                    <a:pt x="1671" y="338"/>
                  </a:lnTo>
                  <a:lnTo>
                    <a:pt x="1650" y="496"/>
                  </a:lnTo>
                  <a:lnTo>
                    <a:pt x="1875" y="542"/>
                  </a:lnTo>
                  <a:lnTo>
                    <a:pt x="1854" y="701"/>
                  </a:lnTo>
                  <a:lnTo>
                    <a:pt x="1784" y="813"/>
                  </a:lnTo>
                  <a:lnTo>
                    <a:pt x="1854" y="948"/>
                  </a:lnTo>
                  <a:lnTo>
                    <a:pt x="1808" y="1039"/>
                  </a:lnTo>
                  <a:lnTo>
                    <a:pt x="1854" y="1198"/>
                  </a:lnTo>
                  <a:lnTo>
                    <a:pt x="1854" y="1332"/>
                  </a:lnTo>
                  <a:lnTo>
                    <a:pt x="1830" y="1515"/>
                  </a:lnTo>
                  <a:lnTo>
                    <a:pt x="1671" y="1582"/>
                  </a:lnTo>
                  <a:lnTo>
                    <a:pt x="1424" y="1695"/>
                  </a:lnTo>
                  <a:lnTo>
                    <a:pt x="1469" y="1786"/>
                  </a:lnTo>
                  <a:lnTo>
                    <a:pt x="1491" y="1899"/>
                  </a:lnTo>
                  <a:lnTo>
                    <a:pt x="1582" y="2012"/>
                  </a:lnTo>
                  <a:lnTo>
                    <a:pt x="1558" y="2058"/>
                  </a:lnTo>
                  <a:lnTo>
                    <a:pt x="1491" y="2058"/>
                  </a:lnTo>
                  <a:lnTo>
                    <a:pt x="1333" y="2238"/>
                  </a:lnTo>
                  <a:lnTo>
                    <a:pt x="1356" y="2329"/>
                  </a:lnTo>
                  <a:lnTo>
                    <a:pt x="1400" y="2351"/>
                  </a:lnTo>
                  <a:lnTo>
                    <a:pt x="1378" y="2418"/>
                  </a:lnTo>
                  <a:lnTo>
                    <a:pt x="1287" y="2418"/>
                  </a:lnTo>
                  <a:lnTo>
                    <a:pt x="1174" y="2305"/>
                  </a:lnTo>
                  <a:lnTo>
                    <a:pt x="1108" y="2351"/>
                  </a:lnTo>
                  <a:lnTo>
                    <a:pt x="973" y="2375"/>
                  </a:lnTo>
                  <a:lnTo>
                    <a:pt x="904" y="2329"/>
                  </a:lnTo>
                  <a:lnTo>
                    <a:pt x="836" y="2418"/>
                  </a:lnTo>
                  <a:lnTo>
                    <a:pt x="815" y="2375"/>
                  </a:lnTo>
                  <a:lnTo>
                    <a:pt x="702" y="2375"/>
                  </a:lnTo>
                  <a:lnTo>
                    <a:pt x="656" y="2284"/>
                  </a:lnTo>
                  <a:lnTo>
                    <a:pt x="474" y="2305"/>
                  </a:lnTo>
                  <a:lnTo>
                    <a:pt x="293" y="2262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7;p2"/>
            <p:cNvSpPr/>
            <p:nvPr/>
          </p:nvSpPr>
          <p:spPr>
            <a:xfrm>
              <a:off x="2154238" y="3784600"/>
              <a:ext cx="309563" cy="325437"/>
            </a:xfrm>
            <a:custGeom>
              <a:avLst/>
              <a:gdLst/>
              <a:ahLst/>
              <a:cxnLst/>
              <a:rect l="l" t="t" r="r" b="b"/>
              <a:pathLst>
                <a:path w="861" h="904" extrusionOk="0">
                  <a:moveTo>
                    <a:pt x="318" y="656"/>
                  </a:moveTo>
                  <a:lnTo>
                    <a:pt x="318" y="656"/>
                  </a:lnTo>
                  <a:lnTo>
                    <a:pt x="159" y="745"/>
                  </a:lnTo>
                  <a:lnTo>
                    <a:pt x="0" y="677"/>
                  </a:lnTo>
                  <a:lnTo>
                    <a:pt x="113" y="768"/>
                  </a:lnTo>
                  <a:lnTo>
                    <a:pt x="318" y="723"/>
                  </a:lnTo>
                  <a:lnTo>
                    <a:pt x="475" y="782"/>
                  </a:lnTo>
                  <a:lnTo>
                    <a:pt x="495" y="789"/>
                  </a:lnTo>
                  <a:lnTo>
                    <a:pt x="497" y="790"/>
                  </a:lnTo>
                  <a:lnTo>
                    <a:pt x="498" y="790"/>
                  </a:lnTo>
                  <a:lnTo>
                    <a:pt x="519" y="889"/>
                  </a:lnTo>
                  <a:lnTo>
                    <a:pt x="521" y="902"/>
                  </a:lnTo>
                  <a:lnTo>
                    <a:pt x="522" y="903"/>
                  </a:lnTo>
                  <a:lnTo>
                    <a:pt x="589" y="903"/>
                  </a:lnTo>
                  <a:lnTo>
                    <a:pt x="569" y="805"/>
                  </a:lnTo>
                  <a:lnTo>
                    <a:pt x="567" y="792"/>
                  </a:lnTo>
                  <a:lnTo>
                    <a:pt x="567" y="791"/>
                  </a:lnTo>
                  <a:lnTo>
                    <a:pt x="567" y="790"/>
                  </a:lnTo>
                  <a:lnTo>
                    <a:pt x="605" y="732"/>
                  </a:lnTo>
                  <a:lnTo>
                    <a:pt x="610" y="724"/>
                  </a:lnTo>
                  <a:lnTo>
                    <a:pt x="611" y="724"/>
                  </a:lnTo>
                  <a:lnTo>
                    <a:pt x="611" y="723"/>
                  </a:lnTo>
                  <a:lnTo>
                    <a:pt x="632" y="625"/>
                  </a:lnTo>
                  <a:lnTo>
                    <a:pt x="634" y="612"/>
                  </a:lnTo>
                  <a:lnTo>
                    <a:pt x="635" y="611"/>
                  </a:lnTo>
                  <a:lnTo>
                    <a:pt x="635" y="610"/>
                  </a:lnTo>
                  <a:lnTo>
                    <a:pt x="733" y="589"/>
                  </a:lnTo>
                  <a:lnTo>
                    <a:pt x="745" y="587"/>
                  </a:lnTo>
                  <a:lnTo>
                    <a:pt x="746" y="586"/>
                  </a:lnTo>
                  <a:lnTo>
                    <a:pt x="747" y="586"/>
                  </a:lnTo>
                  <a:lnTo>
                    <a:pt x="793" y="451"/>
                  </a:lnTo>
                  <a:lnTo>
                    <a:pt x="726" y="406"/>
                  </a:lnTo>
                  <a:lnTo>
                    <a:pt x="769" y="315"/>
                  </a:lnTo>
                  <a:lnTo>
                    <a:pt x="815" y="247"/>
                  </a:lnTo>
                  <a:lnTo>
                    <a:pt x="860" y="113"/>
                  </a:lnTo>
                  <a:lnTo>
                    <a:pt x="815" y="0"/>
                  </a:lnTo>
                  <a:lnTo>
                    <a:pt x="656" y="21"/>
                  </a:lnTo>
                  <a:lnTo>
                    <a:pt x="498" y="134"/>
                  </a:lnTo>
                  <a:lnTo>
                    <a:pt x="399" y="194"/>
                  </a:lnTo>
                  <a:lnTo>
                    <a:pt x="386" y="201"/>
                  </a:lnTo>
                  <a:lnTo>
                    <a:pt x="385" y="202"/>
                  </a:lnTo>
                  <a:lnTo>
                    <a:pt x="363" y="338"/>
                  </a:lnTo>
                  <a:lnTo>
                    <a:pt x="522" y="497"/>
                  </a:lnTo>
                  <a:lnTo>
                    <a:pt x="385" y="564"/>
                  </a:lnTo>
                  <a:lnTo>
                    <a:pt x="385" y="543"/>
                  </a:lnTo>
                  <a:lnTo>
                    <a:pt x="424" y="482"/>
                  </a:lnTo>
                  <a:lnTo>
                    <a:pt x="429" y="475"/>
                  </a:lnTo>
                  <a:lnTo>
                    <a:pt x="430" y="474"/>
                  </a:lnTo>
                  <a:lnTo>
                    <a:pt x="430" y="473"/>
                  </a:lnTo>
                  <a:lnTo>
                    <a:pt x="332" y="375"/>
                  </a:lnTo>
                  <a:lnTo>
                    <a:pt x="319" y="362"/>
                  </a:lnTo>
                  <a:lnTo>
                    <a:pt x="318" y="361"/>
                  </a:lnTo>
                  <a:lnTo>
                    <a:pt x="318" y="360"/>
                  </a:lnTo>
                  <a:lnTo>
                    <a:pt x="183" y="497"/>
                  </a:lnTo>
                  <a:lnTo>
                    <a:pt x="319" y="556"/>
                  </a:lnTo>
                  <a:lnTo>
                    <a:pt x="336" y="563"/>
                  </a:lnTo>
                  <a:lnTo>
                    <a:pt x="338" y="564"/>
                  </a:lnTo>
                  <a:lnTo>
                    <a:pt x="339" y="564"/>
                  </a:lnTo>
                  <a:lnTo>
                    <a:pt x="339" y="586"/>
                  </a:lnTo>
                  <a:lnTo>
                    <a:pt x="226" y="564"/>
                  </a:lnTo>
                  <a:lnTo>
                    <a:pt x="306" y="624"/>
                  </a:lnTo>
                  <a:lnTo>
                    <a:pt x="316" y="631"/>
                  </a:lnTo>
                  <a:lnTo>
                    <a:pt x="317" y="632"/>
                  </a:lnTo>
                  <a:lnTo>
                    <a:pt x="318" y="632"/>
                  </a:lnTo>
                  <a:lnTo>
                    <a:pt x="318" y="656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8;p2"/>
            <p:cNvSpPr/>
            <p:nvPr/>
          </p:nvSpPr>
          <p:spPr>
            <a:xfrm>
              <a:off x="2106613" y="4027489"/>
              <a:ext cx="260350" cy="220662"/>
            </a:xfrm>
            <a:custGeom>
              <a:avLst/>
              <a:gdLst/>
              <a:ahLst/>
              <a:cxnLst/>
              <a:rect l="l" t="t" r="r" b="b"/>
              <a:pathLst>
                <a:path w="724" h="611" extrusionOk="0">
                  <a:moveTo>
                    <a:pt x="723" y="226"/>
                  </a:moveTo>
                  <a:lnTo>
                    <a:pt x="656" y="226"/>
                  </a:lnTo>
                  <a:lnTo>
                    <a:pt x="632" y="113"/>
                  </a:lnTo>
                  <a:lnTo>
                    <a:pt x="452" y="46"/>
                  </a:lnTo>
                  <a:lnTo>
                    <a:pt x="247" y="91"/>
                  </a:lnTo>
                  <a:lnTo>
                    <a:pt x="134" y="0"/>
                  </a:lnTo>
                  <a:lnTo>
                    <a:pt x="0" y="68"/>
                  </a:lnTo>
                  <a:lnTo>
                    <a:pt x="45" y="180"/>
                  </a:lnTo>
                  <a:lnTo>
                    <a:pt x="113" y="250"/>
                  </a:lnTo>
                  <a:lnTo>
                    <a:pt x="113" y="317"/>
                  </a:lnTo>
                  <a:lnTo>
                    <a:pt x="180" y="363"/>
                  </a:lnTo>
                  <a:lnTo>
                    <a:pt x="271" y="317"/>
                  </a:lnTo>
                  <a:lnTo>
                    <a:pt x="271" y="430"/>
                  </a:lnTo>
                  <a:lnTo>
                    <a:pt x="339" y="452"/>
                  </a:lnTo>
                  <a:lnTo>
                    <a:pt x="406" y="430"/>
                  </a:lnTo>
                  <a:lnTo>
                    <a:pt x="430" y="521"/>
                  </a:lnTo>
                  <a:lnTo>
                    <a:pt x="473" y="589"/>
                  </a:lnTo>
                  <a:lnTo>
                    <a:pt x="564" y="610"/>
                  </a:lnTo>
                  <a:lnTo>
                    <a:pt x="564" y="521"/>
                  </a:lnTo>
                  <a:lnTo>
                    <a:pt x="701" y="339"/>
                  </a:lnTo>
                  <a:lnTo>
                    <a:pt x="723" y="226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9;p2"/>
            <p:cNvSpPr/>
            <p:nvPr/>
          </p:nvSpPr>
          <p:spPr>
            <a:xfrm>
              <a:off x="2301875" y="4427539"/>
              <a:ext cx="317500" cy="179387"/>
            </a:xfrm>
            <a:custGeom>
              <a:avLst/>
              <a:gdLst/>
              <a:ahLst/>
              <a:cxnLst/>
              <a:rect l="l" t="t" r="r" b="b"/>
              <a:pathLst>
                <a:path w="882" h="498" extrusionOk="0">
                  <a:moveTo>
                    <a:pt x="451" y="0"/>
                  </a:moveTo>
                  <a:lnTo>
                    <a:pt x="271" y="67"/>
                  </a:lnTo>
                  <a:lnTo>
                    <a:pt x="134" y="135"/>
                  </a:lnTo>
                  <a:lnTo>
                    <a:pt x="45" y="293"/>
                  </a:lnTo>
                  <a:lnTo>
                    <a:pt x="0" y="406"/>
                  </a:lnTo>
                  <a:lnTo>
                    <a:pt x="113" y="406"/>
                  </a:lnTo>
                  <a:lnTo>
                    <a:pt x="202" y="315"/>
                  </a:lnTo>
                  <a:lnTo>
                    <a:pt x="293" y="315"/>
                  </a:lnTo>
                  <a:lnTo>
                    <a:pt x="338" y="428"/>
                  </a:lnTo>
                  <a:lnTo>
                    <a:pt x="473" y="452"/>
                  </a:lnTo>
                  <a:lnTo>
                    <a:pt x="519" y="384"/>
                  </a:lnTo>
                  <a:lnTo>
                    <a:pt x="564" y="497"/>
                  </a:lnTo>
                  <a:lnTo>
                    <a:pt x="655" y="497"/>
                  </a:lnTo>
                  <a:lnTo>
                    <a:pt x="677" y="406"/>
                  </a:lnTo>
                  <a:lnTo>
                    <a:pt x="814" y="473"/>
                  </a:lnTo>
                  <a:lnTo>
                    <a:pt x="881" y="428"/>
                  </a:lnTo>
                  <a:lnTo>
                    <a:pt x="836" y="384"/>
                  </a:lnTo>
                  <a:lnTo>
                    <a:pt x="881" y="315"/>
                  </a:lnTo>
                  <a:lnTo>
                    <a:pt x="768" y="226"/>
                  </a:lnTo>
                  <a:lnTo>
                    <a:pt x="860" y="113"/>
                  </a:lnTo>
                  <a:lnTo>
                    <a:pt x="814" y="22"/>
                  </a:lnTo>
                  <a:lnTo>
                    <a:pt x="632" y="43"/>
                  </a:lnTo>
                  <a:lnTo>
                    <a:pt x="451" y="0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0;p2"/>
            <p:cNvSpPr/>
            <p:nvPr/>
          </p:nvSpPr>
          <p:spPr>
            <a:xfrm>
              <a:off x="2578100" y="4337051"/>
              <a:ext cx="593725" cy="285750"/>
            </a:xfrm>
            <a:custGeom>
              <a:avLst/>
              <a:gdLst/>
              <a:ahLst/>
              <a:cxnLst/>
              <a:rect l="l" t="t" r="r" b="b"/>
              <a:pathLst>
                <a:path w="1651" h="794" extrusionOk="0">
                  <a:moveTo>
                    <a:pt x="927" y="723"/>
                  </a:moveTo>
                  <a:lnTo>
                    <a:pt x="677" y="678"/>
                  </a:lnTo>
                  <a:lnTo>
                    <a:pt x="610" y="589"/>
                  </a:lnTo>
                  <a:lnTo>
                    <a:pt x="519" y="543"/>
                  </a:lnTo>
                  <a:lnTo>
                    <a:pt x="317" y="589"/>
                  </a:lnTo>
                  <a:lnTo>
                    <a:pt x="205" y="521"/>
                  </a:lnTo>
                  <a:lnTo>
                    <a:pt x="113" y="565"/>
                  </a:lnTo>
                  <a:lnTo>
                    <a:pt x="0" y="476"/>
                  </a:lnTo>
                  <a:lnTo>
                    <a:pt x="92" y="363"/>
                  </a:lnTo>
                  <a:lnTo>
                    <a:pt x="205" y="363"/>
                  </a:lnTo>
                  <a:lnTo>
                    <a:pt x="226" y="406"/>
                  </a:lnTo>
                  <a:lnTo>
                    <a:pt x="294" y="317"/>
                  </a:lnTo>
                  <a:lnTo>
                    <a:pt x="363" y="363"/>
                  </a:lnTo>
                  <a:lnTo>
                    <a:pt x="498" y="339"/>
                  </a:lnTo>
                  <a:lnTo>
                    <a:pt x="564" y="293"/>
                  </a:lnTo>
                  <a:lnTo>
                    <a:pt x="677" y="406"/>
                  </a:lnTo>
                  <a:lnTo>
                    <a:pt x="768" y="406"/>
                  </a:lnTo>
                  <a:lnTo>
                    <a:pt x="790" y="339"/>
                  </a:lnTo>
                  <a:lnTo>
                    <a:pt x="746" y="317"/>
                  </a:lnTo>
                  <a:lnTo>
                    <a:pt x="723" y="226"/>
                  </a:lnTo>
                  <a:lnTo>
                    <a:pt x="881" y="46"/>
                  </a:lnTo>
                  <a:lnTo>
                    <a:pt x="948" y="46"/>
                  </a:lnTo>
                  <a:lnTo>
                    <a:pt x="972" y="0"/>
                  </a:lnTo>
                  <a:lnTo>
                    <a:pt x="1107" y="67"/>
                  </a:lnTo>
                  <a:lnTo>
                    <a:pt x="1265" y="0"/>
                  </a:lnTo>
                  <a:lnTo>
                    <a:pt x="1402" y="0"/>
                  </a:lnTo>
                  <a:lnTo>
                    <a:pt x="1469" y="67"/>
                  </a:lnTo>
                  <a:lnTo>
                    <a:pt x="1604" y="91"/>
                  </a:lnTo>
                  <a:lnTo>
                    <a:pt x="1650" y="293"/>
                  </a:lnTo>
                  <a:lnTo>
                    <a:pt x="1604" y="385"/>
                  </a:lnTo>
                  <a:lnTo>
                    <a:pt x="1491" y="497"/>
                  </a:lnTo>
                  <a:lnTo>
                    <a:pt x="1402" y="678"/>
                  </a:lnTo>
                  <a:lnTo>
                    <a:pt x="1402" y="793"/>
                  </a:lnTo>
                  <a:lnTo>
                    <a:pt x="1265" y="723"/>
                  </a:lnTo>
                  <a:lnTo>
                    <a:pt x="1152" y="747"/>
                  </a:lnTo>
                  <a:lnTo>
                    <a:pt x="1107" y="702"/>
                  </a:lnTo>
                  <a:lnTo>
                    <a:pt x="1018" y="793"/>
                  </a:lnTo>
                  <a:lnTo>
                    <a:pt x="927" y="723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1;p2"/>
            <p:cNvSpPr/>
            <p:nvPr/>
          </p:nvSpPr>
          <p:spPr>
            <a:xfrm>
              <a:off x="2895600" y="4591051"/>
              <a:ext cx="187325" cy="155575"/>
            </a:xfrm>
            <a:custGeom>
              <a:avLst/>
              <a:gdLst/>
              <a:ahLst/>
              <a:cxnLst/>
              <a:rect l="l" t="t" r="r" b="b"/>
              <a:pathLst>
                <a:path w="522" h="431" extrusionOk="0">
                  <a:moveTo>
                    <a:pt x="46" y="384"/>
                  </a:moveTo>
                  <a:lnTo>
                    <a:pt x="46" y="430"/>
                  </a:lnTo>
                  <a:lnTo>
                    <a:pt x="271" y="317"/>
                  </a:lnTo>
                  <a:lnTo>
                    <a:pt x="293" y="158"/>
                  </a:lnTo>
                  <a:lnTo>
                    <a:pt x="430" y="158"/>
                  </a:lnTo>
                  <a:lnTo>
                    <a:pt x="521" y="91"/>
                  </a:lnTo>
                  <a:lnTo>
                    <a:pt x="384" y="21"/>
                  </a:lnTo>
                  <a:lnTo>
                    <a:pt x="271" y="45"/>
                  </a:lnTo>
                  <a:lnTo>
                    <a:pt x="226" y="0"/>
                  </a:lnTo>
                  <a:lnTo>
                    <a:pt x="137" y="91"/>
                  </a:lnTo>
                  <a:lnTo>
                    <a:pt x="46" y="21"/>
                  </a:lnTo>
                  <a:lnTo>
                    <a:pt x="0" y="112"/>
                  </a:lnTo>
                  <a:lnTo>
                    <a:pt x="91" y="204"/>
                  </a:lnTo>
                  <a:lnTo>
                    <a:pt x="67" y="293"/>
                  </a:lnTo>
                  <a:lnTo>
                    <a:pt x="24" y="338"/>
                  </a:lnTo>
                  <a:lnTo>
                    <a:pt x="46" y="384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2;p2"/>
            <p:cNvSpPr/>
            <p:nvPr/>
          </p:nvSpPr>
          <p:spPr>
            <a:xfrm>
              <a:off x="3343275" y="5119689"/>
              <a:ext cx="504825" cy="496887"/>
            </a:xfrm>
            <a:custGeom>
              <a:avLst/>
              <a:gdLst/>
              <a:ahLst/>
              <a:cxnLst/>
              <a:rect l="l" t="t" r="r" b="b"/>
              <a:pathLst>
                <a:path w="1404" h="1380" extrusionOk="0">
                  <a:moveTo>
                    <a:pt x="723" y="21"/>
                  </a:moveTo>
                  <a:lnTo>
                    <a:pt x="860" y="134"/>
                  </a:lnTo>
                  <a:lnTo>
                    <a:pt x="951" y="67"/>
                  </a:lnTo>
                  <a:lnTo>
                    <a:pt x="1336" y="67"/>
                  </a:lnTo>
                  <a:lnTo>
                    <a:pt x="1357" y="0"/>
                  </a:lnTo>
                  <a:lnTo>
                    <a:pt x="1403" y="45"/>
                  </a:lnTo>
                  <a:lnTo>
                    <a:pt x="1379" y="226"/>
                  </a:lnTo>
                  <a:lnTo>
                    <a:pt x="1266" y="271"/>
                  </a:lnTo>
                  <a:lnTo>
                    <a:pt x="1223" y="362"/>
                  </a:lnTo>
                  <a:lnTo>
                    <a:pt x="1108" y="271"/>
                  </a:lnTo>
                  <a:lnTo>
                    <a:pt x="973" y="249"/>
                  </a:lnTo>
                  <a:lnTo>
                    <a:pt x="860" y="384"/>
                  </a:lnTo>
                  <a:lnTo>
                    <a:pt x="815" y="451"/>
                  </a:lnTo>
                  <a:lnTo>
                    <a:pt x="747" y="362"/>
                  </a:lnTo>
                  <a:lnTo>
                    <a:pt x="680" y="384"/>
                  </a:lnTo>
                  <a:lnTo>
                    <a:pt x="610" y="271"/>
                  </a:lnTo>
                  <a:lnTo>
                    <a:pt x="589" y="430"/>
                  </a:lnTo>
                  <a:lnTo>
                    <a:pt x="836" y="768"/>
                  </a:lnTo>
                  <a:lnTo>
                    <a:pt x="927" y="949"/>
                  </a:lnTo>
                  <a:lnTo>
                    <a:pt x="860" y="994"/>
                  </a:lnTo>
                  <a:lnTo>
                    <a:pt x="747" y="768"/>
                  </a:lnTo>
                  <a:lnTo>
                    <a:pt x="521" y="677"/>
                  </a:lnTo>
                  <a:lnTo>
                    <a:pt x="521" y="768"/>
                  </a:lnTo>
                  <a:lnTo>
                    <a:pt x="610" y="768"/>
                  </a:lnTo>
                  <a:lnTo>
                    <a:pt x="793" y="881"/>
                  </a:lnTo>
                  <a:lnTo>
                    <a:pt x="769" y="973"/>
                  </a:lnTo>
                  <a:lnTo>
                    <a:pt x="860" y="1040"/>
                  </a:lnTo>
                  <a:lnTo>
                    <a:pt x="951" y="1040"/>
                  </a:lnTo>
                  <a:lnTo>
                    <a:pt x="1040" y="1131"/>
                  </a:lnTo>
                  <a:lnTo>
                    <a:pt x="951" y="1177"/>
                  </a:lnTo>
                  <a:lnTo>
                    <a:pt x="882" y="1153"/>
                  </a:lnTo>
                  <a:lnTo>
                    <a:pt x="815" y="1198"/>
                  </a:lnTo>
                  <a:lnTo>
                    <a:pt x="793" y="1107"/>
                  </a:lnTo>
                  <a:lnTo>
                    <a:pt x="656" y="927"/>
                  </a:lnTo>
                  <a:lnTo>
                    <a:pt x="589" y="973"/>
                  </a:lnTo>
                  <a:lnTo>
                    <a:pt x="723" y="1177"/>
                  </a:lnTo>
                  <a:lnTo>
                    <a:pt x="543" y="1153"/>
                  </a:lnTo>
                  <a:lnTo>
                    <a:pt x="565" y="1379"/>
                  </a:lnTo>
                  <a:lnTo>
                    <a:pt x="476" y="1290"/>
                  </a:lnTo>
                  <a:lnTo>
                    <a:pt x="409" y="1379"/>
                  </a:lnTo>
                  <a:lnTo>
                    <a:pt x="409" y="1177"/>
                  </a:lnTo>
                  <a:lnTo>
                    <a:pt x="293" y="1266"/>
                  </a:lnTo>
                  <a:lnTo>
                    <a:pt x="226" y="1244"/>
                  </a:lnTo>
                  <a:lnTo>
                    <a:pt x="250" y="1064"/>
                  </a:lnTo>
                  <a:lnTo>
                    <a:pt x="226" y="905"/>
                  </a:lnTo>
                  <a:lnTo>
                    <a:pt x="452" y="905"/>
                  </a:lnTo>
                  <a:lnTo>
                    <a:pt x="430" y="814"/>
                  </a:lnTo>
                  <a:lnTo>
                    <a:pt x="180" y="860"/>
                  </a:lnTo>
                  <a:lnTo>
                    <a:pt x="22" y="521"/>
                  </a:lnTo>
                  <a:lnTo>
                    <a:pt x="0" y="451"/>
                  </a:lnTo>
                  <a:lnTo>
                    <a:pt x="91" y="451"/>
                  </a:lnTo>
                  <a:lnTo>
                    <a:pt x="91" y="384"/>
                  </a:lnTo>
                  <a:lnTo>
                    <a:pt x="180" y="406"/>
                  </a:lnTo>
                  <a:lnTo>
                    <a:pt x="250" y="338"/>
                  </a:lnTo>
                  <a:lnTo>
                    <a:pt x="250" y="249"/>
                  </a:lnTo>
                  <a:lnTo>
                    <a:pt x="339" y="180"/>
                  </a:lnTo>
                  <a:lnTo>
                    <a:pt x="452" y="204"/>
                  </a:lnTo>
                  <a:lnTo>
                    <a:pt x="634" y="134"/>
                  </a:lnTo>
                  <a:lnTo>
                    <a:pt x="723" y="21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3;p2"/>
            <p:cNvSpPr/>
            <p:nvPr/>
          </p:nvSpPr>
          <p:spPr>
            <a:xfrm>
              <a:off x="2871788" y="4159251"/>
              <a:ext cx="407988" cy="212725"/>
            </a:xfrm>
            <a:custGeom>
              <a:avLst/>
              <a:gdLst/>
              <a:ahLst/>
              <a:cxnLst/>
              <a:rect l="l" t="t" r="r" b="b"/>
              <a:pathLst>
                <a:path w="1132" h="589" extrusionOk="0">
                  <a:moveTo>
                    <a:pt x="1131" y="384"/>
                  </a:moveTo>
                  <a:lnTo>
                    <a:pt x="1107" y="430"/>
                  </a:lnTo>
                  <a:lnTo>
                    <a:pt x="973" y="406"/>
                  </a:lnTo>
                  <a:lnTo>
                    <a:pt x="903" y="497"/>
                  </a:lnTo>
                  <a:lnTo>
                    <a:pt x="790" y="588"/>
                  </a:lnTo>
                  <a:lnTo>
                    <a:pt x="655" y="564"/>
                  </a:lnTo>
                  <a:lnTo>
                    <a:pt x="588" y="497"/>
                  </a:lnTo>
                  <a:lnTo>
                    <a:pt x="451" y="497"/>
                  </a:lnTo>
                  <a:lnTo>
                    <a:pt x="293" y="564"/>
                  </a:lnTo>
                  <a:lnTo>
                    <a:pt x="158" y="497"/>
                  </a:lnTo>
                  <a:lnTo>
                    <a:pt x="67" y="384"/>
                  </a:lnTo>
                  <a:lnTo>
                    <a:pt x="45" y="271"/>
                  </a:lnTo>
                  <a:lnTo>
                    <a:pt x="0" y="180"/>
                  </a:lnTo>
                  <a:lnTo>
                    <a:pt x="247" y="67"/>
                  </a:lnTo>
                  <a:lnTo>
                    <a:pt x="406" y="0"/>
                  </a:lnTo>
                  <a:lnTo>
                    <a:pt x="519" y="0"/>
                  </a:lnTo>
                  <a:lnTo>
                    <a:pt x="564" y="67"/>
                  </a:lnTo>
                  <a:lnTo>
                    <a:pt x="723" y="113"/>
                  </a:lnTo>
                  <a:lnTo>
                    <a:pt x="701" y="158"/>
                  </a:lnTo>
                  <a:lnTo>
                    <a:pt x="768" y="204"/>
                  </a:lnTo>
                  <a:lnTo>
                    <a:pt x="814" y="226"/>
                  </a:lnTo>
                  <a:lnTo>
                    <a:pt x="836" y="135"/>
                  </a:lnTo>
                  <a:lnTo>
                    <a:pt x="973" y="180"/>
                  </a:lnTo>
                  <a:lnTo>
                    <a:pt x="994" y="293"/>
                  </a:lnTo>
                  <a:lnTo>
                    <a:pt x="1131" y="384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;p2"/>
            <p:cNvSpPr/>
            <p:nvPr/>
          </p:nvSpPr>
          <p:spPr>
            <a:xfrm>
              <a:off x="4344988" y="5949951"/>
              <a:ext cx="114300" cy="293687"/>
            </a:xfrm>
            <a:custGeom>
              <a:avLst/>
              <a:gdLst/>
              <a:ahLst/>
              <a:cxnLst/>
              <a:rect l="l" t="t" r="r" b="b"/>
              <a:pathLst>
                <a:path w="318" h="815" extrusionOk="0">
                  <a:moveTo>
                    <a:pt x="91" y="814"/>
                  </a:moveTo>
                  <a:lnTo>
                    <a:pt x="204" y="588"/>
                  </a:lnTo>
                  <a:lnTo>
                    <a:pt x="182" y="499"/>
                  </a:lnTo>
                  <a:lnTo>
                    <a:pt x="204" y="295"/>
                  </a:lnTo>
                  <a:lnTo>
                    <a:pt x="295" y="271"/>
                  </a:lnTo>
                  <a:lnTo>
                    <a:pt x="317" y="45"/>
                  </a:lnTo>
                  <a:lnTo>
                    <a:pt x="271" y="0"/>
                  </a:lnTo>
                  <a:lnTo>
                    <a:pt x="113" y="137"/>
                  </a:lnTo>
                  <a:lnTo>
                    <a:pt x="46" y="408"/>
                  </a:lnTo>
                  <a:lnTo>
                    <a:pt x="0" y="567"/>
                  </a:lnTo>
                  <a:lnTo>
                    <a:pt x="0" y="588"/>
                  </a:lnTo>
                  <a:lnTo>
                    <a:pt x="91" y="814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5;p2"/>
            <p:cNvSpPr/>
            <p:nvPr/>
          </p:nvSpPr>
          <p:spPr>
            <a:xfrm>
              <a:off x="3000375" y="3646488"/>
              <a:ext cx="709613" cy="708025"/>
            </a:xfrm>
            <a:custGeom>
              <a:avLst/>
              <a:gdLst/>
              <a:ahLst/>
              <a:cxnLst/>
              <a:rect l="l" t="t" r="r" b="b"/>
              <a:pathLst>
                <a:path w="1971" h="1968" extrusionOk="0">
                  <a:moveTo>
                    <a:pt x="1924" y="1265"/>
                  </a:moveTo>
                  <a:lnTo>
                    <a:pt x="1924" y="1357"/>
                  </a:lnTo>
                  <a:lnTo>
                    <a:pt x="1970" y="1424"/>
                  </a:lnTo>
                  <a:lnTo>
                    <a:pt x="1631" y="1763"/>
                  </a:lnTo>
                  <a:lnTo>
                    <a:pt x="1585" y="1967"/>
                  </a:lnTo>
                  <a:lnTo>
                    <a:pt x="1381" y="1876"/>
                  </a:lnTo>
                  <a:lnTo>
                    <a:pt x="1314" y="1897"/>
                  </a:lnTo>
                  <a:lnTo>
                    <a:pt x="1223" y="1830"/>
                  </a:lnTo>
                  <a:lnTo>
                    <a:pt x="997" y="1876"/>
                  </a:lnTo>
                  <a:lnTo>
                    <a:pt x="906" y="1784"/>
                  </a:lnTo>
                  <a:lnTo>
                    <a:pt x="793" y="1784"/>
                  </a:lnTo>
                  <a:lnTo>
                    <a:pt x="771" y="1808"/>
                  </a:lnTo>
                  <a:lnTo>
                    <a:pt x="771" y="1784"/>
                  </a:lnTo>
                  <a:lnTo>
                    <a:pt x="634" y="1717"/>
                  </a:lnTo>
                  <a:lnTo>
                    <a:pt x="613" y="1604"/>
                  </a:lnTo>
                  <a:lnTo>
                    <a:pt x="476" y="1559"/>
                  </a:lnTo>
                  <a:lnTo>
                    <a:pt x="454" y="1650"/>
                  </a:lnTo>
                  <a:lnTo>
                    <a:pt x="408" y="1628"/>
                  </a:lnTo>
                  <a:lnTo>
                    <a:pt x="341" y="1582"/>
                  </a:lnTo>
                  <a:lnTo>
                    <a:pt x="363" y="1537"/>
                  </a:lnTo>
                  <a:lnTo>
                    <a:pt x="204" y="1491"/>
                  </a:lnTo>
                  <a:lnTo>
                    <a:pt x="159" y="1424"/>
                  </a:lnTo>
                  <a:lnTo>
                    <a:pt x="46" y="1424"/>
                  </a:lnTo>
                  <a:lnTo>
                    <a:pt x="70" y="1241"/>
                  </a:lnTo>
                  <a:lnTo>
                    <a:pt x="70" y="1107"/>
                  </a:lnTo>
                  <a:lnTo>
                    <a:pt x="24" y="948"/>
                  </a:lnTo>
                  <a:lnTo>
                    <a:pt x="70" y="857"/>
                  </a:lnTo>
                  <a:lnTo>
                    <a:pt x="0" y="722"/>
                  </a:lnTo>
                  <a:lnTo>
                    <a:pt x="70" y="610"/>
                  </a:lnTo>
                  <a:lnTo>
                    <a:pt x="91" y="451"/>
                  </a:lnTo>
                  <a:lnTo>
                    <a:pt x="159" y="247"/>
                  </a:lnTo>
                  <a:lnTo>
                    <a:pt x="500" y="156"/>
                  </a:lnTo>
                  <a:lnTo>
                    <a:pt x="543" y="88"/>
                  </a:lnTo>
                  <a:lnTo>
                    <a:pt x="884" y="0"/>
                  </a:lnTo>
                  <a:lnTo>
                    <a:pt x="951" y="201"/>
                  </a:lnTo>
                  <a:lnTo>
                    <a:pt x="1177" y="271"/>
                  </a:lnTo>
                  <a:lnTo>
                    <a:pt x="1201" y="271"/>
                  </a:lnTo>
                  <a:lnTo>
                    <a:pt x="1494" y="293"/>
                  </a:lnTo>
                  <a:lnTo>
                    <a:pt x="1766" y="293"/>
                  </a:lnTo>
                  <a:lnTo>
                    <a:pt x="1878" y="451"/>
                  </a:lnTo>
                  <a:lnTo>
                    <a:pt x="1924" y="677"/>
                  </a:lnTo>
                  <a:lnTo>
                    <a:pt x="1924" y="927"/>
                  </a:lnTo>
                  <a:lnTo>
                    <a:pt x="1857" y="994"/>
                  </a:lnTo>
                  <a:lnTo>
                    <a:pt x="1924" y="1107"/>
                  </a:lnTo>
                  <a:lnTo>
                    <a:pt x="1924" y="1265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6;p2"/>
            <p:cNvSpPr/>
            <p:nvPr/>
          </p:nvSpPr>
          <p:spPr>
            <a:xfrm>
              <a:off x="1120775" y="4900613"/>
              <a:ext cx="244475" cy="520700"/>
            </a:xfrm>
            <a:custGeom>
              <a:avLst/>
              <a:gdLst/>
              <a:ahLst/>
              <a:cxnLst/>
              <a:rect l="l" t="t" r="r" b="b"/>
              <a:pathLst>
                <a:path w="680" h="1447" extrusionOk="0">
                  <a:moveTo>
                    <a:pt x="204" y="0"/>
                  </a:moveTo>
                  <a:lnTo>
                    <a:pt x="271" y="0"/>
                  </a:lnTo>
                  <a:lnTo>
                    <a:pt x="271" y="89"/>
                  </a:lnTo>
                  <a:lnTo>
                    <a:pt x="612" y="112"/>
                  </a:lnTo>
                  <a:lnTo>
                    <a:pt x="679" y="247"/>
                  </a:lnTo>
                  <a:lnTo>
                    <a:pt x="612" y="338"/>
                  </a:lnTo>
                  <a:lnTo>
                    <a:pt x="566" y="338"/>
                  </a:lnTo>
                  <a:lnTo>
                    <a:pt x="521" y="497"/>
                  </a:lnTo>
                  <a:lnTo>
                    <a:pt x="475" y="542"/>
                  </a:lnTo>
                  <a:lnTo>
                    <a:pt x="542" y="610"/>
                  </a:lnTo>
                  <a:lnTo>
                    <a:pt x="475" y="723"/>
                  </a:lnTo>
                  <a:lnTo>
                    <a:pt x="408" y="790"/>
                  </a:lnTo>
                  <a:lnTo>
                    <a:pt x="430" y="1016"/>
                  </a:lnTo>
                  <a:lnTo>
                    <a:pt x="408" y="1107"/>
                  </a:lnTo>
                  <a:lnTo>
                    <a:pt x="362" y="1131"/>
                  </a:lnTo>
                  <a:lnTo>
                    <a:pt x="362" y="1244"/>
                  </a:lnTo>
                  <a:lnTo>
                    <a:pt x="341" y="1333"/>
                  </a:lnTo>
                  <a:lnTo>
                    <a:pt x="362" y="1446"/>
                  </a:lnTo>
                  <a:lnTo>
                    <a:pt x="113" y="1424"/>
                  </a:lnTo>
                  <a:lnTo>
                    <a:pt x="69" y="1357"/>
                  </a:lnTo>
                  <a:lnTo>
                    <a:pt x="91" y="1266"/>
                  </a:lnTo>
                  <a:lnTo>
                    <a:pt x="136" y="1061"/>
                  </a:lnTo>
                  <a:lnTo>
                    <a:pt x="24" y="1061"/>
                  </a:lnTo>
                  <a:lnTo>
                    <a:pt x="0" y="881"/>
                  </a:lnTo>
                  <a:lnTo>
                    <a:pt x="204" y="384"/>
                  </a:lnTo>
                  <a:lnTo>
                    <a:pt x="158" y="45"/>
                  </a:lnTo>
                  <a:lnTo>
                    <a:pt x="204" y="0"/>
                  </a:ln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1010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107;p2"/>
            <p:cNvGrpSpPr/>
            <p:nvPr/>
          </p:nvGrpSpPr>
          <p:grpSpPr>
            <a:xfrm>
              <a:off x="1300163" y="1047750"/>
              <a:ext cx="3168649" cy="4235451"/>
              <a:chOff x="819" y="696"/>
              <a:chExt cx="1996" cy="2668"/>
            </a:xfrm>
          </p:grpSpPr>
          <p:sp>
            <p:nvSpPr>
              <p:cNvPr id="28" name="Google Shape;108;p2"/>
              <p:cNvSpPr/>
              <p:nvPr/>
            </p:nvSpPr>
            <p:spPr>
              <a:xfrm>
                <a:off x="1224" y="3117"/>
                <a:ext cx="26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37" extrusionOk="0">
                    <a:moveTo>
                      <a:pt x="0" y="69"/>
                    </a:moveTo>
                    <a:lnTo>
                      <a:pt x="69" y="0"/>
                    </a:lnTo>
                    <a:lnTo>
                      <a:pt x="113" y="69"/>
                    </a:lnTo>
                    <a:lnTo>
                      <a:pt x="46" y="136"/>
                    </a:lnTo>
                    <a:lnTo>
                      <a:pt x="0" y="69"/>
                    </a:lnTo>
                  </a:path>
                </a:pathLst>
              </a:custGeom>
              <a:noFill/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9;p2"/>
              <p:cNvSpPr/>
              <p:nvPr/>
            </p:nvSpPr>
            <p:spPr>
              <a:xfrm>
                <a:off x="2157" y="2323"/>
                <a:ext cx="134" cy="7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339" extrusionOk="0">
                    <a:moveTo>
                      <a:pt x="24" y="316"/>
                    </a:moveTo>
                    <a:lnTo>
                      <a:pt x="589" y="338"/>
                    </a:lnTo>
                    <a:lnTo>
                      <a:pt x="567" y="157"/>
                    </a:lnTo>
                    <a:lnTo>
                      <a:pt x="272" y="21"/>
                    </a:lnTo>
                    <a:lnTo>
                      <a:pt x="226" y="0"/>
                    </a:lnTo>
                    <a:lnTo>
                      <a:pt x="0" y="316"/>
                    </a:lnTo>
                    <a:lnTo>
                      <a:pt x="24" y="316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0;p2"/>
              <p:cNvSpPr/>
              <p:nvPr/>
            </p:nvSpPr>
            <p:spPr>
              <a:xfrm>
                <a:off x="1988" y="2737"/>
                <a:ext cx="262" cy="12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4" extrusionOk="0">
                    <a:moveTo>
                      <a:pt x="1155" y="183"/>
                    </a:moveTo>
                    <a:lnTo>
                      <a:pt x="951" y="92"/>
                    </a:lnTo>
                    <a:lnTo>
                      <a:pt x="884" y="113"/>
                    </a:lnTo>
                    <a:lnTo>
                      <a:pt x="793" y="46"/>
                    </a:lnTo>
                    <a:lnTo>
                      <a:pt x="567" y="92"/>
                    </a:lnTo>
                    <a:lnTo>
                      <a:pt x="476" y="0"/>
                    </a:lnTo>
                    <a:lnTo>
                      <a:pt x="363" y="0"/>
                    </a:lnTo>
                    <a:lnTo>
                      <a:pt x="317" y="70"/>
                    </a:lnTo>
                    <a:lnTo>
                      <a:pt x="183" y="46"/>
                    </a:lnTo>
                    <a:lnTo>
                      <a:pt x="113" y="137"/>
                    </a:lnTo>
                    <a:lnTo>
                      <a:pt x="0" y="228"/>
                    </a:lnTo>
                    <a:lnTo>
                      <a:pt x="46" y="430"/>
                    </a:lnTo>
                    <a:lnTo>
                      <a:pt x="363" y="476"/>
                    </a:lnTo>
                    <a:lnTo>
                      <a:pt x="430" y="543"/>
                    </a:lnTo>
                    <a:lnTo>
                      <a:pt x="634" y="409"/>
                    </a:lnTo>
                    <a:lnTo>
                      <a:pt x="906" y="387"/>
                    </a:lnTo>
                    <a:lnTo>
                      <a:pt x="1019" y="317"/>
                    </a:lnTo>
                    <a:lnTo>
                      <a:pt x="1110" y="317"/>
                    </a:lnTo>
                    <a:lnTo>
                      <a:pt x="1155" y="183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1;p2"/>
              <p:cNvSpPr/>
              <p:nvPr/>
            </p:nvSpPr>
            <p:spPr>
              <a:xfrm>
                <a:off x="1916" y="3010"/>
                <a:ext cx="180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792" h="633" extrusionOk="0">
                    <a:moveTo>
                      <a:pt x="428" y="632"/>
                    </a:moveTo>
                    <a:lnTo>
                      <a:pt x="519" y="610"/>
                    </a:lnTo>
                    <a:lnTo>
                      <a:pt x="723" y="452"/>
                    </a:lnTo>
                    <a:lnTo>
                      <a:pt x="632" y="361"/>
                    </a:lnTo>
                    <a:lnTo>
                      <a:pt x="723" y="248"/>
                    </a:lnTo>
                    <a:lnTo>
                      <a:pt x="791" y="248"/>
                    </a:lnTo>
                    <a:lnTo>
                      <a:pt x="723" y="135"/>
                    </a:lnTo>
                    <a:lnTo>
                      <a:pt x="610" y="157"/>
                    </a:lnTo>
                    <a:lnTo>
                      <a:pt x="452" y="44"/>
                    </a:lnTo>
                    <a:lnTo>
                      <a:pt x="159" y="44"/>
                    </a:lnTo>
                    <a:lnTo>
                      <a:pt x="89" y="0"/>
                    </a:lnTo>
                    <a:lnTo>
                      <a:pt x="22" y="22"/>
                    </a:lnTo>
                    <a:lnTo>
                      <a:pt x="0" y="135"/>
                    </a:lnTo>
                    <a:lnTo>
                      <a:pt x="159" y="406"/>
                    </a:lnTo>
                    <a:lnTo>
                      <a:pt x="226" y="406"/>
                    </a:lnTo>
                    <a:lnTo>
                      <a:pt x="428" y="632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2;p2"/>
              <p:cNvSpPr/>
              <p:nvPr/>
            </p:nvSpPr>
            <p:spPr>
              <a:xfrm>
                <a:off x="2229" y="3107"/>
                <a:ext cx="298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815" extrusionOk="0">
                    <a:moveTo>
                      <a:pt x="1153" y="656"/>
                    </a:moveTo>
                    <a:lnTo>
                      <a:pt x="949" y="634"/>
                    </a:lnTo>
                    <a:lnTo>
                      <a:pt x="860" y="725"/>
                    </a:lnTo>
                    <a:lnTo>
                      <a:pt x="814" y="680"/>
                    </a:lnTo>
                    <a:lnTo>
                      <a:pt x="793" y="747"/>
                    </a:lnTo>
                    <a:lnTo>
                      <a:pt x="408" y="747"/>
                    </a:lnTo>
                    <a:lnTo>
                      <a:pt x="317" y="814"/>
                    </a:lnTo>
                    <a:lnTo>
                      <a:pt x="180" y="701"/>
                    </a:lnTo>
                    <a:lnTo>
                      <a:pt x="22" y="476"/>
                    </a:lnTo>
                    <a:lnTo>
                      <a:pt x="0" y="341"/>
                    </a:lnTo>
                    <a:lnTo>
                      <a:pt x="67" y="271"/>
                    </a:lnTo>
                    <a:lnTo>
                      <a:pt x="0" y="250"/>
                    </a:lnTo>
                    <a:lnTo>
                      <a:pt x="22" y="137"/>
                    </a:lnTo>
                    <a:lnTo>
                      <a:pt x="180" y="0"/>
                    </a:lnTo>
                    <a:lnTo>
                      <a:pt x="226" y="91"/>
                    </a:lnTo>
                    <a:lnTo>
                      <a:pt x="384" y="70"/>
                    </a:lnTo>
                    <a:lnTo>
                      <a:pt x="589" y="137"/>
                    </a:lnTo>
                    <a:lnTo>
                      <a:pt x="1040" y="46"/>
                    </a:lnTo>
                    <a:lnTo>
                      <a:pt x="1312" y="159"/>
                    </a:lnTo>
                    <a:lnTo>
                      <a:pt x="1312" y="228"/>
                    </a:lnTo>
                    <a:lnTo>
                      <a:pt x="1153" y="271"/>
                    </a:lnTo>
                    <a:lnTo>
                      <a:pt x="1108" y="363"/>
                    </a:lnTo>
                    <a:lnTo>
                      <a:pt x="1040" y="476"/>
                    </a:lnTo>
                    <a:lnTo>
                      <a:pt x="1108" y="499"/>
                    </a:lnTo>
                    <a:lnTo>
                      <a:pt x="1177" y="656"/>
                    </a:lnTo>
                    <a:lnTo>
                      <a:pt x="1153" y="656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3;p2"/>
              <p:cNvSpPr/>
              <p:nvPr/>
            </p:nvSpPr>
            <p:spPr>
              <a:xfrm>
                <a:off x="2270" y="860"/>
                <a:ext cx="503" cy="107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4729" extrusionOk="0">
                    <a:moveTo>
                      <a:pt x="1562" y="4456"/>
                    </a:moveTo>
                    <a:lnTo>
                      <a:pt x="1403" y="4548"/>
                    </a:lnTo>
                    <a:lnTo>
                      <a:pt x="1110" y="4593"/>
                    </a:lnTo>
                    <a:lnTo>
                      <a:pt x="793" y="4637"/>
                    </a:lnTo>
                    <a:lnTo>
                      <a:pt x="726" y="4728"/>
                    </a:lnTo>
                    <a:lnTo>
                      <a:pt x="430" y="4706"/>
                    </a:lnTo>
                    <a:lnTo>
                      <a:pt x="272" y="4569"/>
                    </a:lnTo>
                    <a:lnTo>
                      <a:pt x="0" y="4456"/>
                    </a:lnTo>
                    <a:lnTo>
                      <a:pt x="0" y="4276"/>
                    </a:lnTo>
                    <a:lnTo>
                      <a:pt x="70" y="4072"/>
                    </a:lnTo>
                    <a:lnTo>
                      <a:pt x="24" y="3892"/>
                    </a:lnTo>
                    <a:lnTo>
                      <a:pt x="113" y="3779"/>
                    </a:lnTo>
                    <a:lnTo>
                      <a:pt x="46" y="3709"/>
                    </a:lnTo>
                    <a:lnTo>
                      <a:pt x="46" y="3484"/>
                    </a:lnTo>
                    <a:lnTo>
                      <a:pt x="183" y="3279"/>
                    </a:lnTo>
                    <a:lnTo>
                      <a:pt x="250" y="3349"/>
                    </a:lnTo>
                    <a:lnTo>
                      <a:pt x="341" y="3303"/>
                    </a:lnTo>
                    <a:lnTo>
                      <a:pt x="317" y="3190"/>
                    </a:lnTo>
                    <a:lnTo>
                      <a:pt x="567" y="3032"/>
                    </a:lnTo>
                    <a:lnTo>
                      <a:pt x="793" y="2624"/>
                    </a:lnTo>
                    <a:lnTo>
                      <a:pt x="973" y="2535"/>
                    </a:lnTo>
                    <a:lnTo>
                      <a:pt x="997" y="2285"/>
                    </a:lnTo>
                    <a:lnTo>
                      <a:pt x="815" y="2172"/>
                    </a:lnTo>
                    <a:lnTo>
                      <a:pt x="793" y="2081"/>
                    </a:lnTo>
                    <a:lnTo>
                      <a:pt x="680" y="1788"/>
                    </a:lnTo>
                    <a:lnTo>
                      <a:pt x="793" y="1607"/>
                    </a:lnTo>
                    <a:lnTo>
                      <a:pt x="680" y="1379"/>
                    </a:lnTo>
                    <a:lnTo>
                      <a:pt x="726" y="1290"/>
                    </a:lnTo>
                    <a:lnTo>
                      <a:pt x="656" y="1245"/>
                    </a:lnTo>
                    <a:lnTo>
                      <a:pt x="680" y="1019"/>
                    </a:lnTo>
                    <a:lnTo>
                      <a:pt x="634" y="860"/>
                    </a:lnTo>
                    <a:lnTo>
                      <a:pt x="409" y="702"/>
                    </a:lnTo>
                    <a:lnTo>
                      <a:pt x="228" y="522"/>
                    </a:lnTo>
                    <a:lnTo>
                      <a:pt x="272" y="339"/>
                    </a:lnTo>
                    <a:lnTo>
                      <a:pt x="363" y="317"/>
                    </a:lnTo>
                    <a:lnTo>
                      <a:pt x="522" y="635"/>
                    </a:lnTo>
                    <a:lnTo>
                      <a:pt x="680" y="747"/>
                    </a:lnTo>
                    <a:lnTo>
                      <a:pt x="769" y="678"/>
                    </a:lnTo>
                    <a:lnTo>
                      <a:pt x="906" y="860"/>
                    </a:lnTo>
                    <a:lnTo>
                      <a:pt x="1019" y="747"/>
                    </a:lnTo>
                    <a:lnTo>
                      <a:pt x="1043" y="656"/>
                    </a:lnTo>
                    <a:lnTo>
                      <a:pt x="1223" y="589"/>
                    </a:lnTo>
                    <a:lnTo>
                      <a:pt x="1199" y="406"/>
                    </a:lnTo>
                    <a:lnTo>
                      <a:pt x="1312" y="159"/>
                    </a:lnTo>
                    <a:lnTo>
                      <a:pt x="1449" y="159"/>
                    </a:lnTo>
                    <a:lnTo>
                      <a:pt x="1607" y="0"/>
                    </a:lnTo>
                    <a:lnTo>
                      <a:pt x="1879" y="272"/>
                    </a:lnTo>
                    <a:lnTo>
                      <a:pt x="1787" y="589"/>
                    </a:lnTo>
                    <a:lnTo>
                      <a:pt x="1857" y="635"/>
                    </a:lnTo>
                    <a:lnTo>
                      <a:pt x="1833" y="1041"/>
                    </a:lnTo>
                    <a:lnTo>
                      <a:pt x="2083" y="1358"/>
                    </a:lnTo>
                    <a:lnTo>
                      <a:pt x="1857" y="1788"/>
                    </a:lnTo>
                    <a:lnTo>
                      <a:pt x="1992" y="2330"/>
                    </a:lnTo>
                    <a:lnTo>
                      <a:pt x="1900" y="2376"/>
                    </a:lnTo>
                    <a:lnTo>
                      <a:pt x="1900" y="2693"/>
                    </a:lnTo>
                    <a:lnTo>
                      <a:pt x="1992" y="2715"/>
                    </a:lnTo>
                    <a:lnTo>
                      <a:pt x="1992" y="2965"/>
                    </a:lnTo>
                    <a:lnTo>
                      <a:pt x="2083" y="3077"/>
                    </a:lnTo>
                    <a:lnTo>
                      <a:pt x="2059" y="3167"/>
                    </a:lnTo>
                    <a:lnTo>
                      <a:pt x="1946" y="3236"/>
                    </a:lnTo>
                    <a:lnTo>
                      <a:pt x="2128" y="3392"/>
                    </a:lnTo>
                    <a:lnTo>
                      <a:pt x="2217" y="3596"/>
                    </a:lnTo>
                    <a:lnTo>
                      <a:pt x="1562" y="4456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5481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4;p2"/>
              <p:cNvSpPr/>
              <p:nvPr/>
            </p:nvSpPr>
            <p:spPr>
              <a:xfrm>
                <a:off x="1486" y="696"/>
                <a:ext cx="1329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6040" extrusionOk="0">
                    <a:moveTo>
                      <a:pt x="1287" y="5701"/>
                    </a:moveTo>
                    <a:lnTo>
                      <a:pt x="1400" y="5701"/>
                    </a:lnTo>
                    <a:lnTo>
                      <a:pt x="1400" y="5518"/>
                    </a:lnTo>
                    <a:lnTo>
                      <a:pt x="1558" y="5179"/>
                    </a:lnTo>
                    <a:lnTo>
                      <a:pt x="1515" y="4908"/>
                    </a:lnTo>
                    <a:lnTo>
                      <a:pt x="1671" y="4886"/>
                    </a:lnTo>
                    <a:lnTo>
                      <a:pt x="1671" y="4749"/>
                    </a:lnTo>
                    <a:lnTo>
                      <a:pt x="1558" y="4728"/>
                    </a:lnTo>
                    <a:lnTo>
                      <a:pt x="1515" y="4298"/>
                    </a:lnTo>
                    <a:lnTo>
                      <a:pt x="1628" y="3688"/>
                    </a:lnTo>
                    <a:lnTo>
                      <a:pt x="1784" y="3596"/>
                    </a:lnTo>
                    <a:lnTo>
                      <a:pt x="1899" y="3664"/>
                    </a:lnTo>
                    <a:lnTo>
                      <a:pt x="1988" y="3529"/>
                    </a:lnTo>
                    <a:lnTo>
                      <a:pt x="1943" y="3438"/>
                    </a:lnTo>
                    <a:lnTo>
                      <a:pt x="2101" y="3075"/>
                    </a:lnTo>
                    <a:lnTo>
                      <a:pt x="2214" y="2645"/>
                    </a:lnTo>
                    <a:lnTo>
                      <a:pt x="2351" y="2645"/>
                    </a:lnTo>
                    <a:lnTo>
                      <a:pt x="2418" y="2285"/>
                    </a:lnTo>
                    <a:lnTo>
                      <a:pt x="2577" y="2148"/>
                    </a:lnTo>
                    <a:lnTo>
                      <a:pt x="2601" y="1944"/>
                    </a:lnTo>
                    <a:lnTo>
                      <a:pt x="2872" y="1718"/>
                    </a:lnTo>
                    <a:lnTo>
                      <a:pt x="3007" y="1787"/>
                    </a:lnTo>
                    <a:lnTo>
                      <a:pt x="3165" y="1447"/>
                    </a:lnTo>
                    <a:lnTo>
                      <a:pt x="3482" y="1492"/>
                    </a:lnTo>
                    <a:lnTo>
                      <a:pt x="3550" y="1175"/>
                    </a:lnTo>
                    <a:lnTo>
                      <a:pt x="3686" y="1245"/>
                    </a:lnTo>
                    <a:lnTo>
                      <a:pt x="3730" y="1062"/>
                    </a:lnTo>
                    <a:lnTo>
                      <a:pt x="3821" y="1040"/>
                    </a:lnTo>
                    <a:lnTo>
                      <a:pt x="3980" y="1358"/>
                    </a:lnTo>
                    <a:lnTo>
                      <a:pt x="4138" y="1470"/>
                    </a:lnTo>
                    <a:lnTo>
                      <a:pt x="4227" y="1401"/>
                    </a:lnTo>
                    <a:lnTo>
                      <a:pt x="4364" y="1583"/>
                    </a:lnTo>
                    <a:lnTo>
                      <a:pt x="4477" y="1470"/>
                    </a:lnTo>
                    <a:lnTo>
                      <a:pt x="4501" y="1379"/>
                    </a:lnTo>
                    <a:lnTo>
                      <a:pt x="4681" y="1312"/>
                    </a:lnTo>
                    <a:lnTo>
                      <a:pt x="4657" y="1129"/>
                    </a:lnTo>
                    <a:lnTo>
                      <a:pt x="4770" y="882"/>
                    </a:lnTo>
                    <a:lnTo>
                      <a:pt x="4907" y="882"/>
                    </a:lnTo>
                    <a:lnTo>
                      <a:pt x="5065" y="723"/>
                    </a:lnTo>
                    <a:lnTo>
                      <a:pt x="5337" y="995"/>
                    </a:lnTo>
                    <a:lnTo>
                      <a:pt x="5245" y="1312"/>
                    </a:lnTo>
                    <a:lnTo>
                      <a:pt x="5315" y="1358"/>
                    </a:lnTo>
                    <a:lnTo>
                      <a:pt x="5450" y="1040"/>
                    </a:lnTo>
                    <a:lnTo>
                      <a:pt x="5675" y="1017"/>
                    </a:lnTo>
                    <a:lnTo>
                      <a:pt x="5743" y="836"/>
                    </a:lnTo>
                    <a:lnTo>
                      <a:pt x="5563" y="904"/>
                    </a:lnTo>
                    <a:lnTo>
                      <a:pt x="5428" y="858"/>
                    </a:lnTo>
                    <a:lnTo>
                      <a:pt x="5541" y="745"/>
                    </a:lnTo>
                    <a:lnTo>
                      <a:pt x="5337" y="702"/>
                    </a:lnTo>
                    <a:lnTo>
                      <a:pt x="5200" y="587"/>
                    </a:lnTo>
                    <a:lnTo>
                      <a:pt x="5428" y="610"/>
                    </a:lnTo>
                    <a:lnTo>
                      <a:pt x="5541" y="498"/>
                    </a:lnTo>
                    <a:lnTo>
                      <a:pt x="5630" y="565"/>
                    </a:lnTo>
                    <a:lnTo>
                      <a:pt x="5858" y="498"/>
                    </a:lnTo>
                    <a:lnTo>
                      <a:pt x="5654" y="406"/>
                    </a:lnTo>
                    <a:lnTo>
                      <a:pt x="5654" y="293"/>
                    </a:lnTo>
                    <a:lnTo>
                      <a:pt x="5428" y="248"/>
                    </a:lnTo>
                    <a:lnTo>
                      <a:pt x="5382" y="135"/>
                    </a:lnTo>
                    <a:lnTo>
                      <a:pt x="5224" y="248"/>
                    </a:lnTo>
                    <a:lnTo>
                      <a:pt x="5178" y="430"/>
                    </a:lnTo>
                    <a:lnTo>
                      <a:pt x="5087" y="385"/>
                    </a:lnTo>
                    <a:lnTo>
                      <a:pt x="5200" y="89"/>
                    </a:lnTo>
                    <a:lnTo>
                      <a:pt x="5044" y="0"/>
                    </a:lnTo>
                    <a:lnTo>
                      <a:pt x="4928" y="361"/>
                    </a:lnTo>
                    <a:lnTo>
                      <a:pt x="4816" y="385"/>
                    </a:lnTo>
                    <a:lnTo>
                      <a:pt x="4861" y="293"/>
                    </a:lnTo>
                    <a:lnTo>
                      <a:pt x="4885" y="135"/>
                    </a:lnTo>
                    <a:lnTo>
                      <a:pt x="4839" y="68"/>
                    </a:lnTo>
                    <a:lnTo>
                      <a:pt x="4681" y="293"/>
                    </a:lnTo>
                    <a:lnTo>
                      <a:pt x="4568" y="565"/>
                    </a:lnTo>
                    <a:lnTo>
                      <a:pt x="4455" y="543"/>
                    </a:lnTo>
                    <a:lnTo>
                      <a:pt x="4635" y="89"/>
                    </a:lnTo>
                    <a:lnTo>
                      <a:pt x="4477" y="135"/>
                    </a:lnTo>
                    <a:lnTo>
                      <a:pt x="4386" y="22"/>
                    </a:lnTo>
                    <a:lnTo>
                      <a:pt x="4342" y="89"/>
                    </a:lnTo>
                    <a:lnTo>
                      <a:pt x="4386" y="202"/>
                    </a:lnTo>
                    <a:lnTo>
                      <a:pt x="4318" y="272"/>
                    </a:lnTo>
                    <a:lnTo>
                      <a:pt x="4184" y="452"/>
                    </a:lnTo>
                    <a:lnTo>
                      <a:pt x="4205" y="632"/>
                    </a:lnTo>
                    <a:lnTo>
                      <a:pt x="4138" y="656"/>
                    </a:lnTo>
                    <a:lnTo>
                      <a:pt x="4025" y="406"/>
                    </a:lnTo>
                    <a:lnTo>
                      <a:pt x="3821" y="385"/>
                    </a:lnTo>
                    <a:lnTo>
                      <a:pt x="3799" y="452"/>
                    </a:lnTo>
                    <a:lnTo>
                      <a:pt x="3888" y="519"/>
                    </a:lnTo>
                    <a:lnTo>
                      <a:pt x="3843" y="678"/>
                    </a:lnTo>
                    <a:lnTo>
                      <a:pt x="3775" y="610"/>
                    </a:lnTo>
                    <a:lnTo>
                      <a:pt x="3595" y="702"/>
                    </a:lnTo>
                    <a:lnTo>
                      <a:pt x="3458" y="678"/>
                    </a:lnTo>
                    <a:lnTo>
                      <a:pt x="3415" y="836"/>
                    </a:lnTo>
                    <a:lnTo>
                      <a:pt x="3345" y="745"/>
                    </a:lnTo>
                    <a:lnTo>
                      <a:pt x="3165" y="928"/>
                    </a:lnTo>
                    <a:lnTo>
                      <a:pt x="3256" y="702"/>
                    </a:lnTo>
                    <a:lnTo>
                      <a:pt x="3187" y="656"/>
                    </a:lnTo>
                    <a:lnTo>
                      <a:pt x="3028" y="815"/>
                    </a:lnTo>
                    <a:lnTo>
                      <a:pt x="2781" y="882"/>
                    </a:lnTo>
                    <a:lnTo>
                      <a:pt x="2757" y="995"/>
                    </a:lnTo>
                    <a:lnTo>
                      <a:pt x="2872" y="1017"/>
                    </a:lnTo>
                    <a:lnTo>
                      <a:pt x="3028" y="928"/>
                    </a:lnTo>
                    <a:lnTo>
                      <a:pt x="2961" y="1040"/>
                    </a:lnTo>
                    <a:lnTo>
                      <a:pt x="2939" y="1175"/>
                    </a:lnTo>
                    <a:lnTo>
                      <a:pt x="2714" y="1334"/>
                    </a:lnTo>
                    <a:lnTo>
                      <a:pt x="2915" y="1425"/>
                    </a:lnTo>
                    <a:lnTo>
                      <a:pt x="2601" y="1425"/>
                    </a:lnTo>
                    <a:lnTo>
                      <a:pt x="2601" y="1538"/>
                    </a:lnTo>
                    <a:lnTo>
                      <a:pt x="2757" y="1583"/>
                    </a:lnTo>
                    <a:lnTo>
                      <a:pt x="2601" y="1764"/>
                    </a:lnTo>
                    <a:lnTo>
                      <a:pt x="2509" y="1516"/>
                    </a:lnTo>
                    <a:lnTo>
                      <a:pt x="2418" y="1629"/>
                    </a:lnTo>
                    <a:lnTo>
                      <a:pt x="2464" y="1696"/>
                    </a:lnTo>
                    <a:lnTo>
                      <a:pt x="2373" y="1742"/>
                    </a:lnTo>
                    <a:lnTo>
                      <a:pt x="2373" y="1831"/>
                    </a:lnTo>
                    <a:lnTo>
                      <a:pt x="2464" y="1922"/>
                    </a:lnTo>
                    <a:lnTo>
                      <a:pt x="2351" y="1900"/>
                    </a:lnTo>
                    <a:lnTo>
                      <a:pt x="2260" y="2059"/>
                    </a:lnTo>
                    <a:lnTo>
                      <a:pt x="2442" y="2126"/>
                    </a:lnTo>
                    <a:lnTo>
                      <a:pt x="2214" y="2126"/>
                    </a:lnTo>
                    <a:lnTo>
                      <a:pt x="1967" y="2285"/>
                    </a:lnTo>
                    <a:lnTo>
                      <a:pt x="1921" y="2419"/>
                    </a:lnTo>
                    <a:lnTo>
                      <a:pt x="2012" y="2532"/>
                    </a:lnTo>
                    <a:lnTo>
                      <a:pt x="1875" y="2556"/>
                    </a:lnTo>
                    <a:lnTo>
                      <a:pt x="1875" y="2645"/>
                    </a:lnTo>
                    <a:lnTo>
                      <a:pt x="1784" y="2624"/>
                    </a:lnTo>
                    <a:lnTo>
                      <a:pt x="1762" y="2736"/>
                    </a:lnTo>
                    <a:lnTo>
                      <a:pt x="1695" y="2782"/>
                    </a:lnTo>
                    <a:lnTo>
                      <a:pt x="1671" y="2986"/>
                    </a:lnTo>
                    <a:lnTo>
                      <a:pt x="1717" y="3053"/>
                    </a:lnTo>
                    <a:lnTo>
                      <a:pt x="1628" y="3030"/>
                    </a:lnTo>
                    <a:lnTo>
                      <a:pt x="1537" y="3166"/>
                    </a:lnTo>
                    <a:lnTo>
                      <a:pt x="1671" y="3212"/>
                    </a:lnTo>
                    <a:lnTo>
                      <a:pt x="1582" y="3212"/>
                    </a:lnTo>
                    <a:lnTo>
                      <a:pt x="1445" y="3279"/>
                    </a:lnTo>
                    <a:lnTo>
                      <a:pt x="1515" y="3371"/>
                    </a:lnTo>
                    <a:lnTo>
                      <a:pt x="1424" y="3371"/>
                    </a:lnTo>
                    <a:lnTo>
                      <a:pt x="1287" y="3529"/>
                    </a:lnTo>
                    <a:lnTo>
                      <a:pt x="1108" y="3642"/>
                    </a:lnTo>
                    <a:lnTo>
                      <a:pt x="1265" y="3755"/>
                    </a:lnTo>
                    <a:lnTo>
                      <a:pt x="1198" y="3844"/>
                    </a:lnTo>
                    <a:lnTo>
                      <a:pt x="1108" y="3709"/>
                    </a:lnTo>
                    <a:lnTo>
                      <a:pt x="1016" y="3755"/>
                    </a:lnTo>
                    <a:lnTo>
                      <a:pt x="1016" y="3890"/>
                    </a:lnTo>
                    <a:lnTo>
                      <a:pt x="927" y="3777"/>
                    </a:lnTo>
                    <a:lnTo>
                      <a:pt x="791" y="3935"/>
                    </a:lnTo>
                    <a:lnTo>
                      <a:pt x="882" y="4026"/>
                    </a:lnTo>
                    <a:lnTo>
                      <a:pt x="769" y="4094"/>
                    </a:lnTo>
                    <a:lnTo>
                      <a:pt x="702" y="3935"/>
                    </a:lnTo>
                    <a:lnTo>
                      <a:pt x="519" y="4002"/>
                    </a:lnTo>
                    <a:lnTo>
                      <a:pt x="587" y="4139"/>
                    </a:lnTo>
                    <a:lnTo>
                      <a:pt x="406" y="4094"/>
                    </a:lnTo>
                    <a:lnTo>
                      <a:pt x="293" y="4207"/>
                    </a:lnTo>
                    <a:lnTo>
                      <a:pt x="452" y="4274"/>
                    </a:lnTo>
                    <a:lnTo>
                      <a:pt x="180" y="4298"/>
                    </a:lnTo>
                    <a:lnTo>
                      <a:pt x="113" y="4343"/>
                    </a:lnTo>
                    <a:lnTo>
                      <a:pt x="293" y="4432"/>
                    </a:lnTo>
                    <a:lnTo>
                      <a:pt x="68" y="4432"/>
                    </a:lnTo>
                    <a:lnTo>
                      <a:pt x="113" y="4704"/>
                    </a:lnTo>
                    <a:lnTo>
                      <a:pt x="587" y="4682"/>
                    </a:lnTo>
                    <a:lnTo>
                      <a:pt x="565" y="4817"/>
                    </a:lnTo>
                    <a:lnTo>
                      <a:pt x="497" y="4841"/>
                    </a:lnTo>
                    <a:lnTo>
                      <a:pt x="474" y="4728"/>
                    </a:lnTo>
                    <a:lnTo>
                      <a:pt x="68" y="4749"/>
                    </a:lnTo>
                    <a:lnTo>
                      <a:pt x="89" y="4862"/>
                    </a:lnTo>
                    <a:lnTo>
                      <a:pt x="135" y="4954"/>
                    </a:lnTo>
                    <a:lnTo>
                      <a:pt x="113" y="5067"/>
                    </a:lnTo>
                    <a:lnTo>
                      <a:pt x="159" y="5225"/>
                    </a:lnTo>
                    <a:lnTo>
                      <a:pt x="315" y="5088"/>
                    </a:lnTo>
                    <a:lnTo>
                      <a:pt x="226" y="5271"/>
                    </a:lnTo>
                    <a:lnTo>
                      <a:pt x="0" y="5451"/>
                    </a:lnTo>
                    <a:lnTo>
                      <a:pt x="89" y="5518"/>
                    </a:lnTo>
                    <a:lnTo>
                      <a:pt x="272" y="5405"/>
                    </a:lnTo>
                    <a:lnTo>
                      <a:pt x="180" y="5655"/>
                    </a:lnTo>
                    <a:lnTo>
                      <a:pt x="113" y="5588"/>
                    </a:lnTo>
                    <a:lnTo>
                      <a:pt x="89" y="5701"/>
                    </a:lnTo>
                    <a:lnTo>
                      <a:pt x="272" y="5859"/>
                    </a:lnTo>
                    <a:lnTo>
                      <a:pt x="272" y="5972"/>
                    </a:lnTo>
                    <a:lnTo>
                      <a:pt x="474" y="6039"/>
                    </a:lnTo>
                    <a:lnTo>
                      <a:pt x="543" y="5926"/>
                    </a:lnTo>
                    <a:lnTo>
                      <a:pt x="656" y="5994"/>
                    </a:lnTo>
                    <a:lnTo>
                      <a:pt x="815" y="5814"/>
                    </a:lnTo>
                    <a:lnTo>
                      <a:pt x="882" y="5814"/>
                    </a:lnTo>
                    <a:lnTo>
                      <a:pt x="927" y="5631"/>
                    </a:lnTo>
                    <a:lnTo>
                      <a:pt x="1174" y="5588"/>
                    </a:lnTo>
                    <a:lnTo>
                      <a:pt x="1108" y="5473"/>
                    </a:lnTo>
                    <a:lnTo>
                      <a:pt x="1243" y="5360"/>
                    </a:lnTo>
                    <a:lnTo>
                      <a:pt x="1243" y="5518"/>
                    </a:lnTo>
                    <a:lnTo>
                      <a:pt x="1333" y="5588"/>
                    </a:lnTo>
                    <a:lnTo>
                      <a:pt x="1287" y="5701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15;p2"/>
              <p:cNvSpPr/>
              <p:nvPr/>
            </p:nvSpPr>
            <p:spPr>
              <a:xfrm>
                <a:off x="916" y="1958"/>
                <a:ext cx="380" cy="683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3010" extrusionOk="0">
                    <a:moveTo>
                      <a:pt x="1561" y="2713"/>
                    </a:moveTo>
                    <a:lnTo>
                      <a:pt x="1516" y="2850"/>
                    </a:lnTo>
                    <a:lnTo>
                      <a:pt x="1426" y="2804"/>
                    </a:lnTo>
                    <a:lnTo>
                      <a:pt x="1314" y="2893"/>
                    </a:lnTo>
                    <a:lnTo>
                      <a:pt x="927" y="2826"/>
                    </a:lnTo>
                    <a:lnTo>
                      <a:pt x="884" y="2893"/>
                    </a:lnTo>
                    <a:lnTo>
                      <a:pt x="680" y="2826"/>
                    </a:lnTo>
                    <a:lnTo>
                      <a:pt x="567" y="2893"/>
                    </a:lnTo>
                    <a:lnTo>
                      <a:pt x="475" y="3009"/>
                    </a:lnTo>
                    <a:lnTo>
                      <a:pt x="362" y="2917"/>
                    </a:lnTo>
                    <a:lnTo>
                      <a:pt x="158" y="3009"/>
                    </a:lnTo>
                    <a:lnTo>
                      <a:pt x="45" y="2893"/>
                    </a:lnTo>
                    <a:lnTo>
                      <a:pt x="228" y="2850"/>
                    </a:lnTo>
                    <a:lnTo>
                      <a:pt x="362" y="2737"/>
                    </a:lnTo>
                    <a:lnTo>
                      <a:pt x="634" y="2668"/>
                    </a:lnTo>
                    <a:lnTo>
                      <a:pt x="384" y="2555"/>
                    </a:lnTo>
                    <a:lnTo>
                      <a:pt x="182" y="2533"/>
                    </a:lnTo>
                    <a:lnTo>
                      <a:pt x="137" y="2420"/>
                    </a:lnTo>
                    <a:lnTo>
                      <a:pt x="362" y="2329"/>
                    </a:lnTo>
                    <a:lnTo>
                      <a:pt x="408" y="2170"/>
                    </a:lnTo>
                    <a:lnTo>
                      <a:pt x="228" y="2149"/>
                    </a:lnTo>
                    <a:lnTo>
                      <a:pt x="430" y="2012"/>
                    </a:lnTo>
                    <a:lnTo>
                      <a:pt x="725" y="1990"/>
                    </a:lnTo>
                    <a:lnTo>
                      <a:pt x="656" y="1832"/>
                    </a:lnTo>
                    <a:lnTo>
                      <a:pt x="792" y="1674"/>
                    </a:lnTo>
                    <a:lnTo>
                      <a:pt x="588" y="1719"/>
                    </a:lnTo>
                    <a:lnTo>
                      <a:pt x="543" y="1628"/>
                    </a:lnTo>
                    <a:lnTo>
                      <a:pt x="588" y="1448"/>
                    </a:lnTo>
                    <a:lnTo>
                      <a:pt x="475" y="1494"/>
                    </a:lnTo>
                    <a:lnTo>
                      <a:pt x="384" y="1740"/>
                    </a:lnTo>
                    <a:lnTo>
                      <a:pt x="295" y="1719"/>
                    </a:lnTo>
                    <a:lnTo>
                      <a:pt x="341" y="1537"/>
                    </a:lnTo>
                    <a:lnTo>
                      <a:pt x="204" y="1583"/>
                    </a:lnTo>
                    <a:lnTo>
                      <a:pt x="271" y="1290"/>
                    </a:lnTo>
                    <a:lnTo>
                      <a:pt x="430" y="1153"/>
                    </a:lnTo>
                    <a:lnTo>
                      <a:pt x="341" y="951"/>
                    </a:lnTo>
                    <a:lnTo>
                      <a:pt x="250" y="994"/>
                    </a:lnTo>
                    <a:lnTo>
                      <a:pt x="182" y="1177"/>
                    </a:lnTo>
                    <a:lnTo>
                      <a:pt x="113" y="1018"/>
                    </a:lnTo>
                    <a:lnTo>
                      <a:pt x="0" y="1040"/>
                    </a:lnTo>
                    <a:lnTo>
                      <a:pt x="158" y="951"/>
                    </a:lnTo>
                    <a:lnTo>
                      <a:pt x="228" y="838"/>
                    </a:lnTo>
                    <a:lnTo>
                      <a:pt x="113" y="701"/>
                    </a:lnTo>
                    <a:lnTo>
                      <a:pt x="228" y="543"/>
                    </a:lnTo>
                    <a:lnTo>
                      <a:pt x="271" y="250"/>
                    </a:lnTo>
                    <a:lnTo>
                      <a:pt x="317" y="339"/>
                    </a:lnTo>
                    <a:lnTo>
                      <a:pt x="408" y="0"/>
                    </a:lnTo>
                    <a:lnTo>
                      <a:pt x="543" y="91"/>
                    </a:lnTo>
                    <a:lnTo>
                      <a:pt x="860" y="91"/>
                    </a:lnTo>
                    <a:lnTo>
                      <a:pt x="656" y="295"/>
                    </a:lnTo>
                    <a:lnTo>
                      <a:pt x="588" y="451"/>
                    </a:lnTo>
                    <a:lnTo>
                      <a:pt x="701" y="430"/>
                    </a:lnTo>
                    <a:lnTo>
                      <a:pt x="1155" y="475"/>
                    </a:lnTo>
                    <a:lnTo>
                      <a:pt x="973" y="610"/>
                    </a:lnTo>
                    <a:lnTo>
                      <a:pt x="838" y="881"/>
                    </a:lnTo>
                    <a:lnTo>
                      <a:pt x="747" y="905"/>
                    </a:lnTo>
                    <a:lnTo>
                      <a:pt x="814" y="973"/>
                    </a:lnTo>
                    <a:lnTo>
                      <a:pt x="701" y="1040"/>
                    </a:lnTo>
                    <a:lnTo>
                      <a:pt x="860" y="1040"/>
                    </a:lnTo>
                    <a:lnTo>
                      <a:pt x="997" y="1131"/>
                    </a:lnTo>
                    <a:lnTo>
                      <a:pt x="1064" y="1516"/>
                    </a:lnTo>
                    <a:lnTo>
                      <a:pt x="1222" y="1561"/>
                    </a:lnTo>
                    <a:lnTo>
                      <a:pt x="1177" y="1652"/>
                    </a:lnTo>
                    <a:lnTo>
                      <a:pt x="1335" y="1740"/>
                    </a:lnTo>
                    <a:lnTo>
                      <a:pt x="1314" y="1877"/>
                    </a:lnTo>
                    <a:lnTo>
                      <a:pt x="1381" y="1990"/>
                    </a:lnTo>
                    <a:lnTo>
                      <a:pt x="1403" y="2103"/>
                    </a:lnTo>
                    <a:lnTo>
                      <a:pt x="1357" y="2170"/>
                    </a:lnTo>
                    <a:lnTo>
                      <a:pt x="1448" y="2149"/>
                    </a:lnTo>
                    <a:lnTo>
                      <a:pt x="1674" y="2307"/>
                    </a:lnTo>
                    <a:lnTo>
                      <a:pt x="1674" y="2533"/>
                    </a:lnTo>
                    <a:lnTo>
                      <a:pt x="1539" y="2509"/>
                    </a:lnTo>
                    <a:lnTo>
                      <a:pt x="1470" y="2622"/>
                    </a:lnTo>
                    <a:lnTo>
                      <a:pt x="1381" y="2668"/>
                    </a:lnTo>
                    <a:lnTo>
                      <a:pt x="1561" y="27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6;p2"/>
              <p:cNvSpPr/>
              <p:nvPr/>
            </p:nvSpPr>
            <p:spPr>
              <a:xfrm>
                <a:off x="819" y="2168"/>
                <a:ext cx="108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476" h="522" extrusionOk="0">
                    <a:moveTo>
                      <a:pt x="475" y="452"/>
                    </a:moveTo>
                    <a:lnTo>
                      <a:pt x="430" y="430"/>
                    </a:lnTo>
                    <a:lnTo>
                      <a:pt x="475" y="339"/>
                    </a:lnTo>
                    <a:lnTo>
                      <a:pt x="430" y="271"/>
                    </a:lnTo>
                    <a:lnTo>
                      <a:pt x="454" y="137"/>
                    </a:lnTo>
                    <a:lnTo>
                      <a:pt x="341" y="67"/>
                    </a:lnTo>
                    <a:lnTo>
                      <a:pt x="250" y="0"/>
                    </a:lnTo>
                    <a:lnTo>
                      <a:pt x="91" y="113"/>
                    </a:lnTo>
                    <a:lnTo>
                      <a:pt x="158" y="182"/>
                    </a:lnTo>
                    <a:lnTo>
                      <a:pt x="0" y="317"/>
                    </a:lnTo>
                    <a:lnTo>
                      <a:pt x="69" y="430"/>
                    </a:lnTo>
                    <a:lnTo>
                      <a:pt x="182" y="384"/>
                    </a:lnTo>
                    <a:lnTo>
                      <a:pt x="317" y="521"/>
                    </a:lnTo>
                    <a:lnTo>
                      <a:pt x="475" y="452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7;p2"/>
              <p:cNvSpPr/>
              <p:nvPr/>
            </p:nvSpPr>
            <p:spPr>
              <a:xfrm>
                <a:off x="1455" y="2650"/>
                <a:ext cx="47" cy="67"/>
              </a:xfrm>
              <a:custGeom>
                <a:avLst/>
                <a:gdLst/>
                <a:ahLst/>
                <a:cxnLst/>
                <a:rect l="l" t="t" r="r" b="b"/>
                <a:pathLst>
                  <a:path w="206" h="296" extrusionOk="0">
                    <a:moveTo>
                      <a:pt x="0" y="271"/>
                    </a:moveTo>
                    <a:lnTo>
                      <a:pt x="0" y="182"/>
                    </a:lnTo>
                    <a:lnTo>
                      <a:pt x="137" y="0"/>
                    </a:lnTo>
                    <a:lnTo>
                      <a:pt x="205" y="69"/>
                    </a:lnTo>
                    <a:lnTo>
                      <a:pt x="205" y="182"/>
                    </a:lnTo>
                    <a:lnTo>
                      <a:pt x="205" y="295"/>
                    </a:lnTo>
                    <a:lnTo>
                      <a:pt x="68" y="295"/>
                    </a:lnTo>
                    <a:lnTo>
                      <a:pt x="0" y="271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18;p2"/>
              <p:cNvSpPr/>
              <p:nvPr/>
            </p:nvSpPr>
            <p:spPr>
              <a:xfrm>
                <a:off x="1829" y="2928"/>
                <a:ext cx="251" cy="257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132" extrusionOk="0">
                    <a:moveTo>
                      <a:pt x="497" y="91"/>
                    </a:moveTo>
                    <a:lnTo>
                      <a:pt x="497" y="0"/>
                    </a:lnTo>
                    <a:lnTo>
                      <a:pt x="586" y="21"/>
                    </a:lnTo>
                    <a:lnTo>
                      <a:pt x="812" y="247"/>
                    </a:lnTo>
                    <a:lnTo>
                      <a:pt x="882" y="225"/>
                    </a:lnTo>
                    <a:lnTo>
                      <a:pt x="927" y="293"/>
                    </a:lnTo>
                    <a:lnTo>
                      <a:pt x="1107" y="225"/>
                    </a:lnTo>
                    <a:lnTo>
                      <a:pt x="1107" y="497"/>
                    </a:lnTo>
                    <a:lnTo>
                      <a:pt x="994" y="519"/>
                    </a:lnTo>
                    <a:lnTo>
                      <a:pt x="836" y="406"/>
                    </a:lnTo>
                    <a:lnTo>
                      <a:pt x="543" y="406"/>
                    </a:lnTo>
                    <a:lnTo>
                      <a:pt x="473" y="362"/>
                    </a:lnTo>
                    <a:lnTo>
                      <a:pt x="406" y="384"/>
                    </a:lnTo>
                    <a:lnTo>
                      <a:pt x="384" y="497"/>
                    </a:lnTo>
                    <a:lnTo>
                      <a:pt x="543" y="768"/>
                    </a:lnTo>
                    <a:lnTo>
                      <a:pt x="610" y="768"/>
                    </a:lnTo>
                    <a:lnTo>
                      <a:pt x="812" y="994"/>
                    </a:lnTo>
                    <a:lnTo>
                      <a:pt x="812" y="1131"/>
                    </a:lnTo>
                    <a:lnTo>
                      <a:pt x="769" y="1107"/>
                    </a:lnTo>
                    <a:lnTo>
                      <a:pt x="564" y="1018"/>
                    </a:lnTo>
                    <a:lnTo>
                      <a:pt x="564" y="905"/>
                    </a:lnTo>
                    <a:lnTo>
                      <a:pt x="473" y="949"/>
                    </a:lnTo>
                    <a:lnTo>
                      <a:pt x="156" y="564"/>
                    </a:lnTo>
                    <a:lnTo>
                      <a:pt x="0" y="519"/>
                    </a:lnTo>
                    <a:lnTo>
                      <a:pt x="22" y="430"/>
                    </a:lnTo>
                    <a:lnTo>
                      <a:pt x="247" y="317"/>
                    </a:lnTo>
                    <a:lnTo>
                      <a:pt x="269" y="158"/>
                    </a:lnTo>
                    <a:lnTo>
                      <a:pt x="406" y="158"/>
                    </a:lnTo>
                    <a:lnTo>
                      <a:pt x="497" y="91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9;p2"/>
              <p:cNvSpPr/>
              <p:nvPr/>
            </p:nvSpPr>
            <p:spPr>
              <a:xfrm>
                <a:off x="2291" y="1964"/>
                <a:ext cx="282" cy="19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858" extrusionOk="0">
                    <a:moveTo>
                      <a:pt x="451" y="632"/>
                    </a:moveTo>
                    <a:lnTo>
                      <a:pt x="475" y="519"/>
                    </a:lnTo>
                    <a:lnTo>
                      <a:pt x="293" y="473"/>
                    </a:lnTo>
                    <a:lnTo>
                      <a:pt x="317" y="247"/>
                    </a:lnTo>
                    <a:lnTo>
                      <a:pt x="112" y="338"/>
                    </a:lnTo>
                    <a:lnTo>
                      <a:pt x="0" y="202"/>
                    </a:lnTo>
                    <a:lnTo>
                      <a:pt x="451" y="89"/>
                    </a:lnTo>
                    <a:lnTo>
                      <a:pt x="655" y="0"/>
                    </a:lnTo>
                    <a:lnTo>
                      <a:pt x="1131" y="134"/>
                    </a:lnTo>
                    <a:lnTo>
                      <a:pt x="1220" y="113"/>
                    </a:lnTo>
                    <a:lnTo>
                      <a:pt x="1220" y="180"/>
                    </a:lnTo>
                    <a:lnTo>
                      <a:pt x="1198" y="293"/>
                    </a:lnTo>
                    <a:lnTo>
                      <a:pt x="1107" y="360"/>
                    </a:lnTo>
                    <a:lnTo>
                      <a:pt x="1244" y="610"/>
                    </a:lnTo>
                    <a:lnTo>
                      <a:pt x="1220" y="790"/>
                    </a:lnTo>
                    <a:lnTo>
                      <a:pt x="1176" y="857"/>
                    </a:lnTo>
                    <a:lnTo>
                      <a:pt x="1107" y="857"/>
                    </a:lnTo>
                    <a:lnTo>
                      <a:pt x="972" y="745"/>
                    </a:lnTo>
                    <a:lnTo>
                      <a:pt x="814" y="699"/>
                    </a:lnTo>
                    <a:lnTo>
                      <a:pt x="655" y="655"/>
                    </a:lnTo>
                    <a:lnTo>
                      <a:pt x="634" y="586"/>
                    </a:lnTo>
                    <a:lnTo>
                      <a:pt x="542" y="655"/>
                    </a:lnTo>
                    <a:lnTo>
                      <a:pt x="451" y="632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20;p2"/>
              <p:cNvSpPr/>
              <p:nvPr/>
            </p:nvSpPr>
            <p:spPr>
              <a:xfrm>
                <a:off x="2224" y="2097"/>
                <a:ext cx="339" cy="206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907" extrusionOk="0">
                    <a:moveTo>
                      <a:pt x="0" y="656"/>
                    </a:moveTo>
                    <a:lnTo>
                      <a:pt x="22" y="430"/>
                    </a:lnTo>
                    <a:lnTo>
                      <a:pt x="113" y="408"/>
                    </a:lnTo>
                    <a:lnTo>
                      <a:pt x="135" y="182"/>
                    </a:lnTo>
                    <a:lnTo>
                      <a:pt x="385" y="113"/>
                    </a:lnTo>
                    <a:lnTo>
                      <a:pt x="543" y="384"/>
                    </a:lnTo>
                    <a:lnTo>
                      <a:pt x="724" y="363"/>
                    </a:lnTo>
                    <a:lnTo>
                      <a:pt x="724" y="91"/>
                    </a:lnTo>
                    <a:lnTo>
                      <a:pt x="745" y="46"/>
                    </a:lnTo>
                    <a:lnTo>
                      <a:pt x="836" y="69"/>
                    </a:lnTo>
                    <a:lnTo>
                      <a:pt x="928" y="0"/>
                    </a:lnTo>
                    <a:lnTo>
                      <a:pt x="949" y="69"/>
                    </a:lnTo>
                    <a:lnTo>
                      <a:pt x="1108" y="113"/>
                    </a:lnTo>
                    <a:lnTo>
                      <a:pt x="1266" y="159"/>
                    </a:lnTo>
                    <a:lnTo>
                      <a:pt x="1401" y="271"/>
                    </a:lnTo>
                    <a:lnTo>
                      <a:pt x="1470" y="271"/>
                    </a:lnTo>
                    <a:lnTo>
                      <a:pt x="1492" y="454"/>
                    </a:lnTo>
                    <a:lnTo>
                      <a:pt x="1425" y="567"/>
                    </a:lnTo>
                    <a:lnTo>
                      <a:pt x="1492" y="680"/>
                    </a:lnTo>
                    <a:lnTo>
                      <a:pt x="1470" y="814"/>
                    </a:lnTo>
                    <a:lnTo>
                      <a:pt x="1266" y="838"/>
                    </a:lnTo>
                    <a:lnTo>
                      <a:pt x="1175" y="906"/>
                    </a:lnTo>
                    <a:lnTo>
                      <a:pt x="1062" y="884"/>
                    </a:lnTo>
                    <a:lnTo>
                      <a:pt x="995" y="747"/>
                    </a:lnTo>
                    <a:lnTo>
                      <a:pt x="882" y="769"/>
                    </a:lnTo>
                    <a:lnTo>
                      <a:pt x="769" y="680"/>
                    </a:lnTo>
                    <a:lnTo>
                      <a:pt x="702" y="680"/>
                    </a:lnTo>
                    <a:lnTo>
                      <a:pt x="678" y="634"/>
                    </a:lnTo>
                    <a:lnTo>
                      <a:pt x="611" y="680"/>
                    </a:lnTo>
                    <a:lnTo>
                      <a:pt x="565" y="612"/>
                    </a:lnTo>
                    <a:lnTo>
                      <a:pt x="361" y="588"/>
                    </a:lnTo>
                    <a:lnTo>
                      <a:pt x="294" y="656"/>
                    </a:lnTo>
                    <a:lnTo>
                      <a:pt x="135" y="567"/>
                    </a:lnTo>
                    <a:lnTo>
                      <a:pt x="0" y="656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21;p2"/>
              <p:cNvSpPr/>
              <p:nvPr/>
            </p:nvSpPr>
            <p:spPr>
              <a:xfrm>
                <a:off x="2219" y="2225"/>
                <a:ext cx="272" cy="174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769" extrusionOk="0">
                    <a:moveTo>
                      <a:pt x="317" y="768"/>
                    </a:moveTo>
                    <a:lnTo>
                      <a:pt x="295" y="587"/>
                    </a:lnTo>
                    <a:lnTo>
                      <a:pt x="0" y="451"/>
                    </a:lnTo>
                    <a:lnTo>
                      <a:pt x="112" y="384"/>
                    </a:lnTo>
                    <a:lnTo>
                      <a:pt x="23" y="202"/>
                    </a:lnTo>
                    <a:lnTo>
                      <a:pt x="23" y="89"/>
                    </a:lnTo>
                    <a:lnTo>
                      <a:pt x="158" y="0"/>
                    </a:lnTo>
                    <a:lnTo>
                      <a:pt x="317" y="89"/>
                    </a:lnTo>
                    <a:lnTo>
                      <a:pt x="384" y="21"/>
                    </a:lnTo>
                    <a:lnTo>
                      <a:pt x="588" y="45"/>
                    </a:lnTo>
                    <a:lnTo>
                      <a:pt x="634" y="113"/>
                    </a:lnTo>
                    <a:lnTo>
                      <a:pt x="701" y="67"/>
                    </a:lnTo>
                    <a:lnTo>
                      <a:pt x="725" y="113"/>
                    </a:lnTo>
                    <a:lnTo>
                      <a:pt x="792" y="113"/>
                    </a:lnTo>
                    <a:lnTo>
                      <a:pt x="905" y="202"/>
                    </a:lnTo>
                    <a:lnTo>
                      <a:pt x="1018" y="180"/>
                    </a:lnTo>
                    <a:lnTo>
                      <a:pt x="1085" y="317"/>
                    </a:lnTo>
                    <a:lnTo>
                      <a:pt x="1198" y="339"/>
                    </a:lnTo>
                    <a:lnTo>
                      <a:pt x="1109" y="406"/>
                    </a:lnTo>
                    <a:lnTo>
                      <a:pt x="1176" y="451"/>
                    </a:lnTo>
                    <a:lnTo>
                      <a:pt x="1176" y="563"/>
                    </a:lnTo>
                    <a:lnTo>
                      <a:pt x="1040" y="497"/>
                    </a:lnTo>
                    <a:lnTo>
                      <a:pt x="1018" y="587"/>
                    </a:lnTo>
                    <a:lnTo>
                      <a:pt x="1064" y="655"/>
                    </a:lnTo>
                    <a:lnTo>
                      <a:pt x="814" y="746"/>
                    </a:lnTo>
                    <a:lnTo>
                      <a:pt x="521" y="655"/>
                    </a:lnTo>
                    <a:lnTo>
                      <a:pt x="453" y="655"/>
                    </a:lnTo>
                    <a:lnTo>
                      <a:pt x="317" y="768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22;p2"/>
              <p:cNvSpPr/>
              <p:nvPr/>
            </p:nvSpPr>
            <p:spPr>
              <a:xfrm>
                <a:off x="1942" y="2809"/>
                <a:ext cx="313" cy="18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16" extrusionOk="0">
                    <a:moveTo>
                      <a:pt x="610" y="747"/>
                    </a:moveTo>
                    <a:lnTo>
                      <a:pt x="949" y="726"/>
                    </a:lnTo>
                    <a:lnTo>
                      <a:pt x="1153" y="430"/>
                    </a:lnTo>
                    <a:lnTo>
                      <a:pt x="1153" y="296"/>
                    </a:lnTo>
                    <a:lnTo>
                      <a:pt x="1379" y="183"/>
                    </a:lnTo>
                    <a:lnTo>
                      <a:pt x="1312" y="0"/>
                    </a:lnTo>
                    <a:lnTo>
                      <a:pt x="1221" y="0"/>
                    </a:lnTo>
                    <a:lnTo>
                      <a:pt x="1108" y="70"/>
                    </a:lnTo>
                    <a:lnTo>
                      <a:pt x="836" y="92"/>
                    </a:lnTo>
                    <a:lnTo>
                      <a:pt x="632" y="226"/>
                    </a:lnTo>
                    <a:lnTo>
                      <a:pt x="565" y="159"/>
                    </a:lnTo>
                    <a:lnTo>
                      <a:pt x="248" y="113"/>
                    </a:lnTo>
                    <a:lnTo>
                      <a:pt x="202" y="205"/>
                    </a:lnTo>
                    <a:lnTo>
                      <a:pt x="89" y="317"/>
                    </a:lnTo>
                    <a:lnTo>
                      <a:pt x="0" y="498"/>
                    </a:lnTo>
                    <a:lnTo>
                      <a:pt x="0" y="522"/>
                    </a:lnTo>
                    <a:lnTo>
                      <a:pt x="89" y="543"/>
                    </a:lnTo>
                    <a:lnTo>
                      <a:pt x="315" y="769"/>
                    </a:lnTo>
                    <a:lnTo>
                      <a:pt x="385" y="747"/>
                    </a:lnTo>
                    <a:lnTo>
                      <a:pt x="430" y="815"/>
                    </a:lnTo>
                    <a:lnTo>
                      <a:pt x="610" y="747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23;p2"/>
              <p:cNvSpPr/>
              <p:nvPr/>
            </p:nvSpPr>
            <p:spPr>
              <a:xfrm>
                <a:off x="2157" y="2851"/>
                <a:ext cx="395" cy="292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289" extrusionOk="0">
                    <a:moveTo>
                      <a:pt x="1357" y="1175"/>
                    </a:moveTo>
                    <a:lnTo>
                      <a:pt x="906" y="1266"/>
                    </a:lnTo>
                    <a:lnTo>
                      <a:pt x="701" y="1199"/>
                    </a:lnTo>
                    <a:lnTo>
                      <a:pt x="543" y="1220"/>
                    </a:lnTo>
                    <a:lnTo>
                      <a:pt x="497" y="1129"/>
                    </a:lnTo>
                    <a:lnTo>
                      <a:pt x="430" y="994"/>
                    </a:lnTo>
                    <a:lnTo>
                      <a:pt x="454" y="927"/>
                    </a:lnTo>
                    <a:lnTo>
                      <a:pt x="408" y="881"/>
                    </a:lnTo>
                    <a:lnTo>
                      <a:pt x="295" y="949"/>
                    </a:lnTo>
                    <a:lnTo>
                      <a:pt x="0" y="543"/>
                    </a:lnTo>
                    <a:lnTo>
                      <a:pt x="204" y="247"/>
                    </a:lnTo>
                    <a:lnTo>
                      <a:pt x="204" y="113"/>
                    </a:lnTo>
                    <a:lnTo>
                      <a:pt x="430" y="0"/>
                    </a:lnTo>
                    <a:lnTo>
                      <a:pt x="838" y="43"/>
                    </a:lnTo>
                    <a:lnTo>
                      <a:pt x="927" y="113"/>
                    </a:lnTo>
                    <a:lnTo>
                      <a:pt x="1312" y="43"/>
                    </a:lnTo>
                    <a:lnTo>
                      <a:pt x="1448" y="271"/>
                    </a:lnTo>
                    <a:lnTo>
                      <a:pt x="1448" y="360"/>
                    </a:lnTo>
                    <a:lnTo>
                      <a:pt x="1494" y="430"/>
                    </a:lnTo>
                    <a:lnTo>
                      <a:pt x="1494" y="543"/>
                    </a:lnTo>
                    <a:lnTo>
                      <a:pt x="1561" y="610"/>
                    </a:lnTo>
                    <a:lnTo>
                      <a:pt x="1516" y="836"/>
                    </a:lnTo>
                    <a:lnTo>
                      <a:pt x="1494" y="903"/>
                    </a:lnTo>
                    <a:lnTo>
                      <a:pt x="1583" y="927"/>
                    </a:lnTo>
                    <a:lnTo>
                      <a:pt x="1742" y="1016"/>
                    </a:lnTo>
                    <a:lnTo>
                      <a:pt x="1629" y="1153"/>
                    </a:lnTo>
                    <a:lnTo>
                      <a:pt x="1629" y="1288"/>
                    </a:lnTo>
                    <a:lnTo>
                      <a:pt x="1357" y="1175"/>
                    </a:lnTo>
                  </a:path>
                </a:pathLst>
              </a:custGeom>
              <a:solidFill>
                <a:srgbClr val="EC6608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24;p2"/>
              <p:cNvSpPr/>
              <p:nvPr/>
            </p:nvSpPr>
            <p:spPr>
              <a:xfrm>
                <a:off x="2060" y="2974"/>
                <a:ext cx="210" cy="256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30" extrusionOk="0">
                    <a:moveTo>
                      <a:pt x="408" y="1129"/>
                    </a:moveTo>
                    <a:lnTo>
                      <a:pt x="341" y="973"/>
                    </a:lnTo>
                    <a:lnTo>
                      <a:pt x="430" y="903"/>
                    </a:lnTo>
                    <a:lnTo>
                      <a:pt x="91" y="610"/>
                    </a:lnTo>
                    <a:lnTo>
                      <a:pt x="0" y="519"/>
                    </a:lnTo>
                    <a:lnTo>
                      <a:pt x="91" y="406"/>
                    </a:lnTo>
                    <a:lnTo>
                      <a:pt x="159" y="406"/>
                    </a:lnTo>
                    <a:lnTo>
                      <a:pt x="91" y="293"/>
                    </a:lnTo>
                    <a:lnTo>
                      <a:pt x="91" y="21"/>
                    </a:lnTo>
                    <a:lnTo>
                      <a:pt x="430" y="0"/>
                    </a:lnTo>
                    <a:lnTo>
                      <a:pt x="725" y="406"/>
                    </a:lnTo>
                    <a:lnTo>
                      <a:pt x="838" y="338"/>
                    </a:lnTo>
                    <a:lnTo>
                      <a:pt x="884" y="384"/>
                    </a:lnTo>
                    <a:lnTo>
                      <a:pt x="860" y="451"/>
                    </a:lnTo>
                    <a:lnTo>
                      <a:pt x="927" y="586"/>
                    </a:lnTo>
                    <a:lnTo>
                      <a:pt x="769" y="723"/>
                    </a:lnTo>
                    <a:lnTo>
                      <a:pt x="747" y="836"/>
                    </a:lnTo>
                    <a:lnTo>
                      <a:pt x="814" y="857"/>
                    </a:lnTo>
                    <a:lnTo>
                      <a:pt x="747" y="927"/>
                    </a:lnTo>
                    <a:lnTo>
                      <a:pt x="769" y="1062"/>
                    </a:lnTo>
                    <a:lnTo>
                      <a:pt x="408" y="1129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25;p2"/>
              <p:cNvSpPr/>
              <p:nvPr/>
            </p:nvSpPr>
            <p:spPr>
              <a:xfrm>
                <a:off x="2060" y="3195"/>
                <a:ext cx="103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745" extrusionOk="0">
                    <a:moveTo>
                      <a:pt x="204" y="744"/>
                    </a:moveTo>
                    <a:lnTo>
                      <a:pt x="204" y="699"/>
                    </a:lnTo>
                    <a:lnTo>
                      <a:pt x="46" y="564"/>
                    </a:lnTo>
                    <a:lnTo>
                      <a:pt x="137" y="314"/>
                    </a:lnTo>
                    <a:lnTo>
                      <a:pt x="0" y="112"/>
                    </a:lnTo>
                    <a:lnTo>
                      <a:pt x="159" y="134"/>
                    </a:lnTo>
                    <a:lnTo>
                      <a:pt x="226" y="21"/>
                    </a:lnTo>
                    <a:lnTo>
                      <a:pt x="341" y="0"/>
                    </a:lnTo>
                    <a:lnTo>
                      <a:pt x="408" y="156"/>
                    </a:lnTo>
                    <a:lnTo>
                      <a:pt x="363" y="427"/>
                    </a:lnTo>
                    <a:lnTo>
                      <a:pt x="454" y="542"/>
                    </a:lnTo>
                    <a:lnTo>
                      <a:pt x="454" y="631"/>
                    </a:lnTo>
                    <a:lnTo>
                      <a:pt x="384" y="699"/>
                    </a:lnTo>
                    <a:lnTo>
                      <a:pt x="295" y="677"/>
                    </a:lnTo>
                    <a:lnTo>
                      <a:pt x="295" y="744"/>
                    </a:lnTo>
                    <a:lnTo>
                      <a:pt x="204" y="744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26;p2"/>
              <p:cNvSpPr/>
              <p:nvPr/>
            </p:nvSpPr>
            <p:spPr>
              <a:xfrm>
                <a:off x="2142" y="3215"/>
                <a:ext cx="128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454" extrusionOk="0">
                    <a:moveTo>
                      <a:pt x="45" y="67"/>
                    </a:moveTo>
                    <a:lnTo>
                      <a:pt x="0" y="338"/>
                    </a:lnTo>
                    <a:lnTo>
                      <a:pt x="91" y="453"/>
                    </a:lnTo>
                    <a:lnTo>
                      <a:pt x="180" y="384"/>
                    </a:lnTo>
                    <a:lnTo>
                      <a:pt x="293" y="408"/>
                    </a:lnTo>
                    <a:lnTo>
                      <a:pt x="475" y="338"/>
                    </a:lnTo>
                    <a:lnTo>
                      <a:pt x="564" y="225"/>
                    </a:lnTo>
                    <a:lnTo>
                      <a:pt x="406" y="0"/>
                    </a:lnTo>
                    <a:lnTo>
                      <a:pt x="45" y="67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27;p2"/>
              <p:cNvSpPr/>
              <p:nvPr/>
            </p:nvSpPr>
            <p:spPr>
              <a:xfrm>
                <a:off x="2014" y="3112"/>
                <a:ext cx="144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635" h="476" extrusionOk="0">
                    <a:moveTo>
                      <a:pt x="0" y="180"/>
                    </a:moveTo>
                    <a:lnTo>
                      <a:pt x="24" y="339"/>
                    </a:lnTo>
                    <a:lnTo>
                      <a:pt x="204" y="475"/>
                    </a:lnTo>
                    <a:lnTo>
                      <a:pt x="363" y="475"/>
                    </a:lnTo>
                    <a:lnTo>
                      <a:pt x="430" y="384"/>
                    </a:lnTo>
                    <a:lnTo>
                      <a:pt x="567" y="363"/>
                    </a:lnTo>
                    <a:lnTo>
                      <a:pt x="634" y="293"/>
                    </a:lnTo>
                    <a:lnTo>
                      <a:pt x="295" y="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1010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128;p2"/>
            <p:cNvSpPr/>
            <p:nvPr/>
          </p:nvSpPr>
          <p:spPr>
            <a:xfrm>
              <a:off x="2490788" y="5084763"/>
              <a:ext cx="73025" cy="111125"/>
            </a:xfrm>
            <a:custGeom>
              <a:avLst/>
              <a:gdLst/>
              <a:ahLst/>
              <a:cxnLst/>
              <a:rect l="l" t="t" r="r" b="b"/>
              <a:pathLst>
                <a:path w="83145" h="123825" extrusionOk="0">
                  <a:moveTo>
                    <a:pt x="25995" y="123825"/>
                  </a:moveTo>
                  <a:lnTo>
                    <a:pt x="25995" y="123825"/>
                  </a:lnTo>
                  <a:cubicBezTo>
                    <a:pt x="21232" y="111125"/>
                    <a:pt x="16342" y="98472"/>
                    <a:pt x="11707" y="85725"/>
                  </a:cubicBezTo>
                  <a:cubicBezTo>
                    <a:pt x="5378" y="68321"/>
                    <a:pt x="0" y="53407"/>
                    <a:pt x="11707" y="33337"/>
                  </a:cubicBezTo>
                  <a:cubicBezTo>
                    <a:pt x="20621" y="18056"/>
                    <a:pt x="53993" y="9716"/>
                    <a:pt x="68857" y="4762"/>
                  </a:cubicBezTo>
                  <a:lnTo>
                    <a:pt x="83145" y="0"/>
                  </a:lnTo>
                  <a:cubicBezTo>
                    <a:pt x="81557" y="23812"/>
                    <a:pt x="82306" y="47897"/>
                    <a:pt x="78382" y="71437"/>
                  </a:cubicBezTo>
                  <a:cubicBezTo>
                    <a:pt x="77441" y="77083"/>
                    <a:pt x="70867" y="80365"/>
                    <a:pt x="68857" y="85725"/>
                  </a:cubicBezTo>
                  <a:cubicBezTo>
                    <a:pt x="56107" y="119727"/>
                    <a:pt x="75685" y="101810"/>
                    <a:pt x="49807" y="119062"/>
                  </a:cubicBezTo>
                  <a:cubicBezTo>
                    <a:pt x="13327" y="113851"/>
                    <a:pt x="29964" y="123031"/>
                    <a:pt x="25995" y="123825"/>
                  </a:cubicBezTo>
                  <a:close/>
                </a:path>
              </a:pathLst>
            </a:custGeom>
            <a:solidFill>
              <a:srgbClr val="EC660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9;p2"/>
            <p:cNvSpPr/>
            <p:nvPr/>
          </p:nvSpPr>
          <p:spPr>
            <a:xfrm>
              <a:off x="2451100" y="5214938"/>
              <a:ext cx="106363" cy="161925"/>
            </a:xfrm>
            <a:custGeom>
              <a:avLst/>
              <a:gdLst/>
              <a:ahLst/>
              <a:cxnLst/>
              <a:rect l="l" t="t" r="r" b="b"/>
              <a:pathLst>
                <a:path w="120434" h="180975" extrusionOk="0">
                  <a:moveTo>
                    <a:pt x="0" y="176212"/>
                  </a:moveTo>
                  <a:lnTo>
                    <a:pt x="0" y="176212"/>
                  </a:lnTo>
                  <a:cubicBezTo>
                    <a:pt x="4762" y="163512"/>
                    <a:pt x="9725" y="150885"/>
                    <a:pt x="14287" y="138112"/>
                  </a:cubicBezTo>
                  <a:cubicBezTo>
                    <a:pt x="17664" y="128657"/>
                    <a:pt x="23812" y="109537"/>
                    <a:pt x="23812" y="109537"/>
                  </a:cubicBezTo>
                  <a:cubicBezTo>
                    <a:pt x="22225" y="87312"/>
                    <a:pt x="24791" y="64391"/>
                    <a:pt x="19050" y="42862"/>
                  </a:cubicBezTo>
                  <a:cubicBezTo>
                    <a:pt x="17756" y="38011"/>
                    <a:pt x="5980" y="42970"/>
                    <a:pt x="4762" y="38100"/>
                  </a:cubicBezTo>
                  <a:cubicBezTo>
                    <a:pt x="2039" y="27210"/>
                    <a:pt x="7937" y="15875"/>
                    <a:pt x="9525" y="4762"/>
                  </a:cubicBezTo>
                  <a:cubicBezTo>
                    <a:pt x="14287" y="6350"/>
                    <a:pt x="18792" y="9525"/>
                    <a:pt x="23812" y="9525"/>
                  </a:cubicBezTo>
                  <a:cubicBezTo>
                    <a:pt x="50734" y="9525"/>
                    <a:pt x="56108" y="6696"/>
                    <a:pt x="76200" y="0"/>
                  </a:cubicBezTo>
                  <a:cubicBezTo>
                    <a:pt x="87312" y="1587"/>
                    <a:pt x="99279" y="203"/>
                    <a:pt x="109537" y="4762"/>
                  </a:cubicBezTo>
                  <a:cubicBezTo>
                    <a:pt x="114768" y="7087"/>
                    <a:pt x="118802" y="13332"/>
                    <a:pt x="119062" y="19050"/>
                  </a:cubicBezTo>
                  <a:cubicBezTo>
                    <a:pt x="120434" y="49223"/>
                    <a:pt x="117899" y="79548"/>
                    <a:pt x="114300" y="109537"/>
                  </a:cubicBezTo>
                  <a:cubicBezTo>
                    <a:pt x="113104" y="119506"/>
                    <a:pt x="107210" y="128372"/>
                    <a:pt x="104775" y="138112"/>
                  </a:cubicBezTo>
                  <a:cubicBezTo>
                    <a:pt x="98794" y="162032"/>
                    <a:pt x="102082" y="150952"/>
                    <a:pt x="95250" y="171450"/>
                  </a:cubicBezTo>
                  <a:cubicBezTo>
                    <a:pt x="88900" y="169862"/>
                    <a:pt x="82494" y="168485"/>
                    <a:pt x="76200" y="166687"/>
                  </a:cubicBezTo>
                  <a:cubicBezTo>
                    <a:pt x="71373" y="165308"/>
                    <a:pt x="66573" y="160061"/>
                    <a:pt x="61912" y="161925"/>
                  </a:cubicBezTo>
                  <a:cubicBezTo>
                    <a:pt x="56598" y="164051"/>
                    <a:pt x="56856" y="172636"/>
                    <a:pt x="52387" y="176212"/>
                  </a:cubicBezTo>
                  <a:cubicBezTo>
                    <a:pt x="48467" y="179348"/>
                    <a:pt x="42862" y="179387"/>
                    <a:pt x="38100" y="180975"/>
                  </a:cubicBezTo>
                  <a:cubicBezTo>
                    <a:pt x="3191" y="175987"/>
                    <a:pt x="6350" y="177006"/>
                    <a:pt x="0" y="176212"/>
                  </a:cubicBezTo>
                  <a:close/>
                </a:path>
              </a:pathLst>
            </a:custGeom>
            <a:solidFill>
              <a:srgbClr val="EC660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0;p2"/>
            <p:cNvSpPr/>
            <p:nvPr/>
          </p:nvSpPr>
          <p:spPr>
            <a:xfrm>
              <a:off x="4118770" y="5688013"/>
              <a:ext cx="227012" cy="128588"/>
            </a:xfrm>
            <a:custGeom>
              <a:avLst/>
              <a:gdLst/>
              <a:ahLst/>
              <a:cxnLst/>
              <a:rect l="l" t="t" r="r" b="b"/>
              <a:pathLst>
                <a:path w="813" h="447" extrusionOk="0">
                  <a:moveTo>
                    <a:pt x="191" y="446"/>
                  </a:moveTo>
                  <a:cubicBezTo>
                    <a:pt x="202" y="441"/>
                    <a:pt x="213" y="435"/>
                    <a:pt x="224" y="430"/>
                  </a:cubicBezTo>
                  <a:cubicBezTo>
                    <a:pt x="224" y="425"/>
                    <a:pt x="224" y="420"/>
                    <a:pt x="224" y="415"/>
                  </a:cubicBezTo>
                  <a:cubicBezTo>
                    <a:pt x="245" y="425"/>
                    <a:pt x="266" y="436"/>
                    <a:pt x="287" y="446"/>
                  </a:cubicBezTo>
                  <a:cubicBezTo>
                    <a:pt x="356" y="420"/>
                    <a:pt x="425" y="393"/>
                    <a:pt x="494" y="367"/>
                  </a:cubicBezTo>
                  <a:cubicBezTo>
                    <a:pt x="504" y="346"/>
                    <a:pt x="515" y="324"/>
                    <a:pt x="526" y="303"/>
                  </a:cubicBezTo>
                  <a:cubicBezTo>
                    <a:pt x="521" y="292"/>
                    <a:pt x="515" y="282"/>
                    <a:pt x="510" y="271"/>
                  </a:cubicBezTo>
                  <a:cubicBezTo>
                    <a:pt x="521" y="271"/>
                    <a:pt x="531" y="271"/>
                    <a:pt x="542" y="271"/>
                  </a:cubicBezTo>
                  <a:cubicBezTo>
                    <a:pt x="558" y="260"/>
                    <a:pt x="574" y="250"/>
                    <a:pt x="590" y="239"/>
                  </a:cubicBezTo>
                  <a:cubicBezTo>
                    <a:pt x="595" y="245"/>
                    <a:pt x="600" y="250"/>
                    <a:pt x="605" y="255"/>
                  </a:cubicBezTo>
                  <a:cubicBezTo>
                    <a:pt x="589" y="261"/>
                    <a:pt x="573" y="266"/>
                    <a:pt x="557" y="271"/>
                  </a:cubicBezTo>
                  <a:cubicBezTo>
                    <a:pt x="573" y="282"/>
                    <a:pt x="589" y="292"/>
                    <a:pt x="605" y="303"/>
                  </a:cubicBezTo>
                  <a:cubicBezTo>
                    <a:pt x="626" y="308"/>
                    <a:pt x="648" y="313"/>
                    <a:pt x="669" y="318"/>
                  </a:cubicBezTo>
                  <a:cubicBezTo>
                    <a:pt x="643" y="287"/>
                    <a:pt x="616" y="255"/>
                    <a:pt x="590" y="223"/>
                  </a:cubicBezTo>
                  <a:cubicBezTo>
                    <a:pt x="595" y="202"/>
                    <a:pt x="600" y="181"/>
                    <a:pt x="605" y="160"/>
                  </a:cubicBezTo>
                  <a:cubicBezTo>
                    <a:pt x="616" y="160"/>
                    <a:pt x="626" y="160"/>
                    <a:pt x="637" y="160"/>
                  </a:cubicBezTo>
                  <a:cubicBezTo>
                    <a:pt x="642" y="149"/>
                    <a:pt x="648" y="138"/>
                    <a:pt x="654" y="128"/>
                  </a:cubicBezTo>
                  <a:cubicBezTo>
                    <a:pt x="707" y="85"/>
                    <a:pt x="759" y="43"/>
                    <a:pt x="812" y="0"/>
                  </a:cubicBezTo>
                  <a:cubicBezTo>
                    <a:pt x="706" y="48"/>
                    <a:pt x="600" y="96"/>
                    <a:pt x="494" y="144"/>
                  </a:cubicBezTo>
                  <a:cubicBezTo>
                    <a:pt x="462" y="144"/>
                    <a:pt x="430" y="144"/>
                    <a:pt x="398" y="144"/>
                  </a:cubicBezTo>
                  <a:cubicBezTo>
                    <a:pt x="345" y="138"/>
                    <a:pt x="292" y="133"/>
                    <a:pt x="239" y="128"/>
                  </a:cubicBezTo>
                  <a:cubicBezTo>
                    <a:pt x="239" y="154"/>
                    <a:pt x="239" y="180"/>
                    <a:pt x="239" y="207"/>
                  </a:cubicBezTo>
                  <a:cubicBezTo>
                    <a:pt x="234" y="212"/>
                    <a:pt x="229" y="218"/>
                    <a:pt x="224" y="223"/>
                  </a:cubicBezTo>
                  <a:cubicBezTo>
                    <a:pt x="181" y="223"/>
                    <a:pt x="139" y="223"/>
                    <a:pt x="96" y="223"/>
                  </a:cubicBezTo>
                  <a:cubicBezTo>
                    <a:pt x="80" y="239"/>
                    <a:pt x="64" y="255"/>
                    <a:pt x="48" y="271"/>
                  </a:cubicBezTo>
                  <a:cubicBezTo>
                    <a:pt x="32" y="266"/>
                    <a:pt x="16" y="261"/>
                    <a:pt x="0" y="255"/>
                  </a:cubicBezTo>
                  <a:cubicBezTo>
                    <a:pt x="21" y="303"/>
                    <a:pt x="42" y="351"/>
                    <a:pt x="64" y="398"/>
                  </a:cubicBezTo>
                  <a:cubicBezTo>
                    <a:pt x="106" y="414"/>
                    <a:pt x="149" y="430"/>
                    <a:pt x="191" y="446"/>
                  </a:cubicBezTo>
                </a:path>
              </a:pathLst>
            </a:custGeom>
            <a:solidFill>
              <a:srgbClr val="EC6608"/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9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 anchorCtr="0">
        <a:normAutofit/>
      </a:bodyPr>
      <a:lstStyle>
        <a:defPPr>
          <a:defRPr sz="1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1314</Words>
  <Application>Microsoft Office PowerPoint</Application>
  <PresentationFormat>On-screen Show (4:3)</PresentationFormat>
  <Paragraphs>247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Microsoft YaHei</vt:lpstr>
      <vt:lpstr>ＭＳ Ｐゴシック</vt:lpstr>
      <vt:lpstr>Arial</vt:lpstr>
      <vt:lpstr>Calibri</vt:lpstr>
      <vt:lpstr>Lucida Sans Unicode</vt:lpstr>
      <vt:lpstr>Tahoma</vt:lpstr>
      <vt:lpstr>Webdings</vt:lpstr>
      <vt:lpstr>Wingdings</vt:lpstr>
      <vt:lpstr>Larissa</vt:lpstr>
      <vt:lpstr>SHARE 2025 – mis, miks ja milleks?</vt:lpstr>
      <vt:lpstr>SHARE eesmärgid</vt:lpstr>
      <vt:lpstr>SHARE eesmärgid</vt:lpstr>
      <vt:lpstr>SHARE eesmärgid</vt:lpstr>
      <vt:lpstr>PowerPoint Presentation</vt:lpstr>
      <vt:lpstr>Miks küsitletakse nii sagedasti?</vt:lpstr>
      <vt:lpstr>SHARE eesmärk</vt:lpstr>
      <vt:lpstr>Mõõdetakse nii objektiivseid kui subjektiivseid näitajaid</vt:lpstr>
      <vt:lpstr>SHARE tähendus</vt:lpstr>
      <vt:lpstr>SHARE mõju ühiskonnale</vt:lpstr>
      <vt:lpstr>SHARE mõned tulemused</vt:lpstr>
      <vt:lpstr>SHARE mõned tulemused</vt:lpstr>
      <vt:lpstr>SHARE mõned tulemused</vt:lpstr>
      <vt:lpstr>SHARE mõned tulemused</vt:lpstr>
      <vt:lpstr>SHARE mõned tulemused</vt:lpstr>
      <vt:lpstr>SHARE mõned tulemused</vt:lpstr>
      <vt:lpstr>SHARE mõned tulemused</vt:lpstr>
      <vt:lpstr>SHARE mõned tulemused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 intervjueerijad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Tilman Schächtele</dc:creator>
  <cp:lastModifiedBy>Tiina Tambaum</cp:lastModifiedBy>
  <cp:revision>266</cp:revision>
  <dcterms:created xsi:type="dcterms:W3CDTF">2017-05-26T09:02:49Z</dcterms:created>
  <dcterms:modified xsi:type="dcterms:W3CDTF">2025-03-05T09:07:22Z</dcterms:modified>
</cp:coreProperties>
</file>