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3"/>
  </p:notesMasterIdLst>
  <p:sldIdLst>
    <p:sldId id="276" r:id="rId2"/>
    <p:sldId id="274" r:id="rId3"/>
    <p:sldId id="317" r:id="rId4"/>
    <p:sldId id="282" r:id="rId5"/>
    <p:sldId id="283" r:id="rId6"/>
    <p:sldId id="284" r:id="rId7"/>
    <p:sldId id="285" r:id="rId8"/>
    <p:sldId id="286" r:id="rId9"/>
    <p:sldId id="287" r:id="rId10"/>
    <p:sldId id="288" r:id="rId11"/>
    <p:sldId id="290" r:id="rId12"/>
    <p:sldId id="292" r:id="rId13"/>
    <p:sldId id="278" r:id="rId14"/>
    <p:sldId id="293" r:id="rId15"/>
    <p:sldId id="294" r:id="rId16"/>
    <p:sldId id="297" r:id="rId17"/>
    <p:sldId id="302" r:id="rId18"/>
    <p:sldId id="295" r:id="rId19"/>
    <p:sldId id="296" r:id="rId20"/>
    <p:sldId id="298" r:id="rId21"/>
    <p:sldId id="299" r:id="rId22"/>
    <p:sldId id="300" r:id="rId23"/>
    <p:sldId id="301" r:id="rId24"/>
    <p:sldId id="303" r:id="rId25"/>
    <p:sldId id="316" r:id="rId26"/>
    <p:sldId id="304" r:id="rId27"/>
    <p:sldId id="305" r:id="rId28"/>
    <p:sldId id="306" r:id="rId29"/>
    <p:sldId id="307" r:id="rId30"/>
    <p:sldId id="318" r:id="rId31"/>
    <p:sldId id="310" r:id="rId32"/>
    <p:sldId id="312" r:id="rId33"/>
    <p:sldId id="313" r:id="rId34"/>
    <p:sldId id="322" r:id="rId35"/>
    <p:sldId id="308" r:id="rId36"/>
    <p:sldId id="319" r:id="rId37"/>
    <p:sldId id="320" r:id="rId38"/>
    <p:sldId id="321" r:id="rId39"/>
    <p:sldId id="323" r:id="rId40"/>
    <p:sldId id="315" r:id="rId41"/>
    <p:sldId id="281" r:id="rId42"/>
  </p:sldIdLst>
  <p:sldSz cx="12192000" cy="6858000"/>
  <p:notesSz cx="6858000" cy="9144000"/>
  <p:embeddedFontLst>
    <p:embeddedFont>
      <p:font typeface="Franklin Gothic Heavy" panose="020B0903020102020204" pitchFamily="34" charset="0"/>
      <p:regular r:id="rId44"/>
      <p:italic r:id="rId45"/>
    </p:embeddedFont>
    <p:embeddedFont>
      <p:font typeface="Helvetica" panose="020B0604020202020204"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Light" panose="02000000000000000000" pitchFamily="2" charset="0"/>
      <p:regular r:id="rId54"/>
      <p:italic r:id="rId55"/>
    </p:embeddedFont>
    <p:embeddedFont>
      <p:font typeface="Tahoma" panose="020B0604030504040204" pitchFamily="34" charset="0"/>
      <p:regular r:id="rId56"/>
      <p:bold r:id="rId57"/>
    </p:embeddedFont>
    <p:embeddedFont>
      <p:font typeface="Webdings" panose="05030102010509060703" pitchFamily="18" charset="2"/>
      <p:regular r:id="rId58"/>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F910D-9306-485D-A1FB-D15889DAB118}" type="datetimeFigureOut">
              <a:rPr lang="et-EE" smtClean="0"/>
              <a:t>04.03.2025</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6DEBF-A28E-4D97-AF24-9484516CBA6C}" type="slidenum">
              <a:rPr lang="et-EE" smtClean="0"/>
              <a:t>‹#›</a:t>
            </a:fld>
            <a:endParaRPr lang="et-EE"/>
          </a:p>
        </p:txBody>
      </p:sp>
    </p:spTree>
    <p:extLst>
      <p:ext uri="{BB962C8B-B14F-4D97-AF65-F5344CB8AC3E}">
        <p14:creationId xmlns:p14="http://schemas.microsoft.com/office/powerpoint/2010/main" val="5968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t-EE" sz="1200" u="none" dirty="0">
                <a:effectLst/>
                <a:latin typeface="Calibri" panose="020F0502020204030204" pitchFamily="34" charset="0"/>
                <a:ea typeface="Calibri" panose="020F0502020204030204" pitchFamily="34" charset="0"/>
                <a:cs typeface="Times New Roman" panose="02020603050405020304" pitchFamily="18" charset="0"/>
              </a:rPr>
              <a:t>Pere võib kaitsta hirmude tõttu</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0" fontAlgn="base" latinLnBrk="0" hangingPunct="0">
              <a:lnSpc>
                <a:spcPct val="115000"/>
              </a:lnSpc>
              <a:spcBef>
                <a:spcPts val="0"/>
              </a:spcBef>
              <a:spcAft>
                <a:spcPts val="0"/>
              </a:spcAft>
              <a:buClrTx/>
              <a:buSzTx/>
              <a:buFont typeface="Symbol" panose="05050102010706020507" pitchFamily="18" charset="2"/>
              <a:buChar char=""/>
              <a:tabLst/>
              <a:defRPr/>
            </a:pPr>
            <a:r>
              <a:rPr lang="en-US" sz="1200" u="none" dirty="0">
                <a:effectLst/>
                <a:latin typeface="Calibri" panose="020F0502020204030204" pitchFamily="34" charset="0"/>
                <a:ea typeface="Calibri" panose="020F0502020204030204" pitchFamily="34" charset="0"/>
                <a:cs typeface="Times New Roman" panose="02020603050405020304" pitchFamily="18" charset="0"/>
              </a:rPr>
              <a:t>In this role they might be overly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protective of the Respondent and try to safeguard them from the interviewers even if the Respondent is willing to participate. </a:t>
            </a:r>
          </a:p>
          <a:p>
            <a:pPr marL="342900" marR="0" lvl="0" indent="-342900" algn="l" defTabSz="914400" rtl="0" eaLnBrk="0" fontAlgn="base" latinLnBrk="0" hangingPunct="0">
              <a:lnSpc>
                <a:spcPct val="115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could be because the family members think that the interview could be cumbersome and tire the respondent.</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may also be cautious as they think such an interview could awaken painful memories and upset the respondent</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Concern about privacy of the respondent and data protection may also influence the family members.</a:t>
            </a:r>
          </a:p>
          <a:p>
            <a:pPr marL="0" marR="0">
              <a:lnSpc>
                <a:spcPct val="115000"/>
              </a:lnSpc>
              <a:spcBef>
                <a:spcPts val="0"/>
              </a:spcBef>
              <a:spcAft>
                <a:spcPts val="1000"/>
              </a:spcAft>
            </a:pPr>
            <a:r>
              <a:rPr lang="en-US" sz="1200" u="none" dirty="0">
                <a:effectLst/>
                <a:latin typeface="Calibri" panose="020F0502020204030204" pitchFamily="34" charset="0"/>
                <a:ea typeface="Calibri" panose="020F0502020204030204" pitchFamily="34" charset="0"/>
                <a:cs typeface="Times New Roman" panose="02020603050405020304" pitchFamily="18" charset="0"/>
              </a:rPr>
              <a:t>However, family members can also act as facilitators of the interview.</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Oftentimes, proxies need to be involved. If the family member agrees to be a proxy, this could be the best solution since they are very knowledgeable of personal information related to the R.</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Combination of Respondent and proxy (family) doing the interview is also possible</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Interview conducted in the presence of family members could make the Respondent feel secure.</a:t>
            </a:r>
          </a:p>
          <a:p>
            <a:endParaRPr lang="et-EE" dirty="0"/>
          </a:p>
        </p:txBody>
      </p:sp>
      <p:sp>
        <p:nvSpPr>
          <p:cNvPr id="4" name="Slide Number Placeholder 3"/>
          <p:cNvSpPr>
            <a:spLocks noGrp="1"/>
          </p:cNvSpPr>
          <p:nvPr>
            <p:ph type="sldNum" sz="quarter" idx="5"/>
          </p:nvPr>
        </p:nvSpPr>
        <p:spPr/>
        <p:txBody>
          <a:bodyPr/>
          <a:lstStyle/>
          <a:p>
            <a:fld id="{0026DEBF-A28E-4D97-AF24-9484516CBA6C}" type="slidenum">
              <a:rPr lang="et-EE" smtClean="0"/>
              <a:t>26</a:t>
            </a:fld>
            <a:endParaRPr lang="et-EE"/>
          </a:p>
        </p:txBody>
      </p:sp>
    </p:spTree>
    <p:extLst>
      <p:ext uri="{BB962C8B-B14F-4D97-AF65-F5344CB8AC3E}">
        <p14:creationId xmlns:p14="http://schemas.microsoft.com/office/powerpoint/2010/main" val="1718705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2" name="Picture 11">
            <a:extLst>
              <a:ext uri="{FF2B5EF4-FFF2-40B4-BE49-F238E27FC236}">
                <a16:creationId xmlns:a16="http://schemas.microsoft.com/office/drawing/2014/main" id="{7682B503-7B59-4318-88AC-04A2FE00D249}"/>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04.03.2025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45827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mes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77238D-30DA-420B-93A2-A07EAEFD60E4}"/>
              </a:ext>
            </a:extLst>
          </p:cNvPr>
          <p:cNvSpPr>
            <a:spLocks noGrp="1"/>
          </p:cNvSpPr>
          <p:nvPr>
            <p:ph sz="quarter" idx="13"/>
          </p:nvPr>
        </p:nvSpPr>
        <p:spPr>
          <a:xfrm>
            <a:off x="2520000" y="1774362"/>
            <a:ext cx="8833800" cy="3960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Date Placeholder 3">
            <a:extLst>
              <a:ext uri="{FF2B5EF4-FFF2-40B4-BE49-F238E27FC236}">
                <a16:creationId xmlns:a16="http://schemas.microsoft.com/office/drawing/2014/main" id="{5AB4AFF8-2C12-4D7F-A89A-B54843D043AE}"/>
              </a:ext>
            </a:extLst>
          </p:cNvPr>
          <p:cNvSpPr>
            <a:spLocks noGrp="1"/>
          </p:cNvSpPr>
          <p:nvPr userDrawn="1">
            <p:ph type="dt" sz="half" idx="10"/>
          </p:nvPr>
        </p:nvSpPr>
        <p:spPr/>
        <p:txBody>
          <a:bodyPr/>
          <a:lstStyle/>
          <a:p>
            <a:fld id="{39E7F57E-E5FD-48E0-9E37-0FA43A054184}" type="datetime1">
              <a:rPr lang="et-EE" smtClean="0"/>
              <a:t>04.03.2025</a:t>
            </a:fld>
            <a:endParaRPr lang="et-EE"/>
          </a:p>
        </p:txBody>
      </p:sp>
      <p:sp>
        <p:nvSpPr>
          <p:cNvPr id="5" name="Footer Placeholder 4">
            <a:extLst>
              <a:ext uri="{FF2B5EF4-FFF2-40B4-BE49-F238E27FC236}">
                <a16:creationId xmlns:a16="http://schemas.microsoft.com/office/drawing/2014/main" id="{C026FD70-04CE-410E-85D2-A86061138C2B}"/>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084E804-AED3-4AAB-8E1D-42CB00A4AD5D}"/>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4" name="Picture 13">
            <a:extLst>
              <a:ext uri="{FF2B5EF4-FFF2-40B4-BE49-F238E27FC236}">
                <a16:creationId xmlns:a16="http://schemas.microsoft.com/office/drawing/2014/main" id="{F1581794-394E-499B-84E2-41A0975C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1FD9C32F-CA58-4B07-BF26-5DD2E8155E2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9613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D22-9233-4E11-BA69-89F653FF3BAE}"/>
              </a:ext>
            </a:extLst>
          </p:cNvPr>
          <p:cNvSpPr>
            <a:spLocks noGrp="1"/>
          </p:cNvSpPr>
          <p:nvPr>
            <p:ph type="title"/>
          </p:nvPr>
        </p:nvSpPr>
        <p:spPr/>
        <p:txBody>
          <a:bodyPr/>
          <a:lstStyle/>
          <a:p>
            <a:r>
              <a:rPr lang="en-US"/>
              <a:t>Click to edit Master title style</a:t>
            </a:r>
            <a:endParaRPr lang="et-EE" dirty="0"/>
          </a:p>
        </p:txBody>
      </p:sp>
      <p:sp>
        <p:nvSpPr>
          <p:cNvPr id="11" name="Rectangle 10">
            <a:extLst>
              <a:ext uri="{FF2B5EF4-FFF2-40B4-BE49-F238E27FC236}">
                <a16:creationId xmlns:a16="http://schemas.microsoft.com/office/drawing/2014/main" id="{EEBCD68D-97FA-4119-A6DB-A1973A9ABE9B}"/>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Date Placeholder 6">
            <a:extLst>
              <a:ext uri="{FF2B5EF4-FFF2-40B4-BE49-F238E27FC236}">
                <a16:creationId xmlns:a16="http://schemas.microsoft.com/office/drawing/2014/main" id="{176E0226-3D73-4A82-9F6A-6966D8825543}"/>
              </a:ext>
            </a:extLst>
          </p:cNvPr>
          <p:cNvSpPr>
            <a:spLocks noGrp="1"/>
          </p:cNvSpPr>
          <p:nvPr>
            <p:ph type="dt" sz="half" idx="10"/>
          </p:nvPr>
        </p:nvSpPr>
        <p:spPr/>
        <p:txBody>
          <a:bodyPr/>
          <a:lstStyle/>
          <a:p>
            <a:fld id="{A75D3AE7-254D-4EE1-8539-0D2020D1A41E}" type="datetime1">
              <a:rPr lang="et-EE" smtClean="0"/>
              <a:t>04.03.2025</a:t>
            </a:fld>
            <a:endParaRPr lang="et-EE" dirty="0"/>
          </a:p>
        </p:txBody>
      </p:sp>
      <p:sp>
        <p:nvSpPr>
          <p:cNvPr id="8" name="Footer Placeholder 7">
            <a:extLst>
              <a:ext uri="{FF2B5EF4-FFF2-40B4-BE49-F238E27FC236}">
                <a16:creationId xmlns:a16="http://schemas.microsoft.com/office/drawing/2014/main" id="{C019C89F-68BE-4282-8F27-76D5A3B6FE24}"/>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F1AEF7A3-B60C-4F68-AA04-78CC1A4839CD}"/>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0" name="Picture 9">
            <a:extLst>
              <a:ext uri="{FF2B5EF4-FFF2-40B4-BE49-F238E27FC236}">
                <a16:creationId xmlns:a16="http://schemas.microsoft.com/office/drawing/2014/main" id="{58F4E6BA-D9A9-4F3D-981C-C22689E5E2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FAEC584E-BF1B-4093-B324-ECCD81DC1E3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5" name="Straight Connector 14">
            <a:extLst>
              <a:ext uri="{FF2B5EF4-FFF2-40B4-BE49-F238E27FC236}">
                <a16:creationId xmlns:a16="http://schemas.microsoft.com/office/drawing/2014/main" id="{0BD9313D-C0CB-49C2-89B4-C9745099E409}"/>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5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4DAD0-E15A-4517-B33A-3ACF3716369A}"/>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 name="Picture 7">
            <a:extLst>
              <a:ext uri="{FF2B5EF4-FFF2-40B4-BE49-F238E27FC236}">
                <a16:creationId xmlns:a16="http://schemas.microsoft.com/office/drawing/2014/main" id="{9FD0891B-CC57-4580-A9D5-EE9417A1B1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9" name="Picture 2">
            <a:extLst>
              <a:ext uri="{FF2B5EF4-FFF2-40B4-BE49-F238E27FC236}">
                <a16:creationId xmlns:a16="http://schemas.microsoft.com/office/drawing/2014/main" id="{4854EBBC-B4F4-482C-A545-E7FF6060693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5" name="Date Placeholder 4">
            <a:extLst>
              <a:ext uri="{FF2B5EF4-FFF2-40B4-BE49-F238E27FC236}">
                <a16:creationId xmlns:a16="http://schemas.microsoft.com/office/drawing/2014/main" id="{6D0CB343-42FA-404E-8C08-A08D6FBBBA91}"/>
              </a:ext>
            </a:extLst>
          </p:cNvPr>
          <p:cNvSpPr>
            <a:spLocks noGrp="1"/>
          </p:cNvSpPr>
          <p:nvPr>
            <p:ph type="dt" sz="half" idx="10"/>
          </p:nvPr>
        </p:nvSpPr>
        <p:spPr/>
        <p:txBody>
          <a:bodyPr/>
          <a:lstStyle/>
          <a:p>
            <a:fld id="{A75D3AE7-254D-4EE1-8539-0D2020D1A41E}" type="datetime1">
              <a:rPr lang="et-EE" smtClean="0"/>
              <a:t>04.03.2025</a:t>
            </a:fld>
            <a:endParaRPr lang="et-EE" dirty="0"/>
          </a:p>
        </p:txBody>
      </p:sp>
      <p:sp>
        <p:nvSpPr>
          <p:cNvPr id="6" name="Footer Placeholder 5">
            <a:extLst>
              <a:ext uri="{FF2B5EF4-FFF2-40B4-BE49-F238E27FC236}">
                <a16:creationId xmlns:a16="http://schemas.microsoft.com/office/drawing/2014/main" id="{041ABA9A-B0D5-41E6-9694-2C2DEC5D4C2C}"/>
              </a:ext>
            </a:extLst>
          </p:cNvPr>
          <p:cNvSpPr>
            <a:spLocks noGrp="1"/>
          </p:cNvSpPr>
          <p:nvPr>
            <p:ph type="ftr" sz="quarter" idx="11"/>
          </p:nvPr>
        </p:nvSpPr>
        <p:spPr/>
        <p:txBody>
          <a:bodyPr/>
          <a:lstStyle/>
          <a:p>
            <a:endParaRPr lang="et-EE" dirty="0"/>
          </a:p>
        </p:txBody>
      </p:sp>
      <p:sp>
        <p:nvSpPr>
          <p:cNvPr id="7" name="Slide Number Placeholder 6">
            <a:extLst>
              <a:ext uri="{FF2B5EF4-FFF2-40B4-BE49-F238E27FC236}">
                <a16:creationId xmlns:a16="http://schemas.microsoft.com/office/drawing/2014/main" id="{446D40F6-00DC-4D00-919A-61600CD22AF3}"/>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64487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lean">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04.03.2025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27952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AC06B3F-2427-441B-9D25-24DB51221C4C}"/>
              </a:ext>
            </a:extLst>
          </p:cNvPr>
          <p:cNvSpPr>
            <a:spLocks noGrp="1"/>
          </p:cNvSpPr>
          <p:nvPr>
            <p:ph sz="quarter" idx="13"/>
          </p:nvPr>
        </p:nvSpPr>
        <p:spPr>
          <a:xfrm>
            <a:off x="2520000" y="1774050"/>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9F5C4C11-A35B-4F25-BD49-827D5AEA1879}"/>
              </a:ext>
            </a:extLst>
          </p:cNvPr>
          <p:cNvSpPr>
            <a:spLocks noGrp="1"/>
          </p:cNvSpPr>
          <p:nvPr>
            <p:ph type="dt" sz="half" idx="10"/>
          </p:nvPr>
        </p:nvSpPr>
        <p:spPr/>
        <p:txBody>
          <a:bodyPr/>
          <a:lstStyle/>
          <a:p>
            <a:fld id="{A75D3AE7-254D-4EE1-8539-0D2020D1A41E}" type="datetime1">
              <a:rPr lang="et-EE" smtClean="0"/>
              <a:t>04.03.2025</a:t>
            </a:fld>
            <a:endParaRPr lang="et-EE" dirty="0"/>
          </a:p>
        </p:txBody>
      </p:sp>
      <p:sp>
        <p:nvSpPr>
          <p:cNvPr id="9" name="Footer Placeholder 8">
            <a:extLst>
              <a:ext uri="{FF2B5EF4-FFF2-40B4-BE49-F238E27FC236}">
                <a16:creationId xmlns:a16="http://schemas.microsoft.com/office/drawing/2014/main" id="{88B75EDE-824E-4658-983B-7925D9F1A017}"/>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8842A56A-9F5A-4C94-A4AA-0550A621502E}"/>
              </a:ext>
            </a:extLst>
          </p:cNvPr>
          <p:cNvSpPr>
            <a:spLocks noGrp="1"/>
          </p:cNvSpPr>
          <p:nvPr>
            <p:ph type="sldNum" sz="quarter" idx="12"/>
          </p:nvPr>
        </p:nvSpPr>
        <p:spPr/>
        <p:txBody>
          <a:bodyPr/>
          <a:lstStyle/>
          <a:p>
            <a:fld id="{9705FB9A-5FEA-4486-902A-E9C47A7B21EC}" type="slidenum">
              <a:rPr lang="et-EE" smtClean="0"/>
              <a:pPr/>
              <a:t>‹#›</a:t>
            </a:fld>
            <a:endParaRPr lang="et-EE" dirty="0"/>
          </a:p>
        </p:txBody>
      </p:sp>
      <p:cxnSp>
        <p:nvCxnSpPr>
          <p:cNvPr id="14" name="Straight Connector 13">
            <a:extLst>
              <a:ext uri="{FF2B5EF4-FFF2-40B4-BE49-F238E27FC236}">
                <a16:creationId xmlns:a16="http://schemas.microsoft.com/office/drawing/2014/main" id="{2A40A945-B464-4C86-ADC2-17C29BB25BA3}"/>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8E0F1FE-F562-4620-B891-C0E5104A0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7D523C75-77B2-4938-8E58-C694B0599FB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8650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Columns">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6F8D6FBC-A03B-457F-807D-B0E378FD53D7}"/>
              </a:ext>
            </a:extLst>
          </p:cNvPr>
          <p:cNvSpPr>
            <a:spLocks noGrp="1"/>
          </p:cNvSpPr>
          <p:nvPr>
            <p:ph sz="quarter" idx="13"/>
          </p:nvPr>
        </p:nvSpPr>
        <p:spPr>
          <a:xfrm>
            <a:off x="2520000" y="1774008"/>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2FD478D1-345C-4F30-A94A-3E7666B8B9A3}"/>
              </a:ext>
            </a:extLst>
          </p:cNvPr>
          <p:cNvSpPr>
            <a:spLocks noGrp="1"/>
          </p:cNvSpPr>
          <p:nvPr>
            <p:ph type="dt" sz="half" idx="10"/>
          </p:nvPr>
        </p:nvSpPr>
        <p:spPr/>
        <p:txBody>
          <a:bodyPr/>
          <a:lstStyle/>
          <a:p>
            <a:fld id="{A75D3AE7-254D-4EE1-8539-0D2020D1A41E}" type="datetime1">
              <a:rPr lang="et-EE" smtClean="0"/>
              <a:t>04.03.2025</a:t>
            </a:fld>
            <a:endParaRPr lang="et-EE" dirty="0"/>
          </a:p>
        </p:txBody>
      </p:sp>
      <p:sp>
        <p:nvSpPr>
          <p:cNvPr id="9" name="Footer Placeholder 8">
            <a:extLst>
              <a:ext uri="{FF2B5EF4-FFF2-40B4-BE49-F238E27FC236}">
                <a16:creationId xmlns:a16="http://schemas.microsoft.com/office/drawing/2014/main" id="{BC970B21-DB00-466B-BA9F-5995B4D4C8A4}"/>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B526BA4E-AD17-4189-9CEA-6EE2549E4910}"/>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4" name="Picture 13">
            <a:extLst>
              <a:ext uri="{FF2B5EF4-FFF2-40B4-BE49-F238E27FC236}">
                <a16:creationId xmlns:a16="http://schemas.microsoft.com/office/drawing/2014/main" id="{21933D09-488B-410C-9719-DD847E98F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AC07CB49-03C5-48A7-872A-AC1071BDA46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7" name="Straight Connector 16">
            <a:extLst>
              <a:ext uri="{FF2B5EF4-FFF2-40B4-BE49-F238E27FC236}">
                <a16:creationId xmlns:a16="http://schemas.microsoft.com/office/drawing/2014/main" id="{BA1F95FE-EBAB-41B9-948A-C3CD0B85625F}"/>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18828E-0EE1-4E67-9EC0-2D6C2A60419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5C80EA46-515D-4253-9404-65B01FB6D2CD}"/>
              </a:ext>
            </a:extLst>
          </p:cNvPr>
          <p:cNvSpPr>
            <a:spLocks noGrp="1"/>
          </p:cNvSpPr>
          <p:nvPr userDrawn="1">
            <p:ph type="title"/>
          </p:nvPr>
        </p:nvSpPr>
        <p:spPr>
          <a:xfrm>
            <a:off x="2519998" y="1709738"/>
            <a:ext cx="8827451" cy="2852737"/>
          </a:xfrm>
        </p:spPr>
        <p:txBody>
          <a:bodyPr anchor="b">
            <a:normAutofit/>
          </a:bodyPr>
          <a:lstStyle>
            <a:lvl1pPr>
              <a:defRPr sz="5000"/>
            </a:lvl1p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2C97FB11-B742-416A-8B3C-AEB3702F9C4C}"/>
              </a:ext>
            </a:extLst>
          </p:cNvPr>
          <p:cNvSpPr>
            <a:spLocks noGrp="1"/>
          </p:cNvSpPr>
          <p:nvPr userDrawn="1">
            <p:ph type="body" idx="1"/>
          </p:nvPr>
        </p:nvSpPr>
        <p:spPr>
          <a:xfrm>
            <a:off x="2520000" y="4589463"/>
            <a:ext cx="8827450" cy="1500187"/>
          </a:xfrm>
        </p:spPr>
        <p:txBody>
          <a:bodyPr>
            <a:normAutofit/>
          </a:bodyPr>
          <a:lstStyle>
            <a:lvl1pPr marL="0" indent="0">
              <a:buNone/>
              <a:defRPr sz="25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71C1B40C-5250-42D8-ADA0-9E76D25E9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E6D8F16D-4A0C-4071-A081-14B33ECF952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7" name="Date Placeholder 6">
            <a:extLst>
              <a:ext uri="{FF2B5EF4-FFF2-40B4-BE49-F238E27FC236}">
                <a16:creationId xmlns:a16="http://schemas.microsoft.com/office/drawing/2014/main" id="{2CB9A39B-C66B-4CF0-82C9-C59851645C8E}"/>
              </a:ext>
            </a:extLst>
          </p:cNvPr>
          <p:cNvSpPr>
            <a:spLocks noGrp="1"/>
          </p:cNvSpPr>
          <p:nvPr>
            <p:ph type="dt" sz="half" idx="10"/>
          </p:nvPr>
        </p:nvSpPr>
        <p:spPr/>
        <p:txBody>
          <a:bodyPr/>
          <a:lstStyle/>
          <a:p>
            <a:fld id="{A75D3AE7-254D-4EE1-8539-0D2020D1A41E}" type="datetime1">
              <a:rPr lang="et-EE" smtClean="0"/>
              <a:t>04.03.2025</a:t>
            </a:fld>
            <a:endParaRPr lang="et-EE" dirty="0"/>
          </a:p>
        </p:txBody>
      </p:sp>
      <p:sp>
        <p:nvSpPr>
          <p:cNvPr id="8" name="Footer Placeholder 7">
            <a:extLst>
              <a:ext uri="{FF2B5EF4-FFF2-40B4-BE49-F238E27FC236}">
                <a16:creationId xmlns:a16="http://schemas.microsoft.com/office/drawing/2014/main" id="{895E238C-400F-48D3-8191-C8B69AC84F58}"/>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1E07C1E6-2A82-4516-879D-5518D136C38B}"/>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28777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C6E3A-93C9-40C4-9A5C-3A8E9B95568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0FDF2257-03A5-4950-8C67-23A038558716}"/>
              </a:ext>
            </a:extLst>
          </p:cNvPr>
          <p:cNvSpPr>
            <a:spLocks noGrp="1"/>
          </p:cNvSpPr>
          <p:nvPr userDrawn="1">
            <p:ph type="title"/>
          </p:nvPr>
        </p:nvSpPr>
        <p:spPr/>
        <p:txBody>
          <a:bodyPr/>
          <a:lstStyle/>
          <a:p>
            <a:r>
              <a:rPr lang="en-US"/>
              <a:t>Click to edit Master title style</a:t>
            </a:r>
            <a:endParaRPr lang="et-EE" dirty="0"/>
          </a:p>
        </p:txBody>
      </p:sp>
      <p:sp>
        <p:nvSpPr>
          <p:cNvPr id="3" name="Content Placeholder 2">
            <a:extLst>
              <a:ext uri="{FF2B5EF4-FFF2-40B4-BE49-F238E27FC236}">
                <a16:creationId xmlns:a16="http://schemas.microsoft.com/office/drawing/2014/main" id="{20F24466-FD1E-44E4-A3F2-F6B18CEA951B}"/>
              </a:ext>
            </a:extLst>
          </p:cNvPr>
          <p:cNvSpPr>
            <a:spLocks noGrp="1"/>
          </p:cNvSpPr>
          <p:nvPr userDrawn="1">
            <p:ph sz="half" idx="1"/>
          </p:nvPr>
        </p:nvSpPr>
        <p:spPr>
          <a:xfrm>
            <a:off x="25200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225EE4DE-44C7-496A-86E7-AD2CE4790282}"/>
              </a:ext>
            </a:extLst>
          </p:cNvPr>
          <p:cNvSpPr>
            <a:spLocks noGrp="1"/>
          </p:cNvSpPr>
          <p:nvPr userDrawn="1">
            <p:ph sz="half" idx="2"/>
          </p:nvPr>
        </p:nvSpPr>
        <p:spPr>
          <a:xfrm>
            <a:off x="72138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D18FE62-0D8E-42E8-A9A8-01100F44F821}"/>
              </a:ext>
            </a:extLst>
          </p:cNvPr>
          <p:cNvSpPr>
            <a:spLocks noGrp="1"/>
          </p:cNvSpPr>
          <p:nvPr userDrawn="1">
            <p:ph type="dt" sz="half" idx="10"/>
          </p:nvPr>
        </p:nvSpPr>
        <p:spPr/>
        <p:txBody>
          <a:bodyPr/>
          <a:lstStyle/>
          <a:p>
            <a:fld id="{A1A208D6-E794-4415-B5DA-C089712A2962}" type="datetime1">
              <a:rPr lang="et-EE" smtClean="0"/>
              <a:t>04.03.2025</a:t>
            </a:fld>
            <a:endParaRPr lang="et-EE"/>
          </a:p>
        </p:txBody>
      </p:sp>
      <p:sp>
        <p:nvSpPr>
          <p:cNvPr id="6" name="Footer Placeholder 5">
            <a:extLst>
              <a:ext uri="{FF2B5EF4-FFF2-40B4-BE49-F238E27FC236}">
                <a16:creationId xmlns:a16="http://schemas.microsoft.com/office/drawing/2014/main" id="{F5C5FD3E-D6BF-4131-899A-F476A918C82C}"/>
              </a:ext>
            </a:extLst>
          </p:cNvPr>
          <p:cNvSpPr>
            <a:spLocks noGrp="1"/>
          </p:cNvSpPr>
          <p:nvPr userDrawn="1">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D76BDCC3-7143-4B33-B5AB-2B10ED65D83C}"/>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2" name="Picture 11">
            <a:extLst>
              <a:ext uri="{FF2B5EF4-FFF2-40B4-BE49-F238E27FC236}">
                <a16:creationId xmlns:a16="http://schemas.microsoft.com/office/drawing/2014/main" id="{AF7AF5BD-7695-4D6F-AEFE-ECD921ED2A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25DB8BA4-0411-4CEE-9C13-1FD9ED328B6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6" name="Straight Connector 15">
            <a:extLst>
              <a:ext uri="{FF2B5EF4-FFF2-40B4-BE49-F238E27FC236}">
                <a16:creationId xmlns:a16="http://schemas.microsoft.com/office/drawing/2014/main" id="{3A532018-AABF-4E8E-96E4-650125EBD864}"/>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dark">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09297A-3EDB-4513-86BB-202667D35F3D}"/>
              </a:ext>
            </a:extLst>
          </p:cNvPr>
          <p:cNvSpPr>
            <a:spLocks noGrp="1"/>
          </p:cNvSpPr>
          <p:nvPr>
            <p:ph type="pic" sz="quarter" idx="13"/>
          </p:nvPr>
        </p:nvSpPr>
        <p:spPr>
          <a:xfrm>
            <a:off x="2592388" y="0"/>
            <a:ext cx="9599612" cy="6858000"/>
          </a:xfrm>
        </p:spPr>
        <p:txBody>
          <a:bodyPr/>
          <a:lstStyle>
            <a:lvl1pPr>
              <a:defRPr>
                <a:solidFill>
                  <a:schemeClr val="bg1"/>
                </a:solidFill>
              </a:defRPr>
            </a:lvl1pPr>
          </a:lstStyle>
          <a:p>
            <a:r>
              <a:rPr lang="en-US"/>
              <a:t>Click icon to add picture</a:t>
            </a:r>
            <a:endParaRPr lang="et-EE" dirty="0"/>
          </a:p>
        </p:txBody>
      </p:sp>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Title 1">
            <a:extLst>
              <a:ext uri="{FF2B5EF4-FFF2-40B4-BE49-F238E27FC236}">
                <a16:creationId xmlns:a16="http://schemas.microsoft.com/office/drawing/2014/main" id="{172DF2DB-DFEC-4222-B688-13EF49D5E0EC}"/>
              </a:ext>
            </a:extLst>
          </p:cNvPr>
          <p:cNvSpPr>
            <a:spLocks noGrp="1"/>
          </p:cNvSpPr>
          <p:nvPr userDrawn="1">
            <p:ph type="title"/>
          </p:nvPr>
        </p:nvSpPr>
        <p:spPr>
          <a:xfrm>
            <a:off x="2880813" y="252000"/>
            <a:ext cx="8472987" cy="900000"/>
          </a:xfrm>
        </p:spPr>
        <p:txBody>
          <a:bodyPr/>
          <a:lstStyle/>
          <a:p>
            <a:r>
              <a:rPr lang="en-US"/>
              <a:t>Click to edit Master title style</a:t>
            </a:r>
            <a:endParaRPr lang="et-EE" dirty="0"/>
          </a:p>
        </p:txBody>
      </p:sp>
      <p:sp>
        <p:nvSpPr>
          <p:cNvPr id="11" name="Text Placeholder 10">
            <a:extLst>
              <a:ext uri="{FF2B5EF4-FFF2-40B4-BE49-F238E27FC236}">
                <a16:creationId xmlns:a16="http://schemas.microsoft.com/office/drawing/2014/main" id="{C3F3FF1C-0DB9-4258-A3A5-7B007631D2BC}"/>
              </a:ext>
            </a:extLst>
          </p:cNvPr>
          <p:cNvSpPr>
            <a:spLocks noGrp="1"/>
          </p:cNvSpPr>
          <p:nvPr userDrawn="1">
            <p:ph type="body" sz="quarter" idx="14"/>
          </p:nvPr>
        </p:nvSpPr>
        <p:spPr>
          <a:xfrm>
            <a:off x="2881313" y="1714500"/>
            <a:ext cx="8472487"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pic>
        <p:nvPicPr>
          <p:cNvPr id="18" name="Picture 17">
            <a:extLst>
              <a:ext uri="{FF2B5EF4-FFF2-40B4-BE49-F238E27FC236}">
                <a16:creationId xmlns:a16="http://schemas.microsoft.com/office/drawing/2014/main" id="{44A90554-4F93-4639-BFF3-D62147F5E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9" name="Picture 2">
            <a:extLst>
              <a:ext uri="{FF2B5EF4-FFF2-40B4-BE49-F238E27FC236}">
                <a16:creationId xmlns:a16="http://schemas.microsoft.com/office/drawing/2014/main" id="{586EBD9A-5D82-48F1-B7BB-A9E7E40E04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8" name="Date Placeholder 7">
            <a:extLst>
              <a:ext uri="{FF2B5EF4-FFF2-40B4-BE49-F238E27FC236}">
                <a16:creationId xmlns:a16="http://schemas.microsoft.com/office/drawing/2014/main" id="{DD36D888-B5FB-4311-92C5-4B1E3E01A23C}"/>
              </a:ext>
            </a:extLst>
          </p:cNvPr>
          <p:cNvSpPr>
            <a:spLocks noGrp="1"/>
          </p:cNvSpPr>
          <p:nvPr>
            <p:ph type="dt" sz="half" idx="15"/>
          </p:nvPr>
        </p:nvSpPr>
        <p:spPr/>
        <p:txBody>
          <a:bodyPr/>
          <a:lstStyle/>
          <a:p>
            <a:fld id="{A75D3AE7-254D-4EE1-8539-0D2020D1A41E}" type="datetime1">
              <a:rPr lang="et-EE" smtClean="0"/>
              <a:t>04.03.2025</a:t>
            </a:fld>
            <a:endParaRPr lang="et-EE" dirty="0"/>
          </a:p>
        </p:txBody>
      </p:sp>
      <p:sp>
        <p:nvSpPr>
          <p:cNvPr id="10" name="Footer Placeholder 9">
            <a:extLst>
              <a:ext uri="{FF2B5EF4-FFF2-40B4-BE49-F238E27FC236}">
                <a16:creationId xmlns:a16="http://schemas.microsoft.com/office/drawing/2014/main" id="{0FBE16D8-1778-474D-87B3-130DCB65F9B5}"/>
              </a:ext>
            </a:extLst>
          </p:cNvPr>
          <p:cNvSpPr>
            <a:spLocks noGrp="1"/>
          </p:cNvSpPr>
          <p:nvPr>
            <p:ph type="ftr" sz="quarter" idx="16"/>
          </p:nvPr>
        </p:nvSpPr>
        <p:spPr/>
        <p:txBody>
          <a:bodyPr/>
          <a:lstStyle/>
          <a:p>
            <a:endParaRPr lang="et-EE" dirty="0"/>
          </a:p>
        </p:txBody>
      </p:sp>
      <p:sp>
        <p:nvSpPr>
          <p:cNvPr id="21" name="Slide Number Placeholder 20">
            <a:extLst>
              <a:ext uri="{FF2B5EF4-FFF2-40B4-BE49-F238E27FC236}">
                <a16:creationId xmlns:a16="http://schemas.microsoft.com/office/drawing/2014/main" id="{48DC8BF0-4C85-48C0-9015-55C8EA6FEB6D}"/>
              </a:ext>
            </a:extLst>
          </p:cNvPr>
          <p:cNvSpPr>
            <a:spLocks noGrp="1"/>
          </p:cNvSpPr>
          <p:nvPr>
            <p:ph type="sldNum" sz="quarter" idx="17"/>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18416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image dark">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04.03.2025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721F565-E7A5-4DDD-8975-F58B478A2A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6EFC949-97F4-4520-9837-F384F86D890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30409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image light">
    <p:bg>
      <p:bgPr>
        <a:solidFill>
          <a:schemeClr val="accent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a:extLst>
              <a:ext uri="{28A0092B-C50C-407E-A947-70E740481C1C}">
                <a14:useLocalDpi xmlns:a14="http://schemas.microsoft.com/office/drawing/2010/main" val="0"/>
              </a:ext>
            </a:extLst>
          </a:blip>
          <a:srcRect l="-138" r="-1572"/>
          <a:stretch/>
        </p:blipFill>
        <p:spPr>
          <a:xfrm>
            <a:off x="2307600" y="180000"/>
            <a:ext cx="9756949"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04.03.2025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5D19213-0594-4400-832E-3E66BB8DC0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CA4F2BF-68AC-4BE4-B14B-F2EABD03176C}"/>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52814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75239-54E1-4C18-A44A-B89E0AB7DD43}"/>
              </a:ext>
            </a:extLst>
          </p:cNvPr>
          <p:cNvSpPr>
            <a:spLocks noGrp="1"/>
          </p:cNvSpPr>
          <p:nvPr>
            <p:ph type="title"/>
          </p:nvPr>
        </p:nvSpPr>
        <p:spPr>
          <a:xfrm>
            <a:off x="2520000" y="301460"/>
            <a:ext cx="8833800" cy="809493"/>
          </a:xfrm>
          <a:prstGeom prst="rect">
            <a:avLst/>
          </a:prstGeom>
          <a:ln>
            <a:noFill/>
          </a:ln>
        </p:spPr>
        <p:txBody>
          <a:bodyPr vert="horz" lIns="36000" tIns="36000" rIns="36000" bIns="36000" rtlCol="0" anchor="b">
            <a:normAutofit/>
          </a:body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5BF7452A-1532-4753-9323-1316B9C302E2}"/>
              </a:ext>
            </a:extLst>
          </p:cNvPr>
          <p:cNvSpPr>
            <a:spLocks noGrp="1"/>
          </p:cNvSpPr>
          <p:nvPr>
            <p:ph type="body" idx="1"/>
          </p:nvPr>
        </p:nvSpPr>
        <p:spPr>
          <a:xfrm>
            <a:off x="2520000" y="1774362"/>
            <a:ext cx="8833800" cy="39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a:extLst>
              <a:ext uri="{FF2B5EF4-FFF2-40B4-BE49-F238E27FC236}">
                <a16:creationId xmlns:a16="http://schemas.microsoft.com/office/drawing/2014/main" id="{929E452E-1BDE-41F1-9CAF-629928E704DE}"/>
              </a:ext>
            </a:extLst>
          </p:cNvPr>
          <p:cNvSpPr>
            <a:spLocks noGrp="1"/>
          </p:cNvSpPr>
          <p:nvPr>
            <p:ph type="dt" sz="half" idx="2"/>
          </p:nvPr>
        </p:nvSpPr>
        <p:spPr>
          <a:xfrm>
            <a:off x="2520000" y="6146396"/>
            <a:ext cx="958138"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75D3AE7-254D-4EE1-8539-0D2020D1A41E}" type="datetime1">
              <a:rPr lang="et-EE" smtClean="0"/>
              <a:t>04.03.2025</a:t>
            </a:fld>
            <a:endParaRPr lang="et-EE" dirty="0"/>
          </a:p>
        </p:txBody>
      </p:sp>
      <p:sp>
        <p:nvSpPr>
          <p:cNvPr id="5" name="Footer Placeholder 4">
            <a:extLst>
              <a:ext uri="{FF2B5EF4-FFF2-40B4-BE49-F238E27FC236}">
                <a16:creationId xmlns:a16="http://schemas.microsoft.com/office/drawing/2014/main" id="{79E7ECBA-FF96-4E21-AA93-F645D40885B5}"/>
              </a:ext>
            </a:extLst>
          </p:cNvPr>
          <p:cNvSpPr>
            <a:spLocks noGrp="1"/>
          </p:cNvSpPr>
          <p:nvPr>
            <p:ph type="ftr" sz="quarter" idx="3"/>
          </p:nvPr>
        </p:nvSpPr>
        <p:spPr>
          <a:xfrm>
            <a:off x="3777241" y="6146395"/>
            <a:ext cx="757655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t-EE" dirty="0"/>
          </a:p>
        </p:txBody>
      </p:sp>
      <p:sp>
        <p:nvSpPr>
          <p:cNvPr id="6" name="Slide Number Placeholder 5">
            <a:extLst>
              <a:ext uri="{FF2B5EF4-FFF2-40B4-BE49-F238E27FC236}">
                <a16:creationId xmlns:a16="http://schemas.microsoft.com/office/drawing/2014/main" id="{495EE072-23FA-4BC6-AFCF-F0ABCDC71018}"/>
              </a:ext>
            </a:extLst>
          </p:cNvPr>
          <p:cNvSpPr>
            <a:spLocks noGrp="1"/>
          </p:cNvSpPr>
          <p:nvPr>
            <p:ph type="sldNum" sz="quarter" idx="4"/>
          </p:nvPr>
        </p:nvSpPr>
        <p:spPr>
          <a:xfrm>
            <a:off x="326449" y="315396"/>
            <a:ext cx="216000" cy="216000"/>
          </a:xfrm>
          <a:prstGeom prst="rect">
            <a:avLst/>
          </a:prstGeom>
          <a:solidFill>
            <a:schemeClr val="tx1"/>
          </a:solidFill>
        </p:spPr>
        <p:txBody>
          <a:bodyPr vert="horz" lIns="0" tIns="0" rIns="0" bIns="0" rtlCol="0" anchor="ctr"/>
          <a:lstStyle>
            <a:lvl1pPr algn="ctr">
              <a:defRPr sz="800" b="0">
                <a:solidFill>
                  <a:schemeClr val="bg1"/>
                </a:solidFill>
              </a:defRPr>
            </a:lvl1p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1302835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51" r:id="rId5"/>
    <p:sldLayoutId id="2147483652" r:id="rId6"/>
    <p:sldLayoutId id="2147483658" r:id="rId7"/>
    <p:sldLayoutId id="2147483656" r:id="rId8"/>
    <p:sldLayoutId id="2147483657" r:id="rId9"/>
    <p:sldLayoutId id="2147483660"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9F3D-0E69-4696-8FB9-21D4E9A445D7}"/>
              </a:ext>
            </a:extLst>
          </p:cNvPr>
          <p:cNvSpPr>
            <a:spLocks noGrp="1"/>
          </p:cNvSpPr>
          <p:nvPr>
            <p:ph type="ctrTitle"/>
          </p:nvPr>
        </p:nvSpPr>
        <p:spPr/>
        <p:txBody>
          <a:bodyPr/>
          <a:lstStyle/>
          <a:p>
            <a:r>
              <a:rPr lang="et-EE" dirty="0"/>
              <a:t>SHARE 10. laine</a:t>
            </a:r>
          </a:p>
        </p:txBody>
      </p:sp>
      <p:sp>
        <p:nvSpPr>
          <p:cNvPr id="3" name="Subtitle 2">
            <a:extLst>
              <a:ext uri="{FF2B5EF4-FFF2-40B4-BE49-F238E27FC236}">
                <a16:creationId xmlns:a16="http://schemas.microsoft.com/office/drawing/2014/main" id="{EDA7D004-6C8C-4E79-B8C6-C983EA55067A}"/>
              </a:ext>
            </a:extLst>
          </p:cNvPr>
          <p:cNvSpPr>
            <a:spLocks noGrp="1"/>
          </p:cNvSpPr>
          <p:nvPr>
            <p:ph type="subTitle" idx="1"/>
          </p:nvPr>
        </p:nvSpPr>
        <p:spPr/>
        <p:txBody>
          <a:bodyPr/>
          <a:lstStyle/>
          <a:p>
            <a:r>
              <a:rPr lang="et-EE" b="1" dirty="0"/>
              <a:t>Valim, kontakteerumine, küsitlemise reeglid, andmete linkimine</a:t>
            </a:r>
            <a:endParaRPr lang="et-EE" dirty="0"/>
          </a:p>
        </p:txBody>
      </p:sp>
    </p:spTree>
    <p:extLst>
      <p:ext uri="{BB962C8B-B14F-4D97-AF65-F5344CB8AC3E}">
        <p14:creationId xmlns:p14="http://schemas.microsoft.com/office/powerpoint/2010/main" val="364310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t-EE" dirty="0"/>
              <a:t>SHARE w10 intervjuu sisu on sama, mis w9 + 2 uut moodulit</a:t>
            </a:r>
          </a:p>
        </p:txBody>
      </p:sp>
      <p:sp>
        <p:nvSpPr>
          <p:cNvPr id="2" name="Content Placeholder 1">
            <a:extLst>
              <a:ext uri="{FF2B5EF4-FFF2-40B4-BE49-F238E27FC236}">
                <a16:creationId xmlns:a16="http://schemas.microsoft.com/office/drawing/2014/main" id="{B2D386E7-6CB9-5BF3-1AE1-A9299790BEDE}"/>
              </a:ext>
            </a:extLst>
          </p:cNvPr>
          <p:cNvSpPr>
            <a:spLocks noGrp="1"/>
          </p:cNvSpPr>
          <p:nvPr>
            <p:ph sz="half" idx="2"/>
          </p:nvPr>
        </p:nvSpPr>
        <p:spPr/>
        <p:txBody>
          <a:bodyPr>
            <a:normAutofit fontScale="92500" lnSpcReduction="20000"/>
          </a:bodyPr>
          <a:lstStyle/>
          <a:p>
            <a:r>
              <a:rPr lang="et-EE" dirty="0"/>
              <a:t>Käehaardetugevus (GS)</a:t>
            </a:r>
          </a:p>
          <a:p>
            <a:r>
              <a:rPr lang="et-EE" dirty="0"/>
              <a:t>Sotsiaalne tugi (SP)</a:t>
            </a:r>
          </a:p>
          <a:p>
            <a:r>
              <a:rPr lang="et-EE" dirty="0">
                <a:solidFill>
                  <a:srgbClr val="00B050"/>
                </a:solidFill>
              </a:rPr>
              <a:t>Finantsid (FT)</a:t>
            </a:r>
          </a:p>
          <a:p>
            <a:r>
              <a:rPr lang="et-EE" dirty="0">
                <a:solidFill>
                  <a:schemeClr val="accent6"/>
                </a:solidFill>
              </a:rPr>
              <a:t>Elukoht (HO)</a:t>
            </a:r>
          </a:p>
          <a:p>
            <a:r>
              <a:rPr lang="et-EE" dirty="0">
                <a:solidFill>
                  <a:schemeClr val="accent6"/>
                </a:solidFill>
              </a:rPr>
              <a:t>Leibkonna sissetulek (HH)</a:t>
            </a:r>
          </a:p>
          <a:p>
            <a:r>
              <a:rPr lang="et-EE" dirty="0">
                <a:solidFill>
                  <a:schemeClr val="accent6"/>
                </a:solidFill>
              </a:rPr>
              <a:t>Tarbimine (CO)</a:t>
            </a:r>
          </a:p>
          <a:p>
            <a:r>
              <a:rPr lang="et-EE" dirty="0">
                <a:solidFill>
                  <a:srgbClr val="00B050"/>
                </a:solidFill>
              </a:rPr>
              <a:t>Varad (AS)</a:t>
            </a:r>
          </a:p>
          <a:p>
            <a:r>
              <a:rPr lang="et-EE" dirty="0"/>
              <a:t>Tegevused (AC)</a:t>
            </a:r>
          </a:p>
          <a:p>
            <a:r>
              <a:rPr lang="et-EE" dirty="0"/>
              <a:t>Ajakasutus (TE)</a:t>
            </a:r>
          </a:p>
          <a:p>
            <a:r>
              <a:rPr lang="et-EE" dirty="0"/>
              <a:t>Ootused (EX)</a:t>
            </a:r>
          </a:p>
          <a:p>
            <a:r>
              <a:rPr lang="et-EE" dirty="0">
                <a:solidFill>
                  <a:schemeClr val="accent3">
                    <a:lumMod val="75000"/>
                  </a:schemeClr>
                </a:solidFill>
              </a:rPr>
              <a:t>Nutiseadmete kasutamine ja osalemine CAWI jätku-uuringutes (OS)</a:t>
            </a:r>
          </a:p>
          <a:p>
            <a:r>
              <a:rPr lang="et-EE" dirty="0" err="1"/>
              <a:t>Küsitleja</a:t>
            </a:r>
            <a:r>
              <a:rPr lang="et-EE" dirty="0"/>
              <a:t> tähelepanekud (IV)</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10</a:t>
            </a:fld>
            <a:endParaRPr lang="et-EE" dirty="0"/>
          </a:p>
        </p:txBody>
      </p:sp>
      <p:sp>
        <p:nvSpPr>
          <p:cNvPr id="8" name="Content Placeholder 7">
            <a:extLst>
              <a:ext uri="{FF2B5EF4-FFF2-40B4-BE49-F238E27FC236}">
                <a16:creationId xmlns:a16="http://schemas.microsoft.com/office/drawing/2014/main" id="{9A76183D-D3A4-BCEF-5870-EE05644959CA}"/>
              </a:ext>
            </a:extLst>
          </p:cNvPr>
          <p:cNvSpPr>
            <a:spLocks noGrp="1"/>
          </p:cNvSpPr>
          <p:nvPr>
            <p:ph sz="half" idx="1"/>
          </p:nvPr>
        </p:nvSpPr>
        <p:spPr/>
        <p:txBody>
          <a:bodyPr>
            <a:normAutofit fontScale="92500" lnSpcReduction="20000"/>
          </a:bodyPr>
          <a:lstStyle/>
          <a:p>
            <a:r>
              <a:rPr lang="et-EE" dirty="0"/>
              <a:t>Demograafia (DN)</a:t>
            </a:r>
          </a:p>
          <a:p>
            <a:r>
              <a:rPr lang="et-EE" dirty="0"/>
              <a:t>Sotsiaalvõrgustikud (SN)</a:t>
            </a:r>
          </a:p>
          <a:p>
            <a:r>
              <a:rPr lang="et-EE" dirty="0"/>
              <a:t>Demograafia 2 (DN2)</a:t>
            </a:r>
          </a:p>
          <a:p>
            <a:r>
              <a:rPr lang="et-EE" dirty="0"/>
              <a:t>Lapsed (CH)</a:t>
            </a:r>
          </a:p>
          <a:p>
            <a:r>
              <a:rPr lang="et-EE" dirty="0"/>
              <a:t>Füüsiline tervis (PH)</a:t>
            </a:r>
          </a:p>
          <a:p>
            <a:r>
              <a:rPr lang="et-EE" dirty="0"/>
              <a:t>Terviseriskid (BR)</a:t>
            </a:r>
          </a:p>
          <a:p>
            <a:r>
              <a:rPr lang="et-EE" dirty="0"/>
              <a:t>Kognitiivne võimekus (CF)</a:t>
            </a:r>
          </a:p>
          <a:p>
            <a:r>
              <a:rPr lang="et-EE" dirty="0"/>
              <a:t>Vaimne tervis (MH)</a:t>
            </a:r>
          </a:p>
          <a:p>
            <a:r>
              <a:rPr lang="et-EE" dirty="0"/>
              <a:t>Tervishoid (HC)</a:t>
            </a:r>
          </a:p>
          <a:p>
            <a:r>
              <a:rPr lang="et-EE" dirty="0"/>
              <a:t>Linkimine (LI)</a:t>
            </a:r>
          </a:p>
          <a:p>
            <a:r>
              <a:rPr lang="et-EE" dirty="0"/>
              <a:t>Pensionid (EP)</a:t>
            </a:r>
          </a:p>
          <a:p>
            <a:r>
              <a:rPr lang="et-EE" dirty="0"/>
              <a:t>Arvutikasutus (IT)</a:t>
            </a:r>
          </a:p>
          <a:p>
            <a:endParaRPr lang="et-EE" dirty="0"/>
          </a:p>
        </p:txBody>
      </p:sp>
    </p:spTree>
    <p:extLst>
      <p:ext uri="{BB962C8B-B14F-4D97-AF65-F5344CB8AC3E}">
        <p14:creationId xmlns:p14="http://schemas.microsoft.com/office/powerpoint/2010/main" val="100054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Intervjuu kulg erinevate intervjuude vaates</a:t>
            </a:r>
          </a:p>
        </p:txBody>
      </p:sp>
      <p:sp>
        <p:nvSpPr>
          <p:cNvPr id="3" name="Slide Number Placeholder 2"/>
          <p:cNvSpPr>
            <a:spLocks noGrp="1"/>
          </p:cNvSpPr>
          <p:nvPr>
            <p:ph type="sldNum" sz="quarter" idx="12"/>
          </p:nvPr>
        </p:nvSpPr>
        <p:spPr/>
        <p:txBody>
          <a:bodyPr/>
          <a:lstStyle/>
          <a:p>
            <a:fld id="{9705FB9A-5FEA-4486-902A-E9C47A7B21EC}" type="slidenum">
              <a:rPr lang="et-EE" smtClean="0"/>
              <a:pPr/>
              <a:t>11</a:t>
            </a:fld>
            <a:endParaRPr lang="et-EE" dirty="0"/>
          </a:p>
        </p:txBody>
      </p:sp>
      <p:pic>
        <p:nvPicPr>
          <p:cNvPr id="4" name="Picture 3" descr="A diagram of a number of cubes&#10;&#10;Description automatically generated">
            <a:extLst>
              <a:ext uri="{FF2B5EF4-FFF2-40B4-BE49-F238E27FC236}">
                <a16:creationId xmlns:a16="http://schemas.microsoft.com/office/drawing/2014/main" id="{51F00537-FFF4-472A-409B-4B667940D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82" y="1524990"/>
            <a:ext cx="8651317" cy="3551844"/>
          </a:xfrm>
          <a:prstGeom prst="rect">
            <a:avLst/>
          </a:prstGeom>
        </p:spPr>
      </p:pic>
    </p:spTree>
    <p:extLst>
      <p:ext uri="{BB962C8B-B14F-4D97-AF65-F5344CB8AC3E}">
        <p14:creationId xmlns:p14="http://schemas.microsoft.com/office/powerpoint/2010/main" val="349722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428259"/>
            <a:ext cx="8833800" cy="4557544"/>
          </a:xfrm>
        </p:spPr>
        <p:txBody>
          <a:bodyPr>
            <a:noAutofit/>
          </a:bodyPr>
          <a:lstStyle/>
          <a:p>
            <a:r>
              <a:rPr lang="et-EE" sz="1600" dirty="0"/>
              <a:t>Töötõend</a:t>
            </a:r>
          </a:p>
          <a:p>
            <a:r>
              <a:rPr lang="et-EE" sz="1600" dirty="0"/>
              <a:t>Arvuti</a:t>
            </a:r>
          </a:p>
          <a:p>
            <a:r>
              <a:rPr lang="et-EE" sz="1600" dirty="0"/>
              <a:t>Teavituskiri (kui vastaja ei ole postiga saanud) + brošüür + voldik – jäta vastajale</a:t>
            </a:r>
          </a:p>
          <a:p>
            <a:r>
              <a:rPr lang="et-EE" sz="1600" dirty="0"/>
              <a:t>Andmekaitse deklaratsioon – selle anna igal juhul intervjuu alguses kätte ja selle läbilugemisel peaks vastaja andma nõusolekut intervjuu tegemiseks</a:t>
            </a:r>
          </a:p>
          <a:p>
            <a:r>
              <a:rPr lang="et-EE" sz="1600" dirty="0"/>
              <a:t>Nõusolekuleht andmete linkimise kohta registriandmetega – juhendab arvuti</a:t>
            </a:r>
          </a:p>
          <a:p>
            <a:endParaRPr lang="et-EE" sz="1600" dirty="0"/>
          </a:p>
          <a:p>
            <a:pPr marL="0" indent="0">
              <a:buNone/>
            </a:pPr>
            <a:endParaRPr lang="et-EE" sz="1600" dirty="0"/>
          </a:p>
          <a:p>
            <a:r>
              <a:rPr lang="et-EE" sz="1600" dirty="0"/>
              <a:t>Mõõtmisvahendid:</a:t>
            </a:r>
          </a:p>
          <a:p>
            <a:pPr lvl="1"/>
            <a:r>
              <a:rPr lang="et-EE" sz="1600" dirty="0"/>
              <a:t>Dünamomeeter</a:t>
            </a:r>
          </a:p>
          <a:p>
            <a:pPr lvl="1"/>
            <a:r>
              <a:rPr lang="et-EE" sz="1600" dirty="0"/>
              <a:t>Pastakas</a:t>
            </a:r>
          </a:p>
          <a:p>
            <a:pPr lvl="1"/>
            <a:endParaRPr lang="et-EE" sz="1600" dirty="0"/>
          </a:p>
          <a:p>
            <a:r>
              <a:rPr lang="et-EE" sz="1600" dirty="0"/>
              <a:t>Abimaterjalid</a:t>
            </a:r>
          </a:p>
          <a:p>
            <a:pPr lvl="1"/>
            <a:r>
              <a:rPr lang="et-EE" sz="1600" dirty="0"/>
              <a:t>Vastuste kaardid</a:t>
            </a:r>
          </a:p>
          <a:p>
            <a:pPr lvl="1"/>
            <a:r>
              <a:rPr lang="et-EE" sz="1600" dirty="0"/>
              <a:t>Testitulemuste buklett</a:t>
            </a:r>
          </a:p>
          <a:p>
            <a:pPr lvl="1"/>
            <a:r>
              <a:rPr lang="et-EE" sz="1600" dirty="0"/>
              <a:t>Kinkekaart ja kinkekaardi üleandmise kinnitus</a:t>
            </a:r>
          </a:p>
        </p:txBody>
      </p:sp>
      <p:sp>
        <p:nvSpPr>
          <p:cNvPr id="3" name="Title 2"/>
          <p:cNvSpPr>
            <a:spLocks noGrp="1"/>
          </p:cNvSpPr>
          <p:nvPr>
            <p:ph type="title"/>
          </p:nvPr>
        </p:nvSpPr>
        <p:spPr/>
        <p:txBody>
          <a:bodyPr/>
          <a:lstStyle/>
          <a:p>
            <a:r>
              <a:rPr lang="et-EE" dirty="0"/>
              <a:t>Võta intervjuule kaasa</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12</a:t>
            </a:fld>
            <a:endParaRPr lang="et-EE" dirty="0"/>
          </a:p>
        </p:txBody>
      </p:sp>
      <p:pic>
        <p:nvPicPr>
          <p:cNvPr id="5" name="Grafik 17" descr="Mitarbeiterausweis">
            <a:extLst>
              <a:ext uri="{FF2B5EF4-FFF2-40B4-BE49-F238E27FC236}">
                <a16:creationId xmlns:a16="http://schemas.microsoft.com/office/drawing/2014/main" id="{E74D76FF-BB8F-414A-B557-DDE6B7FF6C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488012">
            <a:off x="4263992" y="1166177"/>
            <a:ext cx="486540" cy="486540"/>
          </a:xfrm>
          <a:prstGeom prst="rect">
            <a:avLst/>
          </a:prstGeom>
        </p:spPr>
      </p:pic>
      <p:pic>
        <p:nvPicPr>
          <p:cNvPr id="6" name="Grafik 3" descr="Laptop">
            <a:extLst>
              <a:ext uri="{FF2B5EF4-FFF2-40B4-BE49-F238E27FC236}">
                <a16:creationId xmlns:a16="http://schemas.microsoft.com/office/drawing/2014/main" id="{8FC482CD-3D71-4618-B419-EFE09FA2A5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9486" y="1494844"/>
            <a:ext cx="672795" cy="672795"/>
          </a:xfrm>
          <a:prstGeom prst="rect">
            <a:avLst/>
          </a:prstGeom>
        </p:spPr>
      </p:pic>
      <p:pic>
        <p:nvPicPr>
          <p:cNvPr id="7" name="Grafik 9" descr="Vertrag">
            <a:extLst>
              <a:ext uri="{FF2B5EF4-FFF2-40B4-BE49-F238E27FC236}">
                <a16:creationId xmlns:a16="http://schemas.microsoft.com/office/drawing/2014/main" id="{0B8212E9-8581-4FBC-B2B5-7855E789D7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7374" y="2668756"/>
            <a:ext cx="519031" cy="519031"/>
          </a:xfrm>
          <a:prstGeom prst="rect">
            <a:avLst/>
          </a:prstGeom>
        </p:spPr>
      </p:pic>
      <p:pic>
        <p:nvPicPr>
          <p:cNvPr id="8" name="Grafik 21" descr="Dokument">
            <a:extLst>
              <a:ext uri="{FF2B5EF4-FFF2-40B4-BE49-F238E27FC236}">
                <a16:creationId xmlns:a16="http://schemas.microsoft.com/office/drawing/2014/main" id="{6B0D9ED3-EF0B-4E40-991F-D9CBD46FB0D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151049">
            <a:off x="11099558" y="2140269"/>
            <a:ext cx="498171" cy="498171"/>
          </a:xfrm>
          <a:prstGeom prst="rect">
            <a:avLst/>
          </a:prstGeom>
        </p:spPr>
      </p:pic>
      <p:pic>
        <p:nvPicPr>
          <p:cNvPr id="9" name="Grafik 23" descr="Dokument">
            <a:extLst>
              <a:ext uri="{FF2B5EF4-FFF2-40B4-BE49-F238E27FC236}">
                <a16:creationId xmlns:a16="http://schemas.microsoft.com/office/drawing/2014/main" id="{60924787-FF67-42B2-93C2-E9B14210DC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97387">
            <a:off x="6714517" y="4842079"/>
            <a:ext cx="653082" cy="653082"/>
          </a:xfrm>
          <a:prstGeom prst="rect">
            <a:avLst/>
          </a:prstGeom>
        </p:spPr>
      </p:pic>
      <p:pic>
        <p:nvPicPr>
          <p:cNvPr id="10" name="Grafik 24" descr="Dokument">
            <a:extLst>
              <a:ext uri="{FF2B5EF4-FFF2-40B4-BE49-F238E27FC236}">
                <a16:creationId xmlns:a16="http://schemas.microsoft.com/office/drawing/2014/main" id="{26664ED3-49B3-421D-A874-B294E691179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9602" y="4852069"/>
            <a:ext cx="653081" cy="653081"/>
          </a:xfrm>
          <a:prstGeom prst="rect">
            <a:avLst/>
          </a:prstGeom>
        </p:spPr>
      </p:pic>
      <p:pic>
        <p:nvPicPr>
          <p:cNvPr id="11" name="Grafik 29" descr="Dokument">
            <a:extLst>
              <a:ext uri="{FF2B5EF4-FFF2-40B4-BE49-F238E27FC236}">
                <a16:creationId xmlns:a16="http://schemas.microsoft.com/office/drawing/2014/main" id="{E0332749-6FEB-4D4F-BE4B-FF83A56AB99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9538" y="5096430"/>
            <a:ext cx="653081" cy="653081"/>
          </a:xfrm>
          <a:prstGeom prst="rect">
            <a:avLst/>
          </a:prstGeom>
        </p:spPr>
      </p:pic>
      <p:pic>
        <p:nvPicPr>
          <p:cNvPr id="12" name="Grafik 13" descr="Stift">
            <a:extLst>
              <a:ext uri="{FF2B5EF4-FFF2-40B4-BE49-F238E27FC236}">
                <a16:creationId xmlns:a16="http://schemas.microsoft.com/office/drawing/2014/main" id="{9301F25A-4433-4187-ABF7-584801DB5F5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5240" y="3969676"/>
            <a:ext cx="548492" cy="548492"/>
          </a:xfrm>
          <a:prstGeom prst="rect">
            <a:avLst/>
          </a:prstGeom>
        </p:spPr>
      </p:pic>
    </p:spTree>
    <p:extLst>
      <p:ext uri="{BB962C8B-B14F-4D97-AF65-F5344CB8AC3E}">
        <p14:creationId xmlns:p14="http://schemas.microsoft.com/office/powerpoint/2010/main" val="200714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Küsitlemise reeglid</a:t>
            </a: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13</a:t>
            </a:fld>
            <a:endParaRPr lang="et-EE"/>
          </a:p>
        </p:txBody>
      </p:sp>
      <p:sp>
        <p:nvSpPr>
          <p:cNvPr id="2" name="Text Placeholder 1"/>
          <p:cNvSpPr>
            <a:spLocks noGrp="1"/>
          </p:cNvSpPr>
          <p:nvPr>
            <p:ph type="body" idx="1"/>
          </p:nvPr>
        </p:nvSpPr>
        <p:spPr/>
        <p:txBody>
          <a:bodyPr/>
          <a:lstStyle/>
          <a:p>
            <a:endParaRPr lang="et-EE"/>
          </a:p>
        </p:txBody>
      </p:sp>
    </p:spTree>
    <p:extLst>
      <p:ext uri="{BB962C8B-B14F-4D97-AF65-F5344CB8AC3E}">
        <p14:creationId xmlns:p14="http://schemas.microsoft.com/office/powerpoint/2010/main" val="292083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226692"/>
            <a:ext cx="8833800" cy="3960000"/>
          </a:xfrm>
        </p:spPr>
        <p:txBody>
          <a:bodyPr>
            <a:noAutofit/>
          </a:bodyPr>
          <a:lstStyle/>
          <a:p>
            <a:r>
              <a:rPr lang="et-EE" dirty="0"/>
              <a:t>Kui leibkond on varem osalenud, siis peame leidma mõlemad leibkonnaliikmed</a:t>
            </a:r>
          </a:p>
          <a:p>
            <a:r>
              <a:rPr lang="et-EE" dirty="0"/>
              <a:t>Kui leibkond läks lainete vahel lahku, siis tuleb leida mõlemad uued leibkonnad ning küsitleda ka uusi partnereid</a:t>
            </a:r>
          </a:p>
          <a:p>
            <a:r>
              <a:rPr lang="et-EE" dirty="0"/>
              <a:t>Vastajat on vaja otsida </a:t>
            </a:r>
            <a:r>
              <a:rPr lang="et-EE" b="1" dirty="0"/>
              <a:t>VÄHEMALT 6 korda </a:t>
            </a:r>
            <a:r>
              <a:rPr lang="et-EE" dirty="0"/>
              <a:t>s.h.:</a:t>
            </a:r>
          </a:p>
          <a:p>
            <a:pPr lvl="1"/>
            <a:r>
              <a:rPr lang="et-EE" sz="2000" dirty="0"/>
              <a:t>Erinevatel nädalapäevadel (vähemalt 4 nädala sees ja vähemalt 2 nädalavahetusel)</a:t>
            </a:r>
          </a:p>
          <a:p>
            <a:pPr lvl="1"/>
            <a:r>
              <a:rPr lang="et-EE" sz="2000" dirty="0"/>
              <a:t>Erinevatel kellaaegadel (vähemalt 2 nädala sees päevasel ajal; vähemalt 2 nädala sees õhtusel ajal)</a:t>
            </a:r>
          </a:p>
          <a:p>
            <a:pPr lvl="1"/>
            <a:r>
              <a:rPr lang="et-EE" sz="2000" dirty="0"/>
              <a:t>Pikema perioodi jooksul (vähemalt 2 kuud)</a:t>
            </a:r>
          </a:p>
          <a:p>
            <a:r>
              <a:rPr lang="et-EE" b="1" dirty="0"/>
              <a:t>Esimene kontakt peaks toimuma silmast-silma</a:t>
            </a:r>
            <a:r>
              <a:rPr lang="et-EE" dirty="0"/>
              <a:t>. Edaspidised kontaktid on lubatud teha ka telefoni teel. </a:t>
            </a:r>
          </a:p>
          <a:p>
            <a:r>
              <a:rPr lang="et-EE" dirty="0"/>
              <a:t>Lubatud on informatsiooni saamine sugulastelt, naabritelt, sotsiaalosakondadest. Teie küsitlusjuhtidel on informatsioon eelmistest lainetest</a:t>
            </a:r>
          </a:p>
          <a:p>
            <a:r>
              <a:rPr lang="et-EE" dirty="0"/>
              <a:t>Küsitlemine toimub ka haiglas (kui on pikemalt) ja hooldekodudes</a:t>
            </a:r>
          </a:p>
        </p:txBody>
      </p:sp>
      <p:sp>
        <p:nvSpPr>
          <p:cNvPr id="3" name="Title 2"/>
          <p:cNvSpPr>
            <a:spLocks noGrp="1"/>
          </p:cNvSpPr>
          <p:nvPr>
            <p:ph type="title"/>
          </p:nvPr>
        </p:nvSpPr>
        <p:spPr/>
        <p:txBody>
          <a:bodyPr/>
          <a:lstStyle/>
          <a:p>
            <a:r>
              <a:rPr lang="et-EE" dirty="0"/>
              <a:t>Kontakteerumine</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14</a:t>
            </a:fld>
            <a:endParaRPr lang="et-EE" dirty="0"/>
          </a:p>
        </p:txBody>
      </p:sp>
    </p:spTree>
    <p:extLst>
      <p:ext uri="{BB962C8B-B14F-4D97-AF65-F5344CB8AC3E}">
        <p14:creationId xmlns:p14="http://schemas.microsoft.com/office/powerpoint/2010/main" val="361310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t-EE" dirty="0"/>
              <a:t>Olge ise ettevalmistunud, tundke teemat ja küsimustikku</a:t>
            </a:r>
          </a:p>
          <a:p>
            <a:r>
              <a:rPr lang="et-EE" dirty="0"/>
              <a:t>Seletage, et riigis on palju faktilisi registreid, kuid nende abil ei ole võimalik saada inimeste tagasisidet/hinnangut riigi jaoks olulistele küsimustele </a:t>
            </a:r>
          </a:p>
          <a:p>
            <a:r>
              <a:rPr lang="et-EE" dirty="0"/>
              <a:t>Seletage, et kui pika intervjuu tõttu läheb vastamine raskeks, intervjuud võib jagada osadeks ning jätkata järgmine kord</a:t>
            </a:r>
          </a:p>
          <a:p>
            <a:r>
              <a:rPr lang="et-EE" dirty="0"/>
              <a:t>Olge paindlikud ning otsige vastajale sobiv aeg</a:t>
            </a:r>
          </a:p>
        </p:txBody>
      </p:sp>
      <p:sp>
        <p:nvSpPr>
          <p:cNvPr id="3" name="Title 2"/>
          <p:cNvSpPr>
            <a:spLocks noGrp="1"/>
          </p:cNvSpPr>
          <p:nvPr>
            <p:ph type="title"/>
          </p:nvPr>
        </p:nvSpPr>
        <p:spPr/>
        <p:txBody>
          <a:bodyPr/>
          <a:lstStyle/>
          <a:p>
            <a:r>
              <a:rPr lang="et-EE" dirty="0"/>
              <a:t>Vastaja motiveerimine</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15</a:t>
            </a:fld>
            <a:endParaRPr lang="et-EE" dirty="0"/>
          </a:p>
        </p:txBody>
      </p:sp>
    </p:spTree>
    <p:extLst>
      <p:ext uri="{BB962C8B-B14F-4D97-AF65-F5344CB8AC3E}">
        <p14:creationId xmlns:p14="http://schemas.microsoft.com/office/powerpoint/2010/main" val="224666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449000"/>
            <a:ext cx="8833800" cy="3960000"/>
          </a:xfrm>
        </p:spPr>
        <p:txBody>
          <a:bodyPr>
            <a:noAutofit/>
          </a:bodyPr>
          <a:lstStyle/>
          <a:p>
            <a:r>
              <a:rPr lang="et-EE" sz="2400" dirty="0"/>
              <a:t>Alati tuleb lugeda küsimusi </a:t>
            </a:r>
            <a:r>
              <a:rPr lang="et-EE" sz="2400" b="1" dirty="0"/>
              <a:t>täpselt nii, nagu kirjas on</a:t>
            </a:r>
            <a:r>
              <a:rPr lang="et-EE" sz="2400" dirty="0"/>
              <a:t>. </a:t>
            </a:r>
          </a:p>
          <a:p>
            <a:r>
              <a:rPr lang="et-EE" sz="2400" dirty="0"/>
              <a:t>Kunagi </a:t>
            </a:r>
            <a:r>
              <a:rPr lang="et-EE" sz="2400" b="1" dirty="0"/>
              <a:t>ei tohi</a:t>
            </a:r>
            <a:r>
              <a:rPr lang="et-EE" sz="2400" dirty="0"/>
              <a:t>:</a:t>
            </a:r>
          </a:p>
          <a:p>
            <a:pPr lvl="1"/>
            <a:r>
              <a:rPr lang="et-EE" sz="2400" dirty="0"/>
              <a:t>Improviseerida</a:t>
            </a:r>
          </a:p>
          <a:p>
            <a:pPr lvl="1"/>
            <a:r>
              <a:rPr lang="et-EE" sz="2400" dirty="0"/>
              <a:t>Jätta sõnad vahele, kiirustada</a:t>
            </a:r>
          </a:p>
          <a:p>
            <a:pPr lvl="1"/>
            <a:r>
              <a:rPr lang="et-EE" sz="2400" dirty="0"/>
              <a:t>Arutada vastajaga tema poolt antud vastuste üle</a:t>
            </a:r>
          </a:p>
          <a:p>
            <a:pPr lvl="1"/>
            <a:r>
              <a:rPr lang="et-EE" sz="2400" dirty="0"/>
              <a:t>Otsustada vastaja eest</a:t>
            </a:r>
          </a:p>
          <a:p>
            <a:pPr lvl="2"/>
            <a:r>
              <a:rPr lang="et-EE" sz="1800" dirty="0"/>
              <a:t>Lugeda küsimus veel kord ette</a:t>
            </a:r>
          </a:p>
          <a:p>
            <a:pPr lvl="2"/>
            <a:r>
              <a:rPr lang="et-EE" sz="1800" dirty="0"/>
              <a:t>Lugeda kõik vastusevariandid ette</a:t>
            </a:r>
          </a:p>
          <a:p>
            <a:pPr lvl="2"/>
            <a:r>
              <a:rPr lang="et-EE" sz="1800" dirty="0"/>
              <a:t>Kasutada ainult ekraanil olevad abiteksti (</a:t>
            </a:r>
            <a:r>
              <a:rPr lang="et-EE" sz="1800" i="1" dirty="0"/>
              <a:t>IWER</a:t>
            </a:r>
            <a:r>
              <a:rPr lang="et-EE" sz="1800" dirty="0"/>
              <a:t>)</a:t>
            </a:r>
          </a:p>
          <a:p>
            <a:pPr lvl="2"/>
            <a:r>
              <a:rPr lang="et-EE" sz="1800" dirty="0"/>
              <a:t>Kui ka siis aru ei saa, siis paluda vastata nii, nagu aru saab ja panna märkus, et küsimusest arusaamine tekitab probleeme</a:t>
            </a:r>
          </a:p>
          <a:p>
            <a:r>
              <a:rPr lang="et-EE" sz="2400" dirty="0"/>
              <a:t>Andmed peavad olema riigiti võrreldavad</a:t>
            </a:r>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16</a:t>
            </a:fld>
            <a:endParaRPr lang="et-EE" dirty="0"/>
          </a:p>
        </p:txBody>
      </p:sp>
    </p:spTree>
    <p:extLst>
      <p:ext uri="{BB962C8B-B14F-4D97-AF65-F5344CB8AC3E}">
        <p14:creationId xmlns:p14="http://schemas.microsoft.com/office/powerpoint/2010/main" val="175295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224359"/>
            <a:ext cx="9133284" cy="4631634"/>
          </a:xfrm>
        </p:spPr>
        <p:txBody>
          <a:bodyPr>
            <a:noAutofit/>
          </a:bodyPr>
          <a:lstStyle/>
          <a:p>
            <a:pPr>
              <a:lnSpc>
                <a:spcPct val="150000"/>
              </a:lnSpc>
            </a:pPr>
            <a:r>
              <a:rPr lang="et-EE" sz="1800" dirty="0"/>
              <a:t>Iga „</a:t>
            </a:r>
            <a:r>
              <a:rPr lang="et-EE" sz="1800" b="1" dirty="0"/>
              <a:t>ei oska öelda</a:t>
            </a:r>
            <a:r>
              <a:rPr lang="et-EE" sz="1800" dirty="0"/>
              <a:t>“ peaks olema üle küsitud v.a. kognitiivsed testid</a:t>
            </a:r>
          </a:p>
          <a:p>
            <a:pPr>
              <a:lnSpc>
                <a:spcPct val="150000"/>
              </a:lnSpc>
            </a:pPr>
            <a:r>
              <a:rPr lang="et-EE" sz="1800" dirty="0"/>
              <a:t>Mitmese valikuga küsimuste puhul </a:t>
            </a:r>
            <a:r>
              <a:rPr lang="et-EE" sz="1800" b="1" dirty="0"/>
              <a:t>tuleb alati küsida </a:t>
            </a:r>
            <a:r>
              <a:rPr lang="et-EE" sz="1800" dirty="0"/>
              <a:t>„kas midagi veel“</a:t>
            </a:r>
          </a:p>
          <a:p>
            <a:pPr>
              <a:lnSpc>
                <a:spcPct val="150000"/>
              </a:lnSpc>
            </a:pPr>
            <a:r>
              <a:rPr lang="et-EE" sz="1800" b="1" dirty="0"/>
              <a:t>Mitte jagada tagasisidet </a:t>
            </a:r>
            <a:r>
              <a:rPr lang="et-EE" sz="1800" dirty="0"/>
              <a:t>(testide puhul samuti), hinnanguid</a:t>
            </a:r>
          </a:p>
          <a:p>
            <a:pPr>
              <a:lnSpc>
                <a:spcPct val="150000"/>
              </a:lnSpc>
            </a:pPr>
            <a:r>
              <a:rPr lang="et-EE" sz="1800" dirty="0"/>
              <a:t>Kui vastaja annab vastuse, mida ei </a:t>
            </a:r>
            <a:r>
              <a:rPr lang="et-EE" sz="1800" b="1" dirty="0"/>
              <a:t>ole võimalik kodeerida </a:t>
            </a:r>
            <a:r>
              <a:rPr lang="et-EE" sz="1800" dirty="0"/>
              <a:t>olemasolevate vastuste alla, tuleb küsida edasi, niikaua, kui vastaja otsustab, milline olemasolevatest vastustest on sobilikum</a:t>
            </a:r>
          </a:p>
          <a:p>
            <a:pPr>
              <a:lnSpc>
                <a:spcPct val="150000"/>
              </a:lnSpc>
            </a:pPr>
            <a:r>
              <a:rPr lang="et-EE" sz="1800" dirty="0"/>
              <a:t>Kui Te märkate, et vastaja annab </a:t>
            </a:r>
            <a:r>
              <a:rPr lang="et-EE" sz="1800" b="1" dirty="0"/>
              <a:t>vastuolulisi vastuseid</a:t>
            </a:r>
            <a:r>
              <a:rPr lang="et-EE" sz="1800" dirty="0"/>
              <a:t>, siis viisakalt kontrollige: </a:t>
            </a:r>
            <a:r>
              <a:rPr lang="et-EE" sz="1800" i="1" dirty="0"/>
              <a:t>„Tahan olla kindel, et sisestan õieti Teie vastuseid. Eelmise küsimuse juures ma märkisin, et …“. </a:t>
            </a:r>
          </a:p>
          <a:p>
            <a:pPr lvl="1">
              <a:lnSpc>
                <a:spcPct val="150000"/>
              </a:lnSpc>
            </a:pPr>
            <a:r>
              <a:rPr lang="et-EE" dirty="0"/>
              <a:t>Kui on vaja siis muutke eelmist küsimust</a:t>
            </a:r>
          </a:p>
          <a:p>
            <a:pPr lvl="1">
              <a:lnSpc>
                <a:spcPct val="150000"/>
              </a:lnSpc>
            </a:pPr>
            <a:r>
              <a:rPr lang="et-EE" dirty="0"/>
              <a:t>Ärge väljendage ebausku</a:t>
            </a:r>
          </a:p>
          <a:p>
            <a:pPr lvl="1">
              <a:lnSpc>
                <a:spcPct val="150000"/>
              </a:lnSpc>
            </a:pPr>
            <a:r>
              <a:rPr lang="et-EE" dirty="0"/>
              <a:t>Kui vastuolu endiselt säilib, tehke selle kohta märkus ja liikuge edasi</a:t>
            </a:r>
          </a:p>
          <a:p>
            <a:pPr marL="265112" lvl="1" indent="0">
              <a:lnSpc>
                <a:spcPct val="150000"/>
              </a:lnSpc>
              <a:buNone/>
            </a:pPr>
            <a:endParaRPr lang="et-EE" dirty="0"/>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17</a:t>
            </a:fld>
            <a:endParaRPr lang="et-EE" dirty="0"/>
          </a:p>
        </p:txBody>
      </p:sp>
    </p:spTree>
    <p:extLst>
      <p:ext uri="{BB962C8B-B14F-4D97-AF65-F5344CB8AC3E}">
        <p14:creationId xmlns:p14="http://schemas.microsoft.com/office/powerpoint/2010/main" val="145502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499730"/>
            <a:ext cx="8833800" cy="3960000"/>
          </a:xfrm>
        </p:spPr>
        <p:txBody>
          <a:bodyPr>
            <a:noAutofit/>
          </a:bodyPr>
          <a:lstStyle/>
          <a:p>
            <a:r>
              <a:rPr lang="et-EE" sz="2400" b="1" dirty="0"/>
              <a:t>Kes on </a:t>
            </a:r>
            <a:r>
              <a:rPr lang="et-EE" sz="2400" b="1" dirty="0" err="1"/>
              <a:t>proxi</a:t>
            </a:r>
            <a:r>
              <a:rPr lang="et-EE" sz="2400" b="1" dirty="0"/>
              <a:t>?</a:t>
            </a:r>
          </a:p>
          <a:p>
            <a:pPr lvl="1"/>
            <a:r>
              <a:rPr lang="et-EE" sz="2000" dirty="0"/>
              <a:t>See on keegi, kes vastab osadele küsimustele vastaja asemel</a:t>
            </a:r>
          </a:p>
          <a:p>
            <a:pPr lvl="1"/>
            <a:r>
              <a:rPr lang="et-EE" sz="2000" dirty="0"/>
              <a:t>Üldjuhul vastaja ise pakub, kes võib olla </a:t>
            </a:r>
            <a:r>
              <a:rPr lang="et-EE" sz="2000" dirty="0" err="1"/>
              <a:t>proxi</a:t>
            </a:r>
            <a:endParaRPr lang="et-EE" sz="2000" dirty="0"/>
          </a:p>
          <a:p>
            <a:r>
              <a:rPr lang="et-EE" sz="2400" b="1" dirty="0" err="1"/>
              <a:t>Täisproxi</a:t>
            </a:r>
            <a:endParaRPr lang="et-EE" sz="2400" b="1" dirty="0"/>
          </a:p>
          <a:p>
            <a:pPr lvl="1"/>
            <a:r>
              <a:rPr lang="et-EE" sz="2400" dirty="0"/>
              <a:t>Kui isik on surnud ja </a:t>
            </a:r>
            <a:r>
              <a:rPr lang="et-EE" sz="2400" dirty="0" err="1"/>
              <a:t>proxi</a:t>
            </a:r>
            <a:r>
              <a:rPr lang="et-EE" sz="2400" dirty="0"/>
              <a:t> vastab valimiisiku viimase eluaasta kohta</a:t>
            </a:r>
          </a:p>
          <a:p>
            <a:pPr lvl="1"/>
            <a:r>
              <a:rPr lang="et-EE" sz="2400" dirty="0"/>
              <a:t>Kui valimiisik ei ole võimeline ise vastama (terviseseisundi tõttu)</a:t>
            </a:r>
          </a:p>
          <a:p>
            <a:pPr lvl="1"/>
            <a:r>
              <a:rPr lang="et-EE" sz="2400" dirty="0"/>
              <a:t>Kui valimiisik ei ole kogu uuringu perioodi jooksul kättesaadav, kuid ei ole Eestist alaliselt kolinud välismaale</a:t>
            </a:r>
          </a:p>
          <a:p>
            <a:r>
              <a:rPr lang="et-EE" sz="2400" b="1" dirty="0"/>
              <a:t>Osaline </a:t>
            </a:r>
            <a:r>
              <a:rPr lang="et-EE" sz="2400" b="1" dirty="0" err="1"/>
              <a:t>proxi</a:t>
            </a:r>
            <a:endParaRPr lang="et-EE" sz="2400" b="1" dirty="0"/>
          </a:p>
          <a:p>
            <a:pPr lvl="1"/>
            <a:r>
              <a:rPr lang="et-EE" sz="2400" dirty="0"/>
              <a:t>Kui vastaja soovib, et keegi teda aitab </a:t>
            </a:r>
          </a:p>
        </p:txBody>
      </p:sp>
      <p:sp>
        <p:nvSpPr>
          <p:cNvPr id="3" name="Title 2"/>
          <p:cNvSpPr>
            <a:spLocks noGrp="1"/>
          </p:cNvSpPr>
          <p:nvPr>
            <p:ph type="title"/>
          </p:nvPr>
        </p:nvSpPr>
        <p:spPr/>
        <p:txBody>
          <a:bodyPr/>
          <a:lstStyle/>
          <a:p>
            <a:r>
              <a:rPr lang="et-EE" dirty="0" err="1"/>
              <a:t>Proxi</a:t>
            </a:r>
            <a:r>
              <a:rPr lang="et-EE" dirty="0"/>
              <a:t> (asendus-) vastaja</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18</a:t>
            </a:fld>
            <a:endParaRPr lang="et-EE" dirty="0"/>
          </a:p>
        </p:txBody>
      </p:sp>
    </p:spTree>
    <p:extLst>
      <p:ext uri="{BB962C8B-B14F-4D97-AF65-F5344CB8AC3E}">
        <p14:creationId xmlns:p14="http://schemas.microsoft.com/office/powerpoint/2010/main" val="25294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203441"/>
            <a:ext cx="8833800" cy="5489967"/>
          </a:xfrm>
        </p:spPr>
        <p:txBody>
          <a:bodyPr>
            <a:noAutofit/>
          </a:bodyPr>
          <a:lstStyle/>
          <a:p>
            <a:r>
              <a:rPr lang="et-EE" dirty="0"/>
              <a:t>Mis küsimustele </a:t>
            </a:r>
            <a:r>
              <a:rPr lang="et-EE" dirty="0" err="1"/>
              <a:t>proxi</a:t>
            </a:r>
            <a:r>
              <a:rPr lang="et-EE" dirty="0"/>
              <a:t> </a:t>
            </a:r>
            <a:r>
              <a:rPr lang="et-EE" b="1" dirty="0"/>
              <a:t>võib vastata</a:t>
            </a:r>
            <a:r>
              <a:rPr lang="et-EE" dirty="0"/>
              <a:t>?</a:t>
            </a:r>
          </a:p>
          <a:p>
            <a:pPr lvl="1"/>
            <a:r>
              <a:rPr lang="et-EE" sz="1600" dirty="0"/>
              <a:t>Faktilistele küsimustele (kes, kus, mis, millal, näiteks arsti külastuste arv)</a:t>
            </a:r>
          </a:p>
          <a:p>
            <a:pPr lvl="1"/>
            <a:endParaRPr lang="et-EE" sz="1600" dirty="0"/>
          </a:p>
          <a:p>
            <a:r>
              <a:rPr lang="et-EE" sz="1800" dirty="0"/>
              <a:t>Mis küsimustele </a:t>
            </a:r>
            <a:r>
              <a:rPr lang="et-EE" sz="1800" dirty="0" err="1"/>
              <a:t>proxi</a:t>
            </a:r>
            <a:r>
              <a:rPr lang="et-EE" sz="1800" dirty="0"/>
              <a:t> </a:t>
            </a:r>
            <a:r>
              <a:rPr lang="et-EE" sz="1800" b="1" dirty="0"/>
              <a:t>ei saa vastata</a:t>
            </a:r>
            <a:r>
              <a:rPr lang="et-EE" sz="1800" dirty="0"/>
              <a:t>?</a:t>
            </a:r>
          </a:p>
          <a:p>
            <a:pPr lvl="1"/>
            <a:r>
              <a:rPr lang="et-EE" sz="1600" dirty="0"/>
              <a:t>Ankeedis on mitu blokki, millele peab vastama üksnes vastaja ise. Nende küsimuste ees ilmub hoiatav tekst – ilma asendusvastajata blokk. Kui on </a:t>
            </a:r>
            <a:r>
              <a:rPr lang="et-EE" sz="1600" dirty="0" err="1"/>
              <a:t>täisproxi</a:t>
            </a:r>
            <a:r>
              <a:rPr lang="et-EE" sz="1600" dirty="0"/>
              <a:t>, siis on </a:t>
            </a:r>
            <a:r>
              <a:rPr lang="et-EE" sz="1600" dirty="0" err="1"/>
              <a:t>küsitleja</a:t>
            </a:r>
            <a:r>
              <a:rPr lang="et-EE" sz="1600" dirty="0"/>
              <a:t> juhendtekstis viide, kuidas käituda.</a:t>
            </a:r>
          </a:p>
          <a:p>
            <a:endParaRPr lang="et-EE" sz="1800" dirty="0"/>
          </a:p>
          <a:p>
            <a:r>
              <a:rPr lang="et-EE" sz="1800" dirty="0"/>
              <a:t>Hinnang elule ja enda seisundile</a:t>
            </a:r>
          </a:p>
          <a:p>
            <a:r>
              <a:rPr lang="et-EE" sz="1800" dirty="0"/>
              <a:t>Kognitiivsed testid</a:t>
            </a:r>
          </a:p>
          <a:p>
            <a:endParaRPr lang="et-EE" sz="1800" dirty="0"/>
          </a:p>
          <a:p>
            <a:r>
              <a:rPr lang="et-EE" sz="1800" dirty="0"/>
              <a:t>Peale igat moodulit küsitakse, kes vastas selle osa küsimustele</a:t>
            </a:r>
          </a:p>
          <a:p>
            <a:endParaRPr lang="et-EE" sz="1800" dirty="0"/>
          </a:p>
          <a:p>
            <a:endParaRPr lang="et-EE" sz="1800" dirty="0"/>
          </a:p>
          <a:p>
            <a:pPr marL="0" indent="0">
              <a:buNone/>
            </a:pPr>
            <a:endParaRPr lang="et-EE" sz="1800" dirty="0"/>
          </a:p>
          <a:p>
            <a:endParaRPr lang="et-EE" sz="1800" dirty="0"/>
          </a:p>
          <a:p>
            <a:r>
              <a:rPr lang="et-EE" sz="1800" dirty="0"/>
              <a:t>NB! Info </a:t>
            </a:r>
            <a:r>
              <a:rPr lang="et-EE" sz="1800" dirty="0" err="1"/>
              <a:t>Proxi</a:t>
            </a:r>
            <a:r>
              <a:rPr lang="et-EE" sz="1800" dirty="0"/>
              <a:t> vastaja kohta märgitakse leibkonna kirjeldamise juures Leibkonnatabelisse</a:t>
            </a:r>
          </a:p>
          <a:p>
            <a:endParaRPr lang="et-EE" sz="1800" dirty="0"/>
          </a:p>
        </p:txBody>
      </p:sp>
      <p:sp>
        <p:nvSpPr>
          <p:cNvPr id="3" name="Title 2"/>
          <p:cNvSpPr>
            <a:spLocks noGrp="1"/>
          </p:cNvSpPr>
          <p:nvPr>
            <p:ph type="title"/>
          </p:nvPr>
        </p:nvSpPr>
        <p:spPr/>
        <p:txBody>
          <a:bodyPr/>
          <a:lstStyle/>
          <a:p>
            <a:r>
              <a:rPr lang="et-EE" dirty="0" err="1"/>
              <a:t>Proxi</a:t>
            </a:r>
            <a:r>
              <a:rPr lang="et-EE" dirty="0"/>
              <a:t> (2)</a:t>
            </a:r>
          </a:p>
        </p:txBody>
      </p:sp>
      <p:sp>
        <p:nvSpPr>
          <p:cNvPr id="4" name="Slide Number Placeholder 3"/>
          <p:cNvSpPr>
            <a:spLocks noGrp="1"/>
          </p:cNvSpPr>
          <p:nvPr>
            <p:ph type="sldNum" sz="quarter" idx="12"/>
          </p:nvPr>
        </p:nvSpPr>
        <p:spPr/>
        <p:txBody>
          <a:bodyPr/>
          <a:lstStyle/>
          <a:p>
            <a:fld id="{9705FB9A-5FEA-4486-902A-E9C47A7B21EC}" type="slidenum">
              <a:rPr lang="et-EE" smtClean="0"/>
              <a:pPr/>
              <a:t>19</a:t>
            </a:fld>
            <a:endParaRPr lang="et-EE" dirty="0"/>
          </a:p>
        </p:txBody>
      </p:sp>
      <p:pic>
        <p:nvPicPr>
          <p:cNvPr id="5"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143" y="4914023"/>
            <a:ext cx="4067265" cy="1106364"/>
          </a:xfrm>
          <a:prstGeom prst="rect">
            <a:avLst/>
          </a:prstGeom>
        </p:spPr>
      </p:pic>
    </p:spTree>
    <p:extLst>
      <p:ext uri="{BB962C8B-B14F-4D97-AF65-F5344CB8AC3E}">
        <p14:creationId xmlns:p14="http://schemas.microsoft.com/office/powerpoint/2010/main" val="9366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5FEA7C-1CA2-4A38-9860-99F4842192A0}"/>
              </a:ext>
            </a:extLst>
          </p:cNvPr>
          <p:cNvSpPr>
            <a:spLocks noGrp="1"/>
          </p:cNvSpPr>
          <p:nvPr>
            <p:ph idx="13"/>
          </p:nvPr>
        </p:nvSpPr>
        <p:spPr/>
        <p:txBody>
          <a:bodyPr>
            <a:normAutofit lnSpcReduction="10000"/>
          </a:bodyPr>
          <a:lstStyle/>
          <a:p>
            <a:r>
              <a:rPr lang="et-EE" dirty="0" err="1"/>
              <a:t>Share</a:t>
            </a:r>
            <a:r>
              <a:rPr lang="et-EE" dirty="0"/>
              <a:t> eesmärk on küsitleda inimesi, kes on 50+ aastat vanad ning nende partnereid (vaatamata nende vanusele)</a:t>
            </a:r>
          </a:p>
          <a:p>
            <a:r>
              <a:rPr lang="et-EE" dirty="0"/>
              <a:t>10. laine valim koosneb üksnes paneelist, kes on vähemalt korra SHARE uuringus osalenud</a:t>
            </a:r>
          </a:p>
          <a:p>
            <a:r>
              <a:rPr lang="et-EE" dirty="0"/>
              <a:t>Kokku on meie valimis 5331 isik ja 3980 leibkonda</a:t>
            </a:r>
          </a:p>
          <a:p>
            <a:r>
              <a:rPr lang="et-EE" dirty="0"/>
              <a:t>Paneelis me teame mõlemaid partnereid v.a. peale 2022 tekkinud uued partnerid</a:t>
            </a:r>
          </a:p>
          <a:p>
            <a:r>
              <a:rPr lang="et-EE" dirty="0"/>
              <a:t>Eesmärk on küsitleda üle 4500 vastaja</a:t>
            </a:r>
            <a:endParaRPr lang="et-EE" b="1" dirty="0"/>
          </a:p>
          <a:p>
            <a:pPr lvl="1"/>
            <a:r>
              <a:rPr lang="et-EE" b="1" dirty="0"/>
              <a:t>85% vastamismäär </a:t>
            </a:r>
            <a:r>
              <a:rPr lang="et-EE" dirty="0"/>
              <a:t>nende kohta, kes vastasid 9. laines</a:t>
            </a:r>
          </a:p>
          <a:p>
            <a:pPr lvl="1"/>
            <a:r>
              <a:rPr lang="et-EE" b="1" dirty="0"/>
              <a:t>25% vastamismäär </a:t>
            </a:r>
            <a:r>
              <a:rPr lang="et-EE" dirty="0"/>
              <a:t>nende kohta, kes erinevatel põhjustel 9. laines ei vastanud</a:t>
            </a:r>
          </a:p>
          <a:p>
            <a:r>
              <a:rPr lang="et-EE" dirty="0"/>
              <a:t>Palume sünkroniseerida oma arvuteid vähemalt 3 korda nädalas, kindlasti pühapäeval. Andmed kogutakse otse SHARE serverisse </a:t>
            </a:r>
          </a:p>
        </p:txBody>
      </p:sp>
      <p:sp>
        <p:nvSpPr>
          <p:cNvPr id="4" name="Title 3">
            <a:extLst>
              <a:ext uri="{FF2B5EF4-FFF2-40B4-BE49-F238E27FC236}">
                <a16:creationId xmlns:a16="http://schemas.microsoft.com/office/drawing/2014/main" id="{0D58A20E-EB7C-4C91-9177-5D2492FF0A7C}"/>
              </a:ext>
            </a:extLst>
          </p:cNvPr>
          <p:cNvSpPr>
            <a:spLocks noGrp="1"/>
          </p:cNvSpPr>
          <p:nvPr>
            <p:ph type="title"/>
          </p:nvPr>
        </p:nvSpPr>
        <p:spPr/>
        <p:txBody>
          <a:bodyPr/>
          <a:lstStyle/>
          <a:p>
            <a:r>
              <a:rPr lang="et-EE" dirty="0"/>
              <a:t>10. laine – valim ja eesmärk</a:t>
            </a:r>
          </a:p>
        </p:txBody>
      </p:sp>
      <p:sp>
        <p:nvSpPr>
          <p:cNvPr id="6" name="Slide Number Placeholder 5">
            <a:extLst>
              <a:ext uri="{FF2B5EF4-FFF2-40B4-BE49-F238E27FC236}">
                <a16:creationId xmlns:a16="http://schemas.microsoft.com/office/drawing/2014/main" id="{B30A10F8-7F33-49D2-83CB-971B6CCC4516}"/>
              </a:ext>
            </a:extLst>
          </p:cNvPr>
          <p:cNvSpPr>
            <a:spLocks noGrp="1"/>
          </p:cNvSpPr>
          <p:nvPr>
            <p:ph type="sldNum" sz="quarter" idx="12"/>
          </p:nvPr>
        </p:nvSpPr>
        <p:spPr/>
        <p:txBody>
          <a:bodyPr/>
          <a:lstStyle/>
          <a:p>
            <a:fld id="{9705FB9A-5FEA-4486-902A-E9C47A7B21EC}" type="slidenum">
              <a:rPr lang="et-EE" smtClean="0"/>
              <a:pPr/>
              <a:t>2</a:t>
            </a:fld>
            <a:endParaRPr lang="et-EE"/>
          </a:p>
        </p:txBody>
      </p:sp>
    </p:spTree>
    <p:extLst>
      <p:ext uri="{BB962C8B-B14F-4D97-AF65-F5344CB8AC3E}">
        <p14:creationId xmlns:p14="http://schemas.microsoft.com/office/powerpoint/2010/main" val="47114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745204" y="3609065"/>
            <a:ext cx="8515984" cy="1223187"/>
          </a:xfrm>
          <a:prstGeom prst="round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t-EE" sz="3200" b="1" i="0" u="none" strike="noStrike" cap="none" normalizeH="0" baseline="0">
              <a:ln>
                <a:noFill/>
              </a:ln>
              <a:solidFill>
                <a:srgbClr val="003951"/>
              </a:solidFill>
              <a:effectLst/>
              <a:latin typeface="Arial" charset="0"/>
            </a:endParaRPr>
          </a:p>
        </p:txBody>
      </p:sp>
      <p:sp>
        <p:nvSpPr>
          <p:cNvPr id="2" name="Content Placeholder 1"/>
          <p:cNvSpPr>
            <a:spLocks noGrp="1"/>
          </p:cNvSpPr>
          <p:nvPr>
            <p:ph sz="quarter" idx="13"/>
          </p:nvPr>
        </p:nvSpPr>
        <p:spPr/>
        <p:txBody>
          <a:bodyPr/>
          <a:lstStyle/>
          <a:p>
            <a:r>
              <a:rPr lang="et-EE" dirty="0"/>
              <a:t>Vastaja annab vastuse küsimuse lõpuni kuulmata</a:t>
            </a:r>
          </a:p>
          <a:p>
            <a:endParaRPr lang="et-EE" dirty="0"/>
          </a:p>
          <a:p>
            <a:endParaRPr lang="et-EE" dirty="0"/>
          </a:p>
          <a:p>
            <a:endParaRPr lang="et-EE" dirty="0"/>
          </a:p>
          <a:p>
            <a:pPr lvl="1"/>
            <a:r>
              <a:rPr lang="et-EE" dirty="0"/>
              <a:t>Sisestate vastuse CAPI ankeeti ning liigute edasi</a:t>
            </a:r>
          </a:p>
          <a:p>
            <a:pPr lvl="1"/>
            <a:endParaRPr lang="et-EE" dirty="0"/>
          </a:p>
          <a:p>
            <a:pPr lvl="1"/>
            <a:r>
              <a:rPr lang="et-EE" dirty="0"/>
              <a:t>Seletate: </a:t>
            </a:r>
            <a:r>
              <a:rPr lang="et-EE" i="1" dirty="0"/>
              <a:t>„Vastasite juba sellele küsimusele, kuid ma pean siiski esitama seda lõpuni, nagu see kirjas on…“</a:t>
            </a:r>
          </a:p>
          <a:p>
            <a:endParaRPr lang="et-EE" dirty="0"/>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20</a:t>
            </a:fld>
            <a:endParaRPr lang="et-EE" dirty="0"/>
          </a:p>
        </p:txBody>
      </p:sp>
    </p:spTree>
    <p:extLst>
      <p:ext uri="{BB962C8B-B14F-4D97-AF65-F5344CB8AC3E}">
        <p14:creationId xmlns:p14="http://schemas.microsoft.com/office/powerpoint/2010/main" val="369793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745203" y="3609065"/>
            <a:ext cx="8726999" cy="1223187"/>
          </a:xfrm>
          <a:prstGeom prst="round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t-EE" sz="3200" b="1" i="0" u="none" strike="noStrike" cap="none" normalizeH="0" baseline="0">
              <a:ln>
                <a:noFill/>
              </a:ln>
              <a:solidFill>
                <a:srgbClr val="003951"/>
              </a:solidFill>
              <a:effectLst/>
              <a:latin typeface="Arial" charset="0"/>
            </a:endParaRPr>
          </a:p>
        </p:txBody>
      </p:sp>
      <p:sp>
        <p:nvSpPr>
          <p:cNvPr id="2" name="Content Placeholder 1"/>
          <p:cNvSpPr>
            <a:spLocks noGrp="1"/>
          </p:cNvSpPr>
          <p:nvPr>
            <p:ph sz="quarter" idx="13"/>
          </p:nvPr>
        </p:nvSpPr>
        <p:spPr/>
        <p:txBody>
          <a:bodyPr/>
          <a:lstStyle/>
          <a:p>
            <a:r>
              <a:rPr lang="et-EE" dirty="0"/>
              <a:t>Vastaja ei suuda otsustada kahe vastusevariandi vahel</a:t>
            </a:r>
          </a:p>
          <a:p>
            <a:endParaRPr lang="et-EE" dirty="0"/>
          </a:p>
          <a:p>
            <a:endParaRPr lang="et-EE" dirty="0"/>
          </a:p>
          <a:p>
            <a:endParaRPr lang="et-EE" dirty="0"/>
          </a:p>
          <a:p>
            <a:pPr lvl="1"/>
            <a:r>
              <a:rPr lang="et-EE" dirty="0"/>
              <a:t>Aitate vastajal valida vastusevariant, mis tundub teile kõige sobivaim</a:t>
            </a:r>
          </a:p>
          <a:p>
            <a:pPr marL="715962" lvl="1" indent="0">
              <a:buNone/>
            </a:pPr>
            <a:endParaRPr lang="et-EE" dirty="0"/>
          </a:p>
          <a:p>
            <a:pPr lvl="1"/>
            <a:r>
              <a:rPr lang="et-EE" dirty="0"/>
              <a:t>Kordade küsimust ja vastusevariante veel kord niikaua, kui vastaja on teinud oma valiku</a:t>
            </a:r>
            <a:endParaRPr lang="et-EE" i="1" dirty="0"/>
          </a:p>
          <a:p>
            <a:endParaRPr lang="et-EE" dirty="0"/>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21</a:t>
            </a:fld>
            <a:endParaRPr lang="et-EE" dirty="0"/>
          </a:p>
        </p:txBody>
      </p:sp>
    </p:spTree>
    <p:extLst>
      <p:ext uri="{BB962C8B-B14F-4D97-AF65-F5344CB8AC3E}">
        <p14:creationId xmlns:p14="http://schemas.microsoft.com/office/powerpoint/2010/main" val="166692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745204" y="3609065"/>
            <a:ext cx="6982606" cy="1223187"/>
          </a:xfrm>
          <a:prstGeom prst="round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t-EE" sz="3200" b="1" i="0" u="none" strike="noStrike" cap="none" normalizeH="0" baseline="0">
              <a:ln>
                <a:noFill/>
              </a:ln>
              <a:solidFill>
                <a:srgbClr val="003951"/>
              </a:solidFill>
              <a:effectLst/>
              <a:latin typeface="Arial" charset="0"/>
            </a:endParaRPr>
          </a:p>
        </p:txBody>
      </p:sp>
      <p:sp>
        <p:nvSpPr>
          <p:cNvPr id="2" name="Content Placeholder 1"/>
          <p:cNvSpPr>
            <a:spLocks noGrp="1"/>
          </p:cNvSpPr>
          <p:nvPr>
            <p:ph sz="quarter" idx="13"/>
          </p:nvPr>
        </p:nvSpPr>
        <p:spPr/>
        <p:txBody>
          <a:bodyPr/>
          <a:lstStyle/>
          <a:p>
            <a:r>
              <a:rPr lang="et-EE" dirty="0"/>
              <a:t>Vastaja ei saa küsimusest aru ning puudub </a:t>
            </a:r>
            <a:r>
              <a:rPr lang="et-EE" dirty="0" err="1"/>
              <a:t>küsitleja</a:t>
            </a:r>
            <a:r>
              <a:rPr lang="et-EE" dirty="0"/>
              <a:t> juhend </a:t>
            </a:r>
          </a:p>
          <a:p>
            <a:endParaRPr lang="et-EE" dirty="0"/>
          </a:p>
          <a:p>
            <a:endParaRPr lang="et-EE" dirty="0"/>
          </a:p>
          <a:p>
            <a:endParaRPr lang="et-EE" dirty="0"/>
          </a:p>
          <a:p>
            <a:pPr lvl="1"/>
            <a:r>
              <a:rPr lang="et-EE" dirty="0"/>
              <a:t>Seletate lihtsas keeles küsimuse lahti, et vastaja saaks aru, mida küsitakse</a:t>
            </a:r>
          </a:p>
          <a:p>
            <a:pPr marL="715962" lvl="1" indent="0">
              <a:buNone/>
            </a:pPr>
            <a:endParaRPr lang="et-EE" dirty="0"/>
          </a:p>
          <a:p>
            <a:pPr lvl="1"/>
            <a:r>
              <a:rPr lang="et-EE" dirty="0"/>
              <a:t>Palute vastata nii, nagu vastaja aru saab ning lisate märkus</a:t>
            </a:r>
            <a:endParaRPr lang="et-EE" i="1" dirty="0"/>
          </a:p>
          <a:p>
            <a:endParaRPr lang="et-EE" dirty="0"/>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22</a:t>
            </a:fld>
            <a:endParaRPr lang="et-EE" dirty="0"/>
          </a:p>
        </p:txBody>
      </p:sp>
    </p:spTree>
    <p:extLst>
      <p:ext uri="{BB962C8B-B14F-4D97-AF65-F5344CB8AC3E}">
        <p14:creationId xmlns:p14="http://schemas.microsoft.com/office/powerpoint/2010/main" val="361886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75923" y="2907792"/>
            <a:ext cx="8719965" cy="1019204"/>
          </a:xfrm>
          <a:prstGeom prst="round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t-EE" sz="3200" b="1" i="0" u="none" strike="noStrike" cap="none" normalizeH="0" baseline="0">
              <a:ln>
                <a:noFill/>
              </a:ln>
              <a:solidFill>
                <a:srgbClr val="003951"/>
              </a:solidFill>
              <a:effectLst/>
              <a:latin typeface="Arial" charset="0"/>
            </a:endParaRPr>
          </a:p>
        </p:txBody>
      </p:sp>
      <p:sp>
        <p:nvSpPr>
          <p:cNvPr id="2" name="Content Placeholder 1"/>
          <p:cNvSpPr>
            <a:spLocks noGrp="1"/>
          </p:cNvSpPr>
          <p:nvPr>
            <p:ph sz="quarter" idx="13"/>
          </p:nvPr>
        </p:nvSpPr>
        <p:spPr/>
        <p:txBody>
          <a:bodyPr/>
          <a:lstStyle/>
          <a:p>
            <a:r>
              <a:rPr lang="et-EE" dirty="0"/>
              <a:t>Vastaja annab vastuseid, mida ei ole Teil võimalik valida</a:t>
            </a:r>
          </a:p>
          <a:p>
            <a:endParaRPr lang="et-EE" dirty="0"/>
          </a:p>
          <a:p>
            <a:endParaRPr lang="et-EE" dirty="0"/>
          </a:p>
          <a:p>
            <a:endParaRPr lang="et-EE" dirty="0"/>
          </a:p>
          <a:p>
            <a:pPr lvl="1"/>
            <a:r>
              <a:rPr lang="et-EE" dirty="0"/>
              <a:t>Kasutate erinevaid tehnikaid, et saada täpsem vastus kätte</a:t>
            </a:r>
          </a:p>
          <a:p>
            <a:pPr marL="715962" lvl="1" indent="0">
              <a:buNone/>
            </a:pPr>
            <a:endParaRPr lang="et-EE" dirty="0"/>
          </a:p>
          <a:p>
            <a:pPr lvl="1"/>
            <a:r>
              <a:rPr lang="et-EE" dirty="0"/>
              <a:t>Märgite selle vastuse, mis teile tundub kõige sarnasem, märgite „ei oska öelda“ või „keeldumise“</a:t>
            </a:r>
            <a:endParaRPr lang="et-EE" i="1" dirty="0"/>
          </a:p>
          <a:p>
            <a:endParaRPr lang="et-EE" dirty="0"/>
          </a:p>
        </p:txBody>
      </p:sp>
      <p:sp>
        <p:nvSpPr>
          <p:cNvPr id="3" name="Title 2"/>
          <p:cNvSpPr>
            <a:spLocks noGrp="1"/>
          </p:cNvSpPr>
          <p:nvPr>
            <p:ph type="title"/>
          </p:nvPr>
        </p:nvSpPr>
        <p:spPr/>
        <p:txBody>
          <a:bodyPr/>
          <a:lstStyle/>
          <a:p>
            <a:r>
              <a:rPr lang="et-EE" dirty="0"/>
              <a:t>Intervjuu läbiviimise reeglid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23</a:t>
            </a:fld>
            <a:endParaRPr lang="et-EE" dirty="0"/>
          </a:p>
        </p:txBody>
      </p:sp>
    </p:spTree>
    <p:extLst>
      <p:ext uri="{BB962C8B-B14F-4D97-AF65-F5344CB8AC3E}">
        <p14:creationId xmlns:p14="http://schemas.microsoft.com/office/powerpoint/2010/main" val="383160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Küsitlemine hooldekodus</a:t>
            </a: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24</a:t>
            </a:fld>
            <a:endParaRPr lang="et-EE"/>
          </a:p>
        </p:txBody>
      </p:sp>
      <p:sp>
        <p:nvSpPr>
          <p:cNvPr id="2" name="Text Placeholder 1"/>
          <p:cNvSpPr>
            <a:spLocks noGrp="1"/>
          </p:cNvSpPr>
          <p:nvPr>
            <p:ph type="body" idx="1"/>
          </p:nvPr>
        </p:nvSpPr>
        <p:spPr/>
        <p:txBody>
          <a:bodyPr/>
          <a:lstStyle/>
          <a:p>
            <a:endParaRPr lang="et-EE"/>
          </a:p>
        </p:txBody>
      </p:sp>
    </p:spTree>
    <p:extLst>
      <p:ext uri="{BB962C8B-B14F-4D97-AF65-F5344CB8AC3E}">
        <p14:creationId xmlns:p14="http://schemas.microsoft.com/office/powerpoint/2010/main" val="615753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eaLnBrk="0" fontAlgn="base" hangingPunct="0">
              <a:spcAft>
                <a:spcPct val="0"/>
              </a:spcAft>
              <a:buClr>
                <a:srgbClr val="FF6600"/>
              </a:buClr>
              <a:buFont typeface="Webdings" pitchFamily="18" charset="2"/>
              <a:buChar char="4"/>
            </a:pPr>
            <a:r>
              <a:rPr lang="en-GB" sz="2400" kern="0" dirty="0">
                <a:solidFill>
                  <a:srgbClr val="000000"/>
                </a:solidFill>
                <a:latin typeface="Tahoma"/>
              </a:rPr>
              <a:t>SHARE</a:t>
            </a:r>
          </a:p>
          <a:p>
            <a:pPr lvl="1" eaLnBrk="0" fontAlgn="base" hangingPunct="0">
              <a:spcAft>
                <a:spcPct val="0"/>
              </a:spcAft>
              <a:buClr>
                <a:srgbClr val="FF6600"/>
              </a:buClr>
              <a:buFont typeface="Webdings" pitchFamily="18" charset="2"/>
              <a:buChar char="4"/>
            </a:pPr>
            <a:r>
              <a:rPr lang="et-EE" sz="2400" dirty="0"/>
              <a:t>Vastajaid küsitletakse hooldekodudes kõikides riikides</a:t>
            </a:r>
            <a:endParaRPr lang="en-GB" sz="2400" dirty="0"/>
          </a:p>
          <a:p>
            <a:pPr lvl="1" eaLnBrk="0" fontAlgn="base" hangingPunct="0">
              <a:spcAft>
                <a:spcPct val="0"/>
              </a:spcAft>
              <a:buClr>
                <a:srgbClr val="FF6600"/>
              </a:buClr>
              <a:buFont typeface="Webdings" pitchFamily="18" charset="2"/>
              <a:buChar char="4"/>
            </a:pPr>
            <a:endParaRPr lang="en-GB" sz="2400" dirty="0"/>
          </a:p>
          <a:p>
            <a:pPr eaLnBrk="0" fontAlgn="base" hangingPunct="0">
              <a:spcAft>
                <a:spcPct val="0"/>
              </a:spcAft>
              <a:buClr>
                <a:srgbClr val="FF6600"/>
              </a:buClr>
              <a:buFont typeface="Webdings" pitchFamily="18" charset="2"/>
              <a:buChar char="4"/>
            </a:pPr>
            <a:r>
              <a:rPr lang="et-EE" sz="2400" kern="0" dirty="0">
                <a:solidFill>
                  <a:srgbClr val="000000"/>
                </a:solidFill>
                <a:latin typeface="Tahoma"/>
              </a:rPr>
              <a:t>Hooldekodu elanike valimi esindatus uuringus on kriitilise tähtsusega</a:t>
            </a:r>
            <a:endParaRPr lang="en-GB" sz="2400" kern="0" dirty="0">
              <a:solidFill>
                <a:srgbClr val="000000"/>
              </a:solidFill>
              <a:latin typeface="Tahoma"/>
            </a:endParaRPr>
          </a:p>
          <a:p>
            <a:pPr eaLnBrk="0" fontAlgn="base" hangingPunct="0">
              <a:spcAft>
                <a:spcPct val="0"/>
              </a:spcAft>
              <a:buClr>
                <a:srgbClr val="FF6600"/>
              </a:buClr>
              <a:buFont typeface="Webdings" pitchFamily="18" charset="2"/>
              <a:buChar char="4"/>
            </a:pPr>
            <a:r>
              <a:rPr lang="et-EE" sz="2400" kern="0" dirty="0">
                <a:solidFill>
                  <a:srgbClr val="000000"/>
                </a:solidFill>
                <a:latin typeface="Tahoma"/>
              </a:rPr>
              <a:t>Kui hooldekodu elanikke on valimis liiga vähe, siis võivad teadurid</a:t>
            </a:r>
            <a:r>
              <a:rPr lang="en-GB" sz="2400" kern="0" dirty="0">
                <a:solidFill>
                  <a:srgbClr val="000000"/>
                </a:solidFill>
                <a:latin typeface="Tahoma"/>
              </a:rPr>
              <a:t>…</a:t>
            </a:r>
          </a:p>
          <a:p>
            <a:pPr lvl="1" eaLnBrk="0" fontAlgn="base" hangingPunct="0">
              <a:spcAft>
                <a:spcPct val="0"/>
              </a:spcAft>
              <a:buClr>
                <a:srgbClr val="FF6600"/>
              </a:buClr>
              <a:buFont typeface="Webdings" pitchFamily="18" charset="2"/>
              <a:buChar char="4"/>
            </a:pPr>
            <a:r>
              <a:rPr lang="et-EE" sz="2400" dirty="0"/>
              <a:t>Ülehinnata vanema elanikkonna terviseseisundit</a:t>
            </a:r>
            <a:endParaRPr lang="en-GB" sz="2400" dirty="0"/>
          </a:p>
          <a:p>
            <a:pPr lvl="1" eaLnBrk="0" fontAlgn="base" hangingPunct="0">
              <a:spcAft>
                <a:spcPct val="0"/>
              </a:spcAft>
              <a:buClr>
                <a:srgbClr val="FF6600"/>
              </a:buClr>
              <a:buFont typeface="Webdings" pitchFamily="18" charset="2"/>
              <a:buChar char="4"/>
            </a:pPr>
            <a:r>
              <a:rPr lang="et-EE" sz="2400" dirty="0"/>
              <a:t>Alahinnata inimeste vajadusi, kes elavad hooldekodudes</a:t>
            </a:r>
          </a:p>
          <a:p>
            <a:pPr eaLnBrk="0" fontAlgn="base" hangingPunct="0">
              <a:spcAft>
                <a:spcPct val="0"/>
              </a:spcAft>
              <a:buClr>
                <a:srgbClr val="FF6600"/>
              </a:buClr>
              <a:buFont typeface="Webdings" pitchFamily="18" charset="2"/>
              <a:buChar char="4"/>
            </a:pPr>
            <a:r>
              <a:rPr lang="et-EE" sz="2600" dirty="0"/>
              <a:t>Kuna hooldekodu intervjuud on tihtipeale koormuseks nii vastajale kui </a:t>
            </a:r>
            <a:r>
              <a:rPr lang="et-EE" sz="2600" dirty="0" err="1"/>
              <a:t>Proxi</a:t>
            </a:r>
            <a:r>
              <a:rPr lang="et-EE" sz="2600" dirty="0"/>
              <a:t> isikule, kes võib olla peab intervjuu ära tegema, on see tehtud lühemaks (ei küsita: CO, TE, HH, enamus EP, osa AC ja HC küsimustest)</a:t>
            </a:r>
            <a:endParaRPr lang="en-GB" sz="2600" dirty="0"/>
          </a:p>
          <a:p>
            <a:endParaRPr lang="et-EE" dirty="0"/>
          </a:p>
        </p:txBody>
      </p:sp>
      <p:sp>
        <p:nvSpPr>
          <p:cNvPr id="3" name="Title 2"/>
          <p:cNvSpPr>
            <a:spLocks noGrp="1"/>
          </p:cNvSpPr>
          <p:nvPr>
            <p:ph type="title"/>
          </p:nvPr>
        </p:nvSpPr>
        <p:spPr/>
        <p:txBody>
          <a:bodyPr/>
          <a:lstStyle/>
          <a:p>
            <a:r>
              <a:rPr lang="et-EE" dirty="0"/>
              <a:t>Teaduslik aspekt</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25</a:t>
            </a:fld>
            <a:endParaRPr lang="et-EE" dirty="0"/>
          </a:p>
        </p:txBody>
      </p:sp>
    </p:spTree>
    <p:extLst>
      <p:ext uri="{BB962C8B-B14F-4D97-AF65-F5344CB8AC3E}">
        <p14:creationId xmlns:p14="http://schemas.microsoft.com/office/powerpoint/2010/main" val="319323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07759" y="1240324"/>
            <a:ext cx="8833800" cy="5316215"/>
          </a:xfrm>
        </p:spPr>
        <p:txBody>
          <a:bodyPr>
            <a:normAutofit fontScale="55000" lnSpcReduction="20000"/>
          </a:bodyPr>
          <a:lstStyle/>
          <a:p>
            <a:r>
              <a:rPr lang="et-EE" sz="2500" dirty="0"/>
              <a:t>Tihtipeale on jõuda hooldekodu elanikuni keeruline. Valvuriteks on sugulased, hooldekodutöötajad jne. </a:t>
            </a:r>
          </a:p>
          <a:p>
            <a:r>
              <a:rPr lang="et-EE" sz="2500" b="1" dirty="0"/>
              <a:t>Seega, esimene, mida teha, kui saate teada, et isik on hooldekodus – andke teada oma küsitlusjuhile</a:t>
            </a:r>
            <a:r>
              <a:rPr lang="et-EE" sz="2500" dirty="0"/>
              <a:t>. Saadame spetsiaalselt hooldekodu jaoks väljatöötatud kirja juhtkonnale. </a:t>
            </a:r>
          </a:p>
          <a:p>
            <a:r>
              <a:rPr lang="et-EE" sz="2500" b="1" dirty="0"/>
              <a:t>Kui vastu on pereliikmed, siis kasutage pereliikmete jaoks ette valmistatud kirja</a:t>
            </a:r>
          </a:p>
          <a:p>
            <a:endParaRPr lang="et-EE" sz="2500" dirty="0"/>
          </a:p>
          <a:p>
            <a:r>
              <a:rPr lang="et-EE" sz="2500" dirty="0"/>
              <a:t>Intervjuud on mõjutatud:</a:t>
            </a:r>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endParaRPr lang="et-EE" sz="2500" dirty="0"/>
          </a:p>
          <a:p>
            <a:r>
              <a:rPr lang="et-EE" sz="2500" dirty="0"/>
              <a:t>Kõige parem on kombinatsioon vastaja + pereliige /vastaja + hooldekodu töötaja</a:t>
            </a:r>
          </a:p>
          <a:p>
            <a:pPr marL="0" indent="0">
              <a:buNone/>
            </a:pPr>
            <a:endParaRPr lang="et-EE" dirty="0"/>
          </a:p>
        </p:txBody>
      </p:sp>
      <p:sp>
        <p:nvSpPr>
          <p:cNvPr id="3" name="Title 2"/>
          <p:cNvSpPr>
            <a:spLocks noGrp="1"/>
          </p:cNvSpPr>
          <p:nvPr>
            <p:ph type="title"/>
          </p:nvPr>
        </p:nvSpPr>
        <p:spPr/>
        <p:txBody>
          <a:bodyPr/>
          <a:lstStyle/>
          <a:p>
            <a:r>
              <a:rPr lang="et-EE" dirty="0"/>
              <a:t>Hooldekodus küsitlemise eripärad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26</a:t>
            </a:fld>
            <a:endParaRPr lang="et-EE" dirty="0"/>
          </a:p>
        </p:txBody>
      </p:sp>
      <p:grpSp>
        <p:nvGrpSpPr>
          <p:cNvPr id="32" name="Group 31">
            <a:extLst>
              <a:ext uri="{FF2B5EF4-FFF2-40B4-BE49-F238E27FC236}">
                <a16:creationId xmlns:a16="http://schemas.microsoft.com/office/drawing/2014/main" id="{44755453-95CC-8119-8BDC-5A0CA0A87FF5}"/>
              </a:ext>
            </a:extLst>
          </p:cNvPr>
          <p:cNvGrpSpPr/>
          <p:nvPr/>
        </p:nvGrpSpPr>
        <p:grpSpPr>
          <a:xfrm>
            <a:off x="5435097" y="2280638"/>
            <a:ext cx="4962255" cy="3654329"/>
            <a:chOff x="6073658" y="2597509"/>
            <a:chExt cx="4962255" cy="3654329"/>
          </a:xfrm>
        </p:grpSpPr>
        <p:grpSp>
          <p:nvGrpSpPr>
            <p:cNvPr id="5" name="Group 4"/>
            <p:cNvGrpSpPr/>
            <p:nvPr/>
          </p:nvGrpSpPr>
          <p:grpSpPr>
            <a:xfrm>
              <a:off x="6073658" y="2597509"/>
              <a:ext cx="4962255" cy="3654329"/>
              <a:chOff x="1335714" y="1127755"/>
              <a:chExt cx="6952463" cy="5656766"/>
            </a:xfrm>
          </p:grpSpPr>
          <p:grpSp>
            <p:nvGrpSpPr>
              <p:cNvPr id="6" name="Group 5"/>
              <p:cNvGrpSpPr/>
              <p:nvPr/>
            </p:nvGrpSpPr>
            <p:grpSpPr>
              <a:xfrm>
                <a:off x="3893669" y="2368373"/>
                <a:ext cx="1667324" cy="2672579"/>
                <a:chOff x="3776181" y="1636886"/>
                <a:chExt cx="1667324" cy="2672579"/>
              </a:xfrm>
            </p:grpSpPr>
            <p:sp>
              <p:nvSpPr>
                <p:cNvPr id="25" name="Freeform 24"/>
                <p:cNvSpPr/>
                <p:nvPr/>
              </p:nvSpPr>
              <p:spPr>
                <a:xfrm>
                  <a:off x="3776181" y="1636886"/>
                  <a:ext cx="1419507" cy="709753"/>
                </a:xfrm>
                <a:custGeom>
                  <a:avLst/>
                  <a:gdLst>
                    <a:gd name="connsiteX0" fmla="*/ 0 w 1419507"/>
                    <a:gd name="connsiteY0" fmla="*/ 70975 h 709753"/>
                    <a:gd name="connsiteX1" fmla="*/ 70975 w 1419507"/>
                    <a:gd name="connsiteY1" fmla="*/ 0 h 709753"/>
                    <a:gd name="connsiteX2" fmla="*/ 1348532 w 1419507"/>
                    <a:gd name="connsiteY2" fmla="*/ 0 h 709753"/>
                    <a:gd name="connsiteX3" fmla="*/ 1419507 w 1419507"/>
                    <a:gd name="connsiteY3" fmla="*/ 70975 h 709753"/>
                    <a:gd name="connsiteX4" fmla="*/ 1419507 w 1419507"/>
                    <a:gd name="connsiteY4" fmla="*/ 638778 h 709753"/>
                    <a:gd name="connsiteX5" fmla="*/ 1348532 w 1419507"/>
                    <a:gd name="connsiteY5" fmla="*/ 709753 h 709753"/>
                    <a:gd name="connsiteX6" fmla="*/ 70975 w 1419507"/>
                    <a:gd name="connsiteY6" fmla="*/ 709753 h 709753"/>
                    <a:gd name="connsiteX7" fmla="*/ 0 w 1419507"/>
                    <a:gd name="connsiteY7" fmla="*/ 638778 h 709753"/>
                    <a:gd name="connsiteX8" fmla="*/ 0 w 1419507"/>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507" h="709753">
                      <a:moveTo>
                        <a:pt x="0" y="70975"/>
                      </a:moveTo>
                      <a:cubicBezTo>
                        <a:pt x="0" y="31777"/>
                        <a:pt x="31777" y="0"/>
                        <a:pt x="70975" y="0"/>
                      </a:cubicBezTo>
                      <a:lnTo>
                        <a:pt x="1348532" y="0"/>
                      </a:lnTo>
                      <a:cubicBezTo>
                        <a:pt x="1387730" y="0"/>
                        <a:pt x="1419507" y="31777"/>
                        <a:pt x="1419507" y="70975"/>
                      </a:cubicBezTo>
                      <a:lnTo>
                        <a:pt x="1419507" y="638778"/>
                      </a:lnTo>
                      <a:cubicBezTo>
                        <a:pt x="1419507" y="677976"/>
                        <a:pt x="1387730" y="709753"/>
                        <a:pt x="1348532" y="709753"/>
                      </a:cubicBezTo>
                      <a:lnTo>
                        <a:pt x="70975" y="709753"/>
                      </a:lnTo>
                      <a:cubicBezTo>
                        <a:pt x="31777" y="709753"/>
                        <a:pt x="0" y="677976"/>
                        <a:pt x="0" y="638778"/>
                      </a:cubicBezTo>
                      <a:lnTo>
                        <a:pt x="0" y="7097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888" tIns="46188" rIns="58888" bIns="46188" numCol="1" spcCol="1270" anchor="ctr" anchorCtr="0">
                  <a:noAutofit/>
                </a:bodyPr>
                <a:lstStyle/>
                <a:p>
                  <a:pPr lvl="0" algn="ctr" defTabSz="889000">
                    <a:lnSpc>
                      <a:spcPct val="90000"/>
                    </a:lnSpc>
                    <a:spcBef>
                      <a:spcPct val="0"/>
                    </a:spcBef>
                    <a:spcAft>
                      <a:spcPct val="35000"/>
                    </a:spcAft>
                  </a:pPr>
                  <a:r>
                    <a:rPr lang="et-EE" sz="1200" kern="1200" dirty="0"/>
                    <a:t>pere</a:t>
                  </a:r>
                  <a:endParaRPr lang="en-GB" sz="1200" kern="1200" dirty="0"/>
                </a:p>
              </p:txBody>
            </p:sp>
            <p:sp>
              <p:nvSpPr>
                <p:cNvPr id="26" name="Freeform 25"/>
                <p:cNvSpPr/>
                <p:nvPr/>
              </p:nvSpPr>
              <p:spPr>
                <a:xfrm>
                  <a:off x="4117463" y="2562204"/>
                  <a:ext cx="1326042" cy="709754"/>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hirmud</a:t>
                  </a:r>
                  <a:endParaRPr lang="en-GB" sz="1100" kern="1200" dirty="0"/>
                </a:p>
              </p:txBody>
            </p:sp>
            <p:sp>
              <p:nvSpPr>
                <p:cNvPr id="27" name="Freeform 26"/>
                <p:cNvSpPr/>
                <p:nvPr/>
              </p:nvSpPr>
              <p:spPr>
                <a:xfrm>
                  <a:off x="3969645" y="2340507"/>
                  <a:ext cx="141950" cy="1419507"/>
                </a:xfrm>
                <a:custGeom>
                  <a:avLst/>
                  <a:gdLst/>
                  <a:ahLst/>
                  <a:cxnLst/>
                  <a:rect l="0" t="0" r="0" b="0"/>
                  <a:pathLst>
                    <a:path>
                      <a:moveTo>
                        <a:pt x="0" y="0"/>
                      </a:moveTo>
                      <a:lnTo>
                        <a:pt x="0" y="1419507"/>
                      </a:lnTo>
                      <a:lnTo>
                        <a:pt x="141950" y="141950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28" name="Freeform 27"/>
                <p:cNvSpPr/>
                <p:nvPr/>
              </p:nvSpPr>
              <p:spPr>
                <a:xfrm>
                  <a:off x="4111594" y="3599712"/>
                  <a:ext cx="1331911"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a:solidFill>
                  <a:schemeClr val="accent5">
                    <a:lumMod val="20000"/>
                    <a:lumOff val="8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algn="ctr" defTabSz="800100">
                    <a:lnSpc>
                      <a:spcPct val="90000"/>
                    </a:lnSpc>
                    <a:spcBef>
                      <a:spcPct val="0"/>
                    </a:spcBef>
                    <a:spcAft>
                      <a:spcPct val="35000"/>
                    </a:spcAft>
                  </a:pPr>
                  <a:r>
                    <a:rPr lang="et-EE" sz="1100" dirty="0"/>
                    <a:t>tüütab, väsitab</a:t>
                  </a:r>
                  <a:endParaRPr lang="en-GB" sz="1100" dirty="0"/>
                </a:p>
              </p:txBody>
            </p:sp>
          </p:grpSp>
          <p:grpSp>
            <p:nvGrpSpPr>
              <p:cNvPr id="7" name="Group 6"/>
              <p:cNvGrpSpPr/>
              <p:nvPr/>
            </p:nvGrpSpPr>
            <p:grpSpPr>
              <a:xfrm>
                <a:off x="1335714" y="1127755"/>
                <a:ext cx="6952463" cy="5656766"/>
                <a:chOff x="1335714" y="1127755"/>
                <a:chExt cx="6952463" cy="5656766"/>
              </a:xfrm>
            </p:grpSpPr>
            <p:grpSp>
              <p:nvGrpSpPr>
                <p:cNvPr id="8" name="Group 7"/>
                <p:cNvGrpSpPr/>
                <p:nvPr/>
              </p:nvGrpSpPr>
              <p:grpSpPr>
                <a:xfrm>
                  <a:off x="1335714" y="2379375"/>
                  <a:ext cx="6952463" cy="4405146"/>
                  <a:chOff x="1497638" y="1675506"/>
                  <a:chExt cx="6952463" cy="4405146"/>
                </a:xfrm>
              </p:grpSpPr>
              <p:sp>
                <p:nvSpPr>
                  <p:cNvPr id="12" name="Freeform 11"/>
                  <p:cNvSpPr/>
                  <p:nvPr/>
                </p:nvSpPr>
                <p:spPr>
                  <a:xfrm>
                    <a:off x="1497638" y="1675506"/>
                    <a:ext cx="1419507" cy="709753"/>
                  </a:xfrm>
                  <a:custGeom>
                    <a:avLst/>
                    <a:gdLst>
                      <a:gd name="connsiteX0" fmla="*/ 0 w 1419507"/>
                      <a:gd name="connsiteY0" fmla="*/ 70975 h 709753"/>
                      <a:gd name="connsiteX1" fmla="*/ 70975 w 1419507"/>
                      <a:gd name="connsiteY1" fmla="*/ 0 h 709753"/>
                      <a:gd name="connsiteX2" fmla="*/ 1348532 w 1419507"/>
                      <a:gd name="connsiteY2" fmla="*/ 0 h 709753"/>
                      <a:gd name="connsiteX3" fmla="*/ 1419507 w 1419507"/>
                      <a:gd name="connsiteY3" fmla="*/ 70975 h 709753"/>
                      <a:gd name="connsiteX4" fmla="*/ 1419507 w 1419507"/>
                      <a:gd name="connsiteY4" fmla="*/ 638778 h 709753"/>
                      <a:gd name="connsiteX5" fmla="*/ 1348532 w 1419507"/>
                      <a:gd name="connsiteY5" fmla="*/ 709753 h 709753"/>
                      <a:gd name="connsiteX6" fmla="*/ 70975 w 1419507"/>
                      <a:gd name="connsiteY6" fmla="*/ 709753 h 709753"/>
                      <a:gd name="connsiteX7" fmla="*/ 0 w 1419507"/>
                      <a:gd name="connsiteY7" fmla="*/ 638778 h 709753"/>
                      <a:gd name="connsiteX8" fmla="*/ 0 w 1419507"/>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507" h="709753">
                        <a:moveTo>
                          <a:pt x="0" y="70975"/>
                        </a:moveTo>
                        <a:cubicBezTo>
                          <a:pt x="0" y="31777"/>
                          <a:pt x="31777" y="0"/>
                          <a:pt x="70975" y="0"/>
                        </a:cubicBezTo>
                        <a:lnTo>
                          <a:pt x="1348532" y="0"/>
                        </a:lnTo>
                        <a:cubicBezTo>
                          <a:pt x="1387730" y="0"/>
                          <a:pt x="1419507" y="31777"/>
                          <a:pt x="1419507" y="70975"/>
                        </a:cubicBezTo>
                        <a:lnTo>
                          <a:pt x="1419507" y="638778"/>
                        </a:lnTo>
                        <a:cubicBezTo>
                          <a:pt x="1419507" y="677976"/>
                          <a:pt x="1387730" y="709753"/>
                          <a:pt x="1348532" y="709753"/>
                        </a:cubicBezTo>
                        <a:lnTo>
                          <a:pt x="70975" y="709753"/>
                        </a:lnTo>
                        <a:cubicBezTo>
                          <a:pt x="31777" y="709753"/>
                          <a:pt x="0" y="677976"/>
                          <a:pt x="0" y="638778"/>
                        </a:cubicBezTo>
                        <a:lnTo>
                          <a:pt x="0" y="7097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888" tIns="46188" rIns="58888" bIns="46188" numCol="1" spcCol="1270" anchor="ctr" anchorCtr="0">
                    <a:noAutofit/>
                  </a:bodyPr>
                  <a:lstStyle/>
                  <a:p>
                    <a:pPr lvl="0" algn="ctr" defTabSz="889000">
                      <a:lnSpc>
                        <a:spcPct val="90000"/>
                      </a:lnSpc>
                      <a:spcBef>
                        <a:spcPct val="0"/>
                      </a:spcBef>
                      <a:spcAft>
                        <a:spcPct val="35000"/>
                      </a:spcAft>
                    </a:pPr>
                    <a:r>
                      <a:rPr lang="et-EE" sz="1200" kern="1200" dirty="0"/>
                      <a:t>Vastaja enda tervis</a:t>
                    </a:r>
                    <a:endParaRPr lang="en-GB" sz="1200" kern="1200" dirty="0"/>
                  </a:p>
                </p:txBody>
              </p:sp>
              <p:sp>
                <p:nvSpPr>
                  <p:cNvPr id="13" name="Freeform 12"/>
                  <p:cNvSpPr/>
                  <p:nvPr/>
                </p:nvSpPr>
                <p:spPr>
                  <a:xfrm>
                    <a:off x="1639589" y="2385260"/>
                    <a:ext cx="141950" cy="532315"/>
                  </a:xfrm>
                  <a:custGeom>
                    <a:avLst/>
                    <a:gdLst/>
                    <a:ahLst/>
                    <a:cxnLst/>
                    <a:rect l="0" t="0" r="0" b="0"/>
                    <a:pathLst>
                      <a:path>
                        <a:moveTo>
                          <a:pt x="0" y="0"/>
                        </a:moveTo>
                        <a:lnTo>
                          <a:pt x="0" y="532315"/>
                        </a:lnTo>
                        <a:lnTo>
                          <a:pt x="141950" y="532315"/>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14" name="Freeform 13"/>
                  <p:cNvSpPr/>
                  <p:nvPr/>
                </p:nvSpPr>
                <p:spPr>
                  <a:xfrm>
                    <a:off x="1781539" y="2562698"/>
                    <a:ext cx="1273536"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dementsus</a:t>
                    </a:r>
                    <a:endParaRPr lang="en-GB" sz="1100" kern="1200" dirty="0"/>
                  </a:p>
                </p:txBody>
              </p:sp>
              <p:sp>
                <p:nvSpPr>
                  <p:cNvPr id="15" name="Freeform 14"/>
                  <p:cNvSpPr/>
                  <p:nvPr/>
                </p:nvSpPr>
                <p:spPr>
                  <a:xfrm>
                    <a:off x="1639589" y="2385260"/>
                    <a:ext cx="141950" cy="1419507"/>
                  </a:xfrm>
                  <a:custGeom>
                    <a:avLst/>
                    <a:gdLst/>
                    <a:ahLst/>
                    <a:cxnLst/>
                    <a:rect l="0" t="0" r="0" b="0"/>
                    <a:pathLst>
                      <a:path>
                        <a:moveTo>
                          <a:pt x="0" y="0"/>
                        </a:moveTo>
                        <a:lnTo>
                          <a:pt x="0" y="1419507"/>
                        </a:lnTo>
                        <a:lnTo>
                          <a:pt x="141950" y="141950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16" name="Freeform 15"/>
                  <p:cNvSpPr/>
                  <p:nvPr/>
                </p:nvSpPr>
                <p:spPr>
                  <a:xfrm>
                    <a:off x="1781540" y="3449891"/>
                    <a:ext cx="1135606"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a:solidFill>
                    <a:schemeClr val="accent5">
                      <a:lumMod val="20000"/>
                      <a:lumOff val="8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osaline </a:t>
                    </a:r>
                    <a:r>
                      <a:rPr lang="et-EE" sz="1100" kern="1200" dirty="0" err="1"/>
                      <a:t>Proxi</a:t>
                    </a:r>
                    <a:endParaRPr lang="en-GB" sz="1100" kern="1200" dirty="0"/>
                  </a:p>
                </p:txBody>
              </p:sp>
              <p:sp>
                <p:nvSpPr>
                  <p:cNvPr id="17" name="Freeform 16"/>
                  <p:cNvSpPr/>
                  <p:nvPr/>
                </p:nvSpPr>
                <p:spPr>
                  <a:xfrm>
                    <a:off x="4249057" y="2393321"/>
                    <a:ext cx="141950" cy="532315"/>
                  </a:xfrm>
                  <a:custGeom>
                    <a:avLst/>
                    <a:gdLst/>
                    <a:ahLst/>
                    <a:cxnLst/>
                    <a:rect l="0" t="0" r="0" b="0"/>
                    <a:pathLst>
                      <a:path>
                        <a:moveTo>
                          <a:pt x="0" y="0"/>
                        </a:moveTo>
                        <a:lnTo>
                          <a:pt x="0" y="532315"/>
                        </a:lnTo>
                        <a:lnTo>
                          <a:pt x="141950" y="532315"/>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18" name="Freeform 17"/>
                  <p:cNvSpPr/>
                  <p:nvPr/>
                </p:nvSpPr>
                <p:spPr>
                  <a:xfrm>
                    <a:off x="6665658" y="1675506"/>
                    <a:ext cx="1419507" cy="709753"/>
                  </a:xfrm>
                  <a:custGeom>
                    <a:avLst/>
                    <a:gdLst>
                      <a:gd name="connsiteX0" fmla="*/ 0 w 1419507"/>
                      <a:gd name="connsiteY0" fmla="*/ 70975 h 709753"/>
                      <a:gd name="connsiteX1" fmla="*/ 70975 w 1419507"/>
                      <a:gd name="connsiteY1" fmla="*/ 0 h 709753"/>
                      <a:gd name="connsiteX2" fmla="*/ 1348532 w 1419507"/>
                      <a:gd name="connsiteY2" fmla="*/ 0 h 709753"/>
                      <a:gd name="connsiteX3" fmla="*/ 1419507 w 1419507"/>
                      <a:gd name="connsiteY3" fmla="*/ 70975 h 709753"/>
                      <a:gd name="connsiteX4" fmla="*/ 1419507 w 1419507"/>
                      <a:gd name="connsiteY4" fmla="*/ 638778 h 709753"/>
                      <a:gd name="connsiteX5" fmla="*/ 1348532 w 1419507"/>
                      <a:gd name="connsiteY5" fmla="*/ 709753 h 709753"/>
                      <a:gd name="connsiteX6" fmla="*/ 70975 w 1419507"/>
                      <a:gd name="connsiteY6" fmla="*/ 709753 h 709753"/>
                      <a:gd name="connsiteX7" fmla="*/ 0 w 1419507"/>
                      <a:gd name="connsiteY7" fmla="*/ 638778 h 709753"/>
                      <a:gd name="connsiteX8" fmla="*/ 0 w 1419507"/>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507" h="709753">
                        <a:moveTo>
                          <a:pt x="0" y="70975"/>
                        </a:moveTo>
                        <a:cubicBezTo>
                          <a:pt x="0" y="31777"/>
                          <a:pt x="31777" y="0"/>
                          <a:pt x="70975" y="0"/>
                        </a:cubicBezTo>
                        <a:lnTo>
                          <a:pt x="1348532" y="0"/>
                        </a:lnTo>
                        <a:cubicBezTo>
                          <a:pt x="1387730" y="0"/>
                          <a:pt x="1419507" y="31777"/>
                          <a:pt x="1419507" y="70975"/>
                        </a:cubicBezTo>
                        <a:lnTo>
                          <a:pt x="1419507" y="638778"/>
                        </a:lnTo>
                        <a:cubicBezTo>
                          <a:pt x="1419507" y="677976"/>
                          <a:pt x="1387730" y="709753"/>
                          <a:pt x="1348532" y="709753"/>
                        </a:cubicBezTo>
                        <a:lnTo>
                          <a:pt x="70975" y="709753"/>
                        </a:lnTo>
                        <a:cubicBezTo>
                          <a:pt x="31777" y="709753"/>
                          <a:pt x="0" y="677976"/>
                          <a:pt x="0" y="638778"/>
                        </a:cubicBezTo>
                        <a:lnTo>
                          <a:pt x="0" y="7097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888" tIns="46188" rIns="58888" bIns="46188" numCol="1" spcCol="1270" anchor="ctr" anchorCtr="0">
                    <a:noAutofit/>
                  </a:bodyPr>
                  <a:lstStyle/>
                  <a:p>
                    <a:pPr lvl="0" algn="ctr" defTabSz="889000">
                      <a:lnSpc>
                        <a:spcPct val="90000"/>
                      </a:lnSpc>
                      <a:spcBef>
                        <a:spcPct val="0"/>
                      </a:spcBef>
                      <a:spcAft>
                        <a:spcPct val="35000"/>
                      </a:spcAft>
                    </a:pPr>
                    <a:r>
                      <a:rPr lang="et-EE" sz="1200" kern="1200" dirty="0"/>
                      <a:t>Hooldekodu/hooldajad</a:t>
                    </a:r>
                    <a:endParaRPr lang="en-GB" sz="1200" kern="1200" dirty="0"/>
                  </a:p>
                </p:txBody>
              </p:sp>
              <p:sp>
                <p:nvSpPr>
                  <p:cNvPr id="19" name="Freeform 18"/>
                  <p:cNvSpPr/>
                  <p:nvPr/>
                </p:nvSpPr>
                <p:spPr>
                  <a:xfrm>
                    <a:off x="6874284" y="2385260"/>
                    <a:ext cx="141950" cy="532315"/>
                  </a:xfrm>
                  <a:custGeom>
                    <a:avLst/>
                    <a:gdLst/>
                    <a:ahLst/>
                    <a:cxnLst/>
                    <a:rect l="0" t="0" r="0" b="0"/>
                    <a:pathLst>
                      <a:path>
                        <a:moveTo>
                          <a:pt x="0" y="0"/>
                        </a:moveTo>
                        <a:lnTo>
                          <a:pt x="0" y="532315"/>
                        </a:lnTo>
                        <a:lnTo>
                          <a:pt x="141950" y="532315"/>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20" name="Freeform 19"/>
                  <p:cNvSpPr/>
                  <p:nvPr/>
                </p:nvSpPr>
                <p:spPr>
                  <a:xfrm>
                    <a:off x="7119332" y="2694377"/>
                    <a:ext cx="1330769"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valvavad vastajat</a:t>
                    </a:r>
                    <a:endParaRPr lang="en-GB" sz="1100" kern="1200" dirty="0"/>
                  </a:p>
                </p:txBody>
              </p:sp>
              <p:sp>
                <p:nvSpPr>
                  <p:cNvPr id="21" name="Freeform 20"/>
                  <p:cNvSpPr/>
                  <p:nvPr/>
                </p:nvSpPr>
                <p:spPr>
                  <a:xfrm>
                    <a:off x="6874284" y="2385260"/>
                    <a:ext cx="141950" cy="1419507"/>
                  </a:xfrm>
                  <a:custGeom>
                    <a:avLst/>
                    <a:gdLst/>
                    <a:ahLst/>
                    <a:cxnLst/>
                    <a:rect l="0" t="0" r="0" b="0"/>
                    <a:pathLst>
                      <a:path>
                        <a:moveTo>
                          <a:pt x="0" y="0"/>
                        </a:moveTo>
                        <a:lnTo>
                          <a:pt x="0" y="1419507"/>
                        </a:lnTo>
                        <a:lnTo>
                          <a:pt x="141950" y="141950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22" name="Freeform 21"/>
                  <p:cNvSpPr/>
                  <p:nvPr/>
                </p:nvSpPr>
                <p:spPr>
                  <a:xfrm>
                    <a:off x="7211396" y="5370899"/>
                    <a:ext cx="1238705"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ajakava</a:t>
                    </a:r>
                    <a:endParaRPr lang="en-GB" sz="1100" kern="1200" dirty="0"/>
                  </a:p>
                </p:txBody>
              </p:sp>
              <p:sp>
                <p:nvSpPr>
                  <p:cNvPr id="23" name="Freeform 22"/>
                  <p:cNvSpPr/>
                  <p:nvPr/>
                </p:nvSpPr>
                <p:spPr>
                  <a:xfrm>
                    <a:off x="6874284" y="2385260"/>
                    <a:ext cx="141950" cy="2306700"/>
                  </a:xfrm>
                  <a:custGeom>
                    <a:avLst/>
                    <a:gdLst/>
                    <a:ahLst/>
                    <a:cxnLst/>
                    <a:rect l="0" t="0" r="0" b="0"/>
                    <a:pathLst>
                      <a:path>
                        <a:moveTo>
                          <a:pt x="0" y="0"/>
                        </a:moveTo>
                        <a:lnTo>
                          <a:pt x="0" y="2306700"/>
                        </a:lnTo>
                        <a:lnTo>
                          <a:pt x="141950" y="2306700"/>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a:lstStyle/>
                  <a:p>
                    <a:endParaRPr lang="et-EE"/>
                  </a:p>
                </p:txBody>
              </p:sp>
              <p:sp>
                <p:nvSpPr>
                  <p:cNvPr id="24" name="Freeform 23"/>
                  <p:cNvSpPr/>
                  <p:nvPr/>
                </p:nvSpPr>
                <p:spPr>
                  <a:xfrm>
                    <a:off x="7108300" y="4069556"/>
                    <a:ext cx="1341801" cy="709753"/>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eetilised/juriidilised küsimused</a:t>
                    </a:r>
                    <a:endParaRPr lang="en-GB" sz="1100" kern="1200" dirty="0"/>
                  </a:p>
                </p:txBody>
              </p:sp>
            </p:grpSp>
            <p:pic>
              <p:nvPicPr>
                <p:cNvPr id="9" name="Grafik 42" descr="GroÃvater silhouette Kostenlose Ic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366" y="1158166"/>
                  <a:ext cx="1094740" cy="1094740"/>
                </a:xfrm>
                <a:prstGeom prst="rect">
                  <a:avLst/>
                </a:prstGeom>
                <a:noFill/>
                <a:ln>
                  <a:noFill/>
                </a:ln>
              </p:spPr>
            </p:pic>
            <p:pic>
              <p:nvPicPr>
                <p:cNvPr id="10" name="Grafik 43" descr="Haus Kostenlose Ico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000" y="1127755"/>
                  <a:ext cx="1050290" cy="1050290"/>
                </a:xfrm>
                <a:prstGeom prst="rect">
                  <a:avLst/>
                </a:prstGeom>
                <a:noFill/>
                <a:ln>
                  <a:noFill/>
                </a:ln>
              </p:spPr>
            </p:pic>
            <p:pic>
              <p:nvPicPr>
                <p:cNvPr id="11" name="Grafik 21" descr="Familie gruppe von drei Kostenlose Icon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6558" y="1171980"/>
                  <a:ext cx="1062990" cy="1062990"/>
                </a:xfrm>
                <a:prstGeom prst="rect">
                  <a:avLst/>
                </a:prstGeom>
                <a:noFill/>
                <a:ln>
                  <a:noFill/>
                </a:ln>
              </p:spPr>
            </p:pic>
          </p:grpSp>
        </p:grpSp>
        <p:sp>
          <p:nvSpPr>
            <p:cNvPr id="29" name="Freeform 15">
              <a:extLst>
                <a:ext uri="{FF2B5EF4-FFF2-40B4-BE49-F238E27FC236}">
                  <a16:creationId xmlns:a16="http://schemas.microsoft.com/office/drawing/2014/main" id="{410B494C-7128-37DD-CD2B-1E99FBAE8C4E}"/>
                </a:ext>
              </a:extLst>
            </p:cNvPr>
            <p:cNvSpPr/>
            <p:nvPr/>
          </p:nvSpPr>
          <p:spPr>
            <a:xfrm>
              <a:off x="6276290" y="5155775"/>
              <a:ext cx="810528" cy="458508"/>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a:solidFill>
              <a:schemeClr val="accent5">
                <a:lumMod val="20000"/>
                <a:lumOff val="8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lvl="0" algn="ctr" defTabSz="800100">
                <a:lnSpc>
                  <a:spcPct val="90000"/>
                </a:lnSpc>
                <a:spcBef>
                  <a:spcPct val="0"/>
                </a:spcBef>
                <a:spcAft>
                  <a:spcPct val="35000"/>
                </a:spcAft>
              </a:pPr>
              <a:r>
                <a:rPr lang="et-EE" sz="1100" kern="1200" dirty="0"/>
                <a:t>täis </a:t>
              </a:r>
              <a:r>
                <a:rPr lang="et-EE" sz="1100" kern="1200" dirty="0" err="1"/>
                <a:t>Proxi</a:t>
              </a:r>
              <a:endParaRPr lang="en-GB" sz="1100" kern="1200" dirty="0"/>
            </a:p>
          </p:txBody>
        </p:sp>
        <p:sp>
          <p:nvSpPr>
            <p:cNvPr id="30" name="Freeform 27">
              <a:extLst>
                <a:ext uri="{FF2B5EF4-FFF2-40B4-BE49-F238E27FC236}">
                  <a16:creationId xmlns:a16="http://schemas.microsoft.com/office/drawing/2014/main" id="{76CF5933-338E-420B-BE34-378849C047AC}"/>
                </a:ext>
              </a:extLst>
            </p:cNvPr>
            <p:cNvSpPr/>
            <p:nvPr/>
          </p:nvSpPr>
          <p:spPr>
            <a:xfrm>
              <a:off x="8138771" y="5223824"/>
              <a:ext cx="950639" cy="458508"/>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a:solidFill>
              <a:schemeClr val="accent5">
                <a:lumMod val="20000"/>
                <a:lumOff val="8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algn="ctr" defTabSz="800100">
                <a:lnSpc>
                  <a:spcPct val="90000"/>
                </a:lnSpc>
                <a:spcBef>
                  <a:spcPct val="0"/>
                </a:spcBef>
                <a:spcAft>
                  <a:spcPct val="35000"/>
                </a:spcAft>
              </a:pPr>
              <a:r>
                <a:rPr lang="et-EE" sz="1100" dirty="0"/>
                <a:t>raskete mälestuste äratamine</a:t>
              </a:r>
              <a:endParaRPr lang="en-GB" sz="1100" dirty="0"/>
            </a:p>
          </p:txBody>
        </p:sp>
        <p:sp>
          <p:nvSpPr>
            <p:cNvPr id="31" name="Freeform 27">
              <a:extLst>
                <a:ext uri="{FF2B5EF4-FFF2-40B4-BE49-F238E27FC236}">
                  <a16:creationId xmlns:a16="http://schemas.microsoft.com/office/drawing/2014/main" id="{DFA7752E-6B4A-5C24-99FC-B251F852398C}"/>
                </a:ext>
              </a:extLst>
            </p:cNvPr>
            <p:cNvSpPr/>
            <p:nvPr/>
          </p:nvSpPr>
          <p:spPr>
            <a:xfrm>
              <a:off x="8138771" y="5793330"/>
              <a:ext cx="950639" cy="458508"/>
            </a:xfrm>
            <a:custGeom>
              <a:avLst/>
              <a:gdLst>
                <a:gd name="connsiteX0" fmla="*/ 0 w 1135606"/>
                <a:gd name="connsiteY0" fmla="*/ 70975 h 709753"/>
                <a:gd name="connsiteX1" fmla="*/ 70975 w 1135606"/>
                <a:gd name="connsiteY1" fmla="*/ 0 h 709753"/>
                <a:gd name="connsiteX2" fmla="*/ 1064631 w 1135606"/>
                <a:gd name="connsiteY2" fmla="*/ 0 h 709753"/>
                <a:gd name="connsiteX3" fmla="*/ 1135606 w 1135606"/>
                <a:gd name="connsiteY3" fmla="*/ 70975 h 709753"/>
                <a:gd name="connsiteX4" fmla="*/ 1135606 w 1135606"/>
                <a:gd name="connsiteY4" fmla="*/ 638778 h 709753"/>
                <a:gd name="connsiteX5" fmla="*/ 1064631 w 1135606"/>
                <a:gd name="connsiteY5" fmla="*/ 709753 h 709753"/>
                <a:gd name="connsiteX6" fmla="*/ 70975 w 1135606"/>
                <a:gd name="connsiteY6" fmla="*/ 709753 h 709753"/>
                <a:gd name="connsiteX7" fmla="*/ 0 w 1135606"/>
                <a:gd name="connsiteY7" fmla="*/ 638778 h 709753"/>
                <a:gd name="connsiteX8" fmla="*/ 0 w 1135606"/>
                <a:gd name="connsiteY8" fmla="*/ 70975 h 7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606" h="709753">
                  <a:moveTo>
                    <a:pt x="0" y="70975"/>
                  </a:moveTo>
                  <a:cubicBezTo>
                    <a:pt x="0" y="31777"/>
                    <a:pt x="31777" y="0"/>
                    <a:pt x="70975" y="0"/>
                  </a:cubicBezTo>
                  <a:lnTo>
                    <a:pt x="1064631" y="0"/>
                  </a:lnTo>
                  <a:cubicBezTo>
                    <a:pt x="1103829" y="0"/>
                    <a:pt x="1135606" y="31777"/>
                    <a:pt x="1135606" y="70975"/>
                  </a:cubicBezTo>
                  <a:lnTo>
                    <a:pt x="1135606" y="638778"/>
                  </a:lnTo>
                  <a:cubicBezTo>
                    <a:pt x="1135606" y="677976"/>
                    <a:pt x="1103829" y="709753"/>
                    <a:pt x="1064631" y="709753"/>
                  </a:cubicBezTo>
                  <a:lnTo>
                    <a:pt x="70975" y="709753"/>
                  </a:lnTo>
                  <a:cubicBezTo>
                    <a:pt x="31777" y="709753"/>
                    <a:pt x="0" y="677976"/>
                    <a:pt x="0" y="638778"/>
                  </a:cubicBezTo>
                  <a:lnTo>
                    <a:pt x="0" y="70975"/>
                  </a:lnTo>
                  <a:close/>
                </a:path>
              </a:pathLst>
            </a:custGeom>
            <a:solidFill>
              <a:schemeClr val="accent5">
                <a:lumMod val="20000"/>
                <a:lumOff val="80000"/>
                <a:alpha val="90000"/>
              </a:scheme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078" tIns="43648" rIns="55078" bIns="43648" numCol="1" spcCol="1270" anchor="ctr" anchorCtr="0">
              <a:noAutofit/>
            </a:bodyPr>
            <a:lstStyle/>
            <a:p>
              <a:pPr algn="ctr" defTabSz="800100">
                <a:lnSpc>
                  <a:spcPct val="90000"/>
                </a:lnSpc>
                <a:spcBef>
                  <a:spcPct val="0"/>
                </a:spcBef>
                <a:spcAft>
                  <a:spcPct val="35000"/>
                </a:spcAft>
              </a:pPr>
              <a:r>
                <a:rPr lang="et-EE" sz="1100" dirty="0"/>
                <a:t>Isikuandmete kaitse</a:t>
              </a:r>
              <a:endParaRPr lang="en-GB" sz="1100" dirty="0"/>
            </a:p>
          </p:txBody>
        </p:sp>
      </p:grpSp>
    </p:spTree>
    <p:extLst>
      <p:ext uri="{BB962C8B-B14F-4D97-AF65-F5344CB8AC3E}">
        <p14:creationId xmlns:p14="http://schemas.microsoft.com/office/powerpoint/2010/main" val="3397097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t-EE" dirty="0"/>
              <a:t>Küsimustik on lühem</a:t>
            </a:r>
          </a:p>
          <a:p>
            <a:r>
              <a:rPr lang="et-EE" dirty="0"/>
              <a:t>Helistage ja püüdke saada kontakt otse vastajaga</a:t>
            </a:r>
          </a:p>
          <a:p>
            <a:r>
              <a:rPr lang="et-EE" dirty="0"/>
              <a:t>Pakkuge kohe </a:t>
            </a:r>
            <a:r>
              <a:rPr lang="et-EE" dirty="0" err="1"/>
              <a:t>Proxi</a:t>
            </a:r>
            <a:r>
              <a:rPr lang="et-EE" dirty="0"/>
              <a:t> olemasolu intervjuul</a:t>
            </a:r>
          </a:p>
          <a:p>
            <a:r>
              <a:rPr lang="et-EE" dirty="0"/>
              <a:t>Võitke perekonna ja hooldekodu töötajate usaldust</a:t>
            </a:r>
          </a:p>
          <a:p>
            <a:r>
              <a:rPr lang="et-EE" dirty="0"/>
              <a:t>Vastaja peab olema kindel, et kui ta väsib ära, siis intervjuu peatatakse ja jätkatakse järgmisel korral</a:t>
            </a:r>
          </a:p>
          <a:p>
            <a:r>
              <a:rPr lang="et-EE" dirty="0"/>
              <a:t>Kui vastaja on dementne: küsige luba kas osaliseks või täielikuks </a:t>
            </a:r>
            <a:r>
              <a:rPr lang="et-EE" dirty="0" err="1"/>
              <a:t>proxi</a:t>
            </a:r>
            <a:r>
              <a:rPr lang="et-EE" dirty="0"/>
              <a:t> intervjuuks hooldajaga</a:t>
            </a:r>
          </a:p>
          <a:p>
            <a:endParaRPr lang="et-EE" dirty="0"/>
          </a:p>
          <a:p>
            <a:r>
              <a:rPr lang="et-EE" dirty="0"/>
              <a:t>Palun andke teada oma küsitlusjuhile, kui kavatsete minna hooldekodusse küsitlema. Me saadame spetsiifilise infokirja hooldekodu juhtkonnale, et teil oleks lihtsam nõusolek saada</a:t>
            </a:r>
          </a:p>
        </p:txBody>
      </p:sp>
      <p:sp>
        <p:nvSpPr>
          <p:cNvPr id="3" name="Title 2"/>
          <p:cNvSpPr>
            <a:spLocks noGrp="1"/>
          </p:cNvSpPr>
          <p:nvPr>
            <p:ph type="title"/>
          </p:nvPr>
        </p:nvSpPr>
        <p:spPr/>
        <p:txBody>
          <a:bodyPr/>
          <a:lstStyle/>
          <a:p>
            <a:r>
              <a:rPr lang="et-EE" dirty="0"/>
              <a:t>Küsitluse eripära hooldekodus</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27</a:t>
            </a:fld>
            <a:endParaRPr lang="et-EE" dirty="0"/>
          </a:p>
        </p:txBody>
      </p:sp>
    </p:spTree>
    <p:extLst>
      <p:ext uri="{BB962C8B-B14F-4D97-AF65-F5344CB8AC3E}">
        <p14:creationId xmlns:p14="http://schemas.microsoft.com/office/powerpoint/2010/main" val="51382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a:t>Probleemid ja lahendused (1)</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28</a:t>
            </a:fld>
            <a:endParaRPr lang="et-EE"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797347845"/>
              </p:ext>
            </p:extLst>
          </p:nvPr>
        </p:nvGraphicFramePr>
        <p:xfrm>
          <a:off x="2519363" y="1774825"/>
          <a:ext cx="8834436" cy="4312920"/>
        </p:xfrm>
        <a:graphic>
          <a:graphicData uri="http://schemas.openxmlformats.org/drawingml/2006/table">
            <a:tbl>
              <a:tblPr firstRow="1" bandRow="1">
                <a:tableStyleId>{5C22544A-7EE6-4342-B048-85BDC9FD1C3A}</a:tableStyleId>
              </a:tblPr>
              <a:tblGrid>
                <a:gridCol w="2944812">
                  <a:extLst>
                    <a:ext uri="{9D8B030D-6E8A-4147-A177-3AD203B41FA5}">
                      <a16:colId xmlns:a16="http://schemas.microsoft.com/office/drawing/2014/main" val="20000"/>
                    </a:ext>
                  </a:extLst>
                </a:gridCol>
                <a:gridCol w="2944812">
                  <a:extLst>
                    <a:ext uri="{9D8B030D-6E8A-4147-A177-3AD203B41FA5}">
                      <a16:colId xmlns:a16="http://schemas.microsoft.com/office/drawing/2014/main" val="20001"/>
                    </a:ext>
                  </a:extLst>
                </a:gridCol>
                <a:gridCol w="2944812">
                  <a:extLst>
                    <a:ext uri="{9D8B030D-6E8A-4147-A177-3AD203B41FA5}">
                      <a16:colId xmlns:a16="http://schemas.microsoft.com/office/drawing/2014/main" val="20002"/>
                    </a:ext>
                  </a:extLst>
                </a:gridCol>
              </a:tblGrid>
              <a:tr h="370840">
                <a:tc>
                  <a:txBody>
                    <a:bodyPr/>
                    <a:lstStyle/>
                    <a:p>
                      <a:endParaRPr lang="et-E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1" noProof="0" dirty="0"/>
                        <a:t>Väljakutsed</a:t>
                      </a:r>
                      <a:endParaRPr lang="en-US" sz="1600" b="1" noProof="0" dirty="0"/>
                    </a:p>
                  </a:txBody>
                  <a:tcPr/>
                </a:tc>
                <a:tc>
                  <a:txBody>
                    <a:bodyPr/>
                    <a:lstStyle/>
                    <a:p>
                      <a:pPr algn="ctr"/>
                      <a:r>
                        <a:rPr lang="et-EE" sz="1600" b="1" noProof="0" dirty="0"/>
                        <a:t>Lahendused</a:t>
                      </a:r>
                      <a:endParaRPr lang="en-US" sz="1600" b="1" noProof="0" dirty="0"/>
                    </a:p>
                  </a:txBody>
                  <a:tcPr/>
                </a:tc>
                <a:extLst>
                  <a:ext uri="{0D108BD9-81ED-4DB2-BD59-A6C34878D82A}">
                    <a16:rowId xmlns:a16="http://schemas.microsoft.com/office/drawing/2014/main" val="10000"/>
                  </a:ext>
                </a:extLst>
              </a:tr>
              <a:tr h="370840">
                <a:tc rowSpan="6">
                  <a:txBody>
                    <a:bodyPr/>
                    <a:lstStyle/>
                    <a:p>
                      <a:r>
                        <a:rPr lang="et-EE" sz="1200" b="1" i="1" kern="1200" noProof="0" dirty="0">
                          <a:solidFill>
                            <a:schemeClr val="tx1"/>
                          </a:solidFill>
                          <a:effectLst/>
                          <a:latin typeface="+mn-lt"/>
                          <a:ea typeface="+mn-ea"/>
                          <a:cs typeface="+mn-cs"/>
                        </a:rPr>
                        <a:t>Seotud tervisega</a:t>
                      </a:r>
                      <a:endParaRPr lang="en-US" sz="1200" noProof="0" dirty="0"/>
                    </a:p>
                  </a:txBody>
                  <a:tcPr/>
                </a:tc>
                <a:tc>
                  <a:txBody>
                    <a:bodyPr/>
                    <a:lstStyle/>
                    <a:p>
                      <a:r>
                        <a:rPr lang="et-EE" sz="1200" noProof="0" dirty="0"/>
                        <a:t>tervis</a:t>
                      </a:r>
                      <a:endParaRPr lang="en-US" sz="1200" noProof="0" dirty="0"/>
                    </a:p>
                  </a:txBody>
                  <a:tcPr/>
                </a:tc>
                <a:tc>
                  <a:txBody>
                    <a:bodyPr/>
                    <a:lstStyle/>
                    <a:p>
                      <a:r>
                        <a:rPr lang="et-EE" sz="1200" noProof="0" dirty="0"/>
                        <a:t>Kasuta </a:t>
                      </a:r>
                      <a:r>
                        <a:rPr lang="et-EE" sz="1200" noProof="0" dirty="0" err="1"/>
                        <a:t>Proxi</a:t>
                      </a:r>
                      <a:endParaRPr lang="en-US" sz="1200" noProof="0" dirty="0"/>
                    </a:p>
                    <a:p>
                      <a:r>
                        <a:rPr lang="et-EE" sz="1200" noProof="0" dirty="0"/>
                        <a:t>Võib saata </a:t>
                      </a:r>
                      <a:r>
                        <a:rPr lang="et-EE" sz="1200" noProof="0" dirty="0" err="1"/>
                        <a:t>teavistuskirja</a:t>
                      </a:r>
                      <a:r>
                        <a:rPr lang="et-EE" sz="1200" noProof="0" dirty="0"/>
                        <a:t> perele</a:t>
                      </a:r>
                    </a:p>
                    <a:p>
                      <a:r>
                        <a:rPr lang="et-EE" sz="1200" noProof="0" dirty="0"/>
                        <a:t>Teavitage meid</a:t>
                      </a:r>
                      <a:endParaRPr lang="en-US" sz="1200" noProof="0" dirty="0"/>
                    </a:p>
                  </a:txBody>
                  <a:tcPr/>
                </a:tc>
                <a:extLst>
                  <a:ext uri="{0D108BD9-81ED-4DB2-BD59-A6C34878D82A}">
                    <a16:rowId xmlns:a16="http://schemas.microsoft.com/office/drawing/2014/main" val="10001"/>
                  </a:ext>
                </a:extLst>
              </a:tr>
              <a:tr h="370840">
                <a:tc vMerge="1">
                  <a:txBody>
                    <a:bodyPr/>
                    <a:lstStyle/>
                    <a:p>
                      <a:endParaRPr lang="en-US"/>
                    </a:p>
                  </a:txBody>
                  <a:tcPr/>
                </a:tc>
                <a:tc>
                  <a:txBody>
                    <a:bodyPr/>
                    <a:lstStyle/>
                    <a:p>
                      <a:r>
                        <a:rPr lang="et-EE" sz="1200" noProof="0" dirty="0"/>
                        <a:t>dementsus</a:t>
                      </a:r>
                      <a:endParaRPr lang="en-US" sz="1200" noProof="0" dirty="0"/>
                    </a:p>
                  </a:txBody>
                  <a:tcPr/>
                </a:tc>
                <a:tc>
                  <a:txBody>
                    <a:bodyPr/>
                    <a:lstStyle/>
                    <a:p>
                      <a:r>
                        <a:rPr lang="et-EE" sz="1200" noProof="0" dirty="0"/>
                        <a:t>Lühem intervjuu, jaotatud kahele päevale</a:t>
                      </a:r>
                      <a:endParaRPr lang="en-US" sz="1200" noProof="0" dirty="0"/>
                    </a:p>
                  </a:txBody>
                  <a:tcPr/>
                </a:tc>
                <a:extLst>
                  <a:ext uri="{0D108BD9-81ED-4DB2-BD59-A6C34878D82A}">
                    <a16:rowId xmlns:a16="http://schemas.microsoft.com/office/drawing/2014/main" val="10002"/>
                  </a:ext>
                </a:extLst>
              </a:tr>
              <a:tr h="370840">
                <a:tc vMerge="1">
                  <a:txBody>
                    <a:bodyPr/>
                    <a:lstStyle/>
                    <a:p>
                      <a:endParaRPr lang="en-US" sz="1200" dirty="0"/>
                    </a:p>
                  </a:txBody>
                  <a:tcPr/>
                </a:tc>
                <a:tc>
                  <a:txBody>
                    <a:bodyPr/>
                    <a:lstStyle/>
                    <a:p>
                      <a:r>
                        <a:rPr lang="et-EE" sz="1200" noProof="0" dirty="0"/>
                        <a:t>Võimatu keskenduda</a:t>
                      </a:r>
                      <a:endParaRPr lang="en-US" sz="1200" noProof="0" dirty="0"/>
                    </a:p>
                  </a:txBody>
                  <a:tcPr/>
                </a:tc>
                <a:tc>
                  <a:txBody>
                    <a:bodyPr/>
                    <a:lstStyle/>
                    <a:p>
                      <a:r>
                        <a:rPr lang="et-EE" sz="1200" kern="1200" noProof="0" dirty="0">
                          <a:solidFill>
                            <a:schemeClr val="tx1"/>
                          </a:solidFill>
                          <a:effectLst/>
                          <a:latin typeface="+mn-lt"/>
                          <a:ea typeface="+mn-ea"/>
                          <a:cs typeface="+mn-cs"/>
                        </a:rPr>
                        <a:t>Tehke pause, võtke tempo, mis sobib vastajale, keskkond võimalikult neutraalne</a:t>
                      </a:r>
                      <a:endParaRPr lang="en-US" sz="1200" noProof="0" dirty="0"/>
                    </a:p>
                  </a:txBody>
                  <a:tcPr/>
                </a:tc>
                <a:extLst>
                  <a:ext uri="{0D108BD9-81ED-4DB2-BD59-A6C34878D82A}">
                    <a16:rowId xmlns:a16="http://schemas.microsoft.com/office/drawing/2014/main" val="10003"/>
                  </a:ext>
                </a:extLst>
              </a:tr>
              <a:tr h="370840">
                <a:tc vMerge="1">
                  <a:txBody>
                    <a:bodyPr/>
                    <a:lstStyle/>
                    <a:p>
                      <a:endParaRPr lang="en-US" sz="1200" dirty="0"/>
                    </a:p>
                  </a:txBody>
                  <a:tcPr/>
                </a:tc>
                <a:tc>
                  <a:txBody>
                    <a:bodyPr/>
                    <a:lstStyle/>
                    <a:p>
                      <a:r>
                        <a:rPr lang="et-EE" sz="1200" noProof="0" dirty="0"/>
                        <a:t>Vastajal</a:t>
                      </a:r>
                      <a:r>
                        <a:rPr lang="et-EE" sz="1200" baseline="0" noProof="0" dirty="0"/>
                        <a:t> on ebamugav olla võõra inimesega</a:t>
                      </a:r>
                      <a:endParaRPr lang="en-US" sz="1200" noProof="0" dirty="0"/>
                    </a:p>
                  </a:txBody>
                  <a:tcPr/>
                </a:tc>
                <a:tc>
                  <a:txBody>
                    <a:bodyPr/>
                    <a:lstStyle/>
                    <a:p>
                      <a:r>
                        <a:rPr lang="et-EE" sz="1200" noProof="0" dirty="0" err="1"/>
                        <a:t>Küsitleja</a:t>
                      </a:r>
                      <a:r>
                        <a:rPr lang="et-EE" sz="1200" noProof="0" dirty="0"/>
                        <a:t> meeldiv</a:t>
                      </a:r>
                      <a:r>
                        <a:rPr lang="et-EE" sz="1200" baseline="0" noProof="0" dirty="0"/>
                        <a:t> tutvustus</a:t>
                      </a:r>
                      <a:endParaRPr lang="en-US" sz="1200" noProof="0" dirty="0"/>
                    </a:p>
                  </a:txBody>
                  <a:tcPr/>
                </a:tc>
                <a:extLst>
                  <a:ext uri="{0D108BD9-81ED-4DB2-BD59-A6C34878D82A}">
                    <a16:rowId xmlns:a16="http://schemas.microsoft.com/office/drawing/2014/main" val="10004"/>
                  </a:ext>
                </a:extLst>
              </a:tr>
              <a:tr h="370840">
                <a:tc vMerge="1">
                  <a:txBody>
                    <a:bodyPr/>
                    <a:lstStyle/>
                    <a:p>
                      <a:endParaRPr lang="en-US" sz="1200" dirty="0"/>
                    </a:p>
                  </a:txBody>
                  <a:tcPr/>
                </a:tc>
                <a:tc>
                  <a:txBody>
                    <a:bodyPr/>
                    <a:lstStyle/>
                    <a:p>
                      <a:r>
                        <a:rPr lang="et-EE" sz="1200" noProof="0" dirty="0"/>
                        <a:t>Vastaja ei ole huvitatud</a:t>
                      </a:r>
                      <a:endParaRPr lang="en-US" sz="1200" noProof="0" dirty="0"/>
                    </a:p>
                  </a:txBody>
                  <a:tcPr/>
                </a:tc>
                <a:tc>
                  <a:txBody>
                    <a:bodyPr/>
                    <a:lstStyle/>
                    <a:p>
                      <a:r>
                        <a:rPr lang="et-EE" sz="1200" noProof="0" dirty="0"/>
                        <a:t>Rõhutage: andmete analüüsimiseks ja õigete järelduste tegemiseks on vaja</a:t>
                      </a:r>
                      <a:r>
                        <a:rPr lang="et-EE" sz="1200" baseline="0" noProof="0" dirty="0"/>
                        <a:t> katta kõiki, eriti vanemaid ja haigemaid</a:t>
                      </a:r>
                      <a:endParaRPr lang="en-US" sz="1200" noProof="0" dirty="0"/>
                    </a:p>
                  </a:txBody>
                  <a:tcPr/>
                </a:tc>
                <a:extLst>
                  <a:ext uri="{0D108BD9-81ED-4DB2-BD59-A6C34878D82A}">
                    <a16:rowId xmlns:a16="http://schemas.microsoft.com/office/drawing/2014/main" val="10005"/>
                  </a:ext>
                </a:extLst>
              </a:tr>
              <a:tr h="370840">
                <a:tc vMerge="1">
                  <a:txBody>
                    <a:bodyPr/>
                    <a:lstStyle/>
                    <a:p>
                      <a:endParaRPr lang="en-US" sz="1200" dirty="0"/>
                    </a:p>
                  </a:txBody>
                  <a:tcPr/>
                </a:tc>
                <a:tc>
                  <a:txBody>
                    <a:bodyPr/>
                    <a:lstStyle/>
                    <a:p>
                      <a:r>
                        <a:rPr lang="et-EE" sz="1200" noProof="0" dirty="0"/>
                        <a:t>Vastaja</a:t>
                      </a:r>
                      <a:r>
                        <a:rPr lang="et-EE" sz="1200" baseline="0" noProof="0" dirty="0"/>
                        <a:t> ise ei saa vastata</a:t>
                      </a:r>
                      <a:endParaRPr lang="en-US" sz="1200" noProof="0" dirty="0"/>
                    </a:p>
                  </a:txBody>
                  <a:tcPr/>
                </a:tc>
                <a:tc>
                  <a:txBody>
                    <a:bodyPr/>
                    <a:lstStyle/>
                    <a:p>
                      <a:r>
                        <a:rPr lang="et-EE" sz="1200" noProof="0" dirty="0"/>
                        <a:t>Kaaluge </a:t>
                      </a:r>
                      <a:r>
                        <a:rPr lang="et-EE" sz="1200" noProof="0" dirty="0" err="1"/>
                        <a:t>Proxi</a:t>
                      </a:r>
                      <a:r>
                        <a:rPr lang="et-EE" sz="1200" noProof="0" dirty="0"/>
                        <a:t> kasutamist</a:t>
                      </a:r>
                      <a:endParaRPr lang="en-US" sz="1200" noProof="0" dirty="0"/>
                    </a:p>
                  </a:txBody>
                  <a:tcPr/>
                </a:tc>
                <a:extLst>
                  <a:ext uri="{0D108BD9-81ED-4DB2-BD59-A6C34878D82A}">
                    <a16:rowId xmlns:a16="http://schemas.microsoft.com/office/drawing/2014/main" val="10006"/>
                  </a:ext>
                </a:extLst>
              </a:tr>
              <a:tr h="370840">
                <a:tc>
                  <a:txBody>
                    <a:bodyPr/>
                    <a:lstStyle/>
                    <a:p>
                      <a:r>
                        <a:rPr lang="et-EE" sz="1200" b="1" i="1" noProof="0" dirty="0"/>
                        <a:t>Ajakava</a:t>
                      </a:r>
                      <a:endParaRPr lang="en-US" sz="1200" b="1" i="1" noProof="0" dirty="0"/>
                    </a:p>
                  </a:txBody>
                  <a:tcPr/>
                </a:tc>
                <a:tc>
                  <a:txBody>
                    <a:bodyPr/>
                    <a:lstStyle/>
                    <a:p>
                      <a:r>
                        <a:rPr lang="et-EE" sz="1200" noProof="0" dirty="0"/>
                        <a:t>Hooldekodus teatud ajakava</a:t>
                      </a:r>
                      <a:endParaRPr lang="en-US" sz="1200" noProof="0" dirty="0"/>
                    </a:p>
                  </a:txBody>
                  <a:tcPr/>
                </a:tc>
                <a:tc>
                  <a:txBody>
                    <a:bodyPr/>
                    <a:lstStyle/>
                    <a:p>
                      <a:r>
                        <a:rPr lang="et-EE" sz="1200" noProof="0" dirty="0"/>
                        <a:t>Olge vastutulelikud sobiva</a:t>
                      </a:r>
                      <a:r>
                        <a:rPr lang="et-EE" sz="1200" baseline="0" noProof="0" dirty="0"/>
                        <a:t> aja määrmaiseks. Olge paindlikud aja suhtes. Jagage küsitlust osadeks. Suhelge nii vastajaga kui hooldajaga</a:t>
                      </a:r>
                      <a:endParaRPr lang="en-US" sz="1200" noProof="0" dirty="0"/>
                    </a:p>
                  </a:txBody>
                  <a:tcPr/>
                </a:tc>
                <a:extLst>
                  <a:ext uri="{0D108BD9-81ED-4DB2-BD59-A6C34878D82A}">
                    <a16:rowId xmlns:a16="http://schemas.microsoft.com/office/drawing/2014/main" val="10007"/>
                  </a:ext>
                </a:extLst>
              </a:tr>
            </a:tbl>
          </a:graphicData>
        </a:graphic>
      </p:graphicFrame>
      <p:pic>
        <p:nvPicPr>
          <p:cNvPr id="8"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402" y="3203908"/>
            <a:ext cx="2719757" cy="1454754"/>
          </a:xfrm>
          <a:prstGeom prst="rect">
            <a:avLst/>
          </a:prstGeom>
        </p:spPr>
      </p:pic>
    </p:spTree>
    <p:extLst>
      <p:ext uri="{BB962C8B-B14F-4D97-AF65-F5344CB8AC3E}">
        <p14:creationId xmlns:p14="http://schemas.microsoft.com/office/powerpoint/2010/main" val="139227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1967062492"/>
              </p:ext>
            </p:extLst>
          </p:nvPr>
        </p:nvGraphicFramePr>
        <p:xfrm>
          <a:off x="2507122" y="1349312"/>
          <a:ext cx="8997306" cy="2849984"/>
        </p:xfrm>
        <a:graphic>
          <a:graphicData uri="http://schemas.openxmlformats.org/drawingml/2006/table">
            <a:tbl>
              <a:tblPr firstRow="1" bandRow="1">
                <a:tableStyleId>{5C22544A-7EE6-4342-B048-85BDC9FD1C3A}</a:tableStyleId>
              </a:tblPr>
              <a:tblGrid>
                <a:gridCol w="2999102">
                  <a:extLst>
                    <a:ext uri="{9D8B030D-6E8A-4147-A177-3AD203B41FA5}">
                      <a16:colId xmlns:a16="http://schemas.microsoft.com/office/drawing/2014/main" val="20000"/>
                    </a:ext>
                  </a:extLst>
                </a:gridCol>
                <a:gridCol w="2999102">
                  <a:extLst>
                    <a:ext uri="{9D8B030D-6E8A-4147-A177-3AD203B41FA5}">
                      <a16:colId xmlns:a16="http://schemas.microsoft.com/office/drawing/2014/main" val="20001"/>
                    </a:ext>
                  </a:extLst>
                </a:gridCol>
                <a:gridCol w="2999102">
                  <a:extLst>
                    <a:ext uri="{9D8B030D-6E8A-4147-A177-3AD203B41FA5}">
                      <a16:colId xmlns:a16="http://schemas.microsoft.com/office/drawing/2014/main" val="20002"/>
                    </a:ext>
                  </a:extLst>
                </a:gridCol>
              </a:tblGrid>
              <a:tr h="383239">
                <a:tc>
                  <a:txBody>
                    <a:bodyPr/>
                    <a:lstStyle/>
                    <a:p>
                      <a:endParaRPr lang="et-E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1" noProof="0" dirty="0"/>
                        <a:t>Väljakutsed</a:t>
                      </a:r>
                      <a:endParaRPr lang="en-US" sz="1600" b="1" noProof="0" dirty="0"/>
                    </a:p>
                  </a:txBody>
                  <a:tcPr/>
                </a:tc>
                <a:tc>
                  <a:txBody>
                    <a:bodyPr/>
                    <a:lstStyle/>
                    <a:p>
                      <a:pPr algn="ctr"/>
                      <a:r>
                        <a:rPr lang="et-EE" sz="1600" b="1" noProof="0" dirty="0"/>
                        <a:t>Lahendused</a:t>
                      </a:r>
                      <a:endParaRPr lang="en-US" sz="1600" b="1" noProof="0" dirty="0"/>
                    </a:p>
                  </a:txBody>
                  <a:tcPr/>
                </a:tc>
                <a:extLst>
                  <a:ext uri="{0D108BD9-81ED-4DB2-BD59-A6C34878D82A}">
                    <a16:rowId xmlns:a16="http://schemas.microsoft.com/office/drawing/2014/main" val="10000"/>
                  </a:ext>
                </a:extLst>
              </a:tr>
              <a:tr h="697312">
                <a:tc rowSpan="3">
                  <a:txBody>
                    <a:bodyPr/>
                    <a:lstStyle/>
                    <a:p>
                      <a:r>
                        <a:rPr lang="et-EE" sz="1200" b="1" noProof="0" dirty="0"/>
                        <a:t>koostöö</a:t>
                      </a:r>
                      <a:endParaRPr lang="en-US" sz="1200" b="1" noProof="0" dirty="0"/>
                    </a:p>
                  </a:txBody>
                  <a:tcPr/>
                </a:tc>
                <a:tc>
                  <a:txBody>
                    <a:bodyPr/>
                    <a:lstStyle/>
                    <a:p>
                      <a:pPr marL="0" marR="0">
                        <a:lnSpc>
                          <a:spcPct val="107000"/>
                        </a:lnSpc>
                        <a:spcBef>
                          <a:spcPts val="0"/>
                        </a:spcBef>
                        <a:spcAft>
                          <a:spcPts val="0"/>
                        </a:spcAft>
                      </a:pPr>
                      <a:r>
                        <a:rPr lang="et-EE" sz="1400" noProof="0" dirty="0">
                          <a:effectLst/>
                          <a:latin typeface="Calibri" panose="020F0502020204030204" pitchFamily="34" charset="0"/>
                          <a:ea typeface="Calibri" panose="020F0502020204030204" pitchFamily="34" charset="0"/>
                          <a:cs typeface="Times New Roman" panose="02020603050405020304" pitchFamily="18" charset="0"/>
                        </a:rPr>
                        <a:t>Pere ei usalda </a:t>
                      </a:r>
                      <a:r>
                        <a:rPr lang="et-EE" sz="1400" noProof="0" dirty="0" err="1">
                          <a:effectLst/>
                          <a:latin typeface="Calibri" panose="020F0502020204030204" pitchFamily="34" charset="0"/>
                          <a:ea typeface="Calibri" panose="020F0502020204030204" pitchFamily="34" charset="0"/>
                          <a:cs typeface="Times New Roman" panose="02020603050405020304" pitchFamily="18" charset="0"/>
                        </a:rPr>
                        <a:t>küsitlejat</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t-EE" sz="1400" noProof="0" dirty="0">
                          <a:effectLst/>
                          <a:latin typeface="Calibri" panose="020F0502020204030204" pitchFamily="34" charset="0"/>
                          <a:ea typeface="Calibri" panose="020F0502020204030204" pitchFamily="34" charset="0"/>
                          <a:cs typeface="Times New Roman" panose="02020603050405020304" pitchFamily="18" charset="0"/>
                        </a:rPr>
                        <a:t>Perel on võimalik liituda intervjuuga või olla </a:t>
                      </a:r>
                      <a:r>
                        <a:rPr lang="et-EE" sz="1400" noProof="0" dirty="0" err="1">
                          <a:effectLst/>
                          <a:latin typeface="Calibri" panose="020F0502020204030204" pitchFamily="34" charset="0"/>
                          <a:ea typeface="Calibri" panose="020F0502020204030204" pitchFamily="34" charset="0"/>
                          <a:cs typeface="Times New Roman" panose="02020603050405020304" pitchFamily="18" charset="0"/>
                        </a:rPr>
                        <a:t>proxina</a:t>
                      </a:r>
                      <a:endParaRPr lang="et-EE" sz="14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t-EE" sz="1400" baseline="0" noProof="0" dirty="0">
                          <a:effectLst/>
                          <a:latin typeface="Calibri" panose="020F0502020204030204" pitchFamily="34" charset="0"/>
                          <a:ea typeface="Calibri" panose="020F0502020204030204" pitchFamily="34" charset="0"/>
                          <a:cs typeface="Times New Roman" panose="02020603050405020304" pitchFamily="18" charset="0"/>
                        </a:rPr>
                        <a:t>Juhatage koduleheküljele</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098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noProof="0" dirty="0">
                          <a:effectLst/>
                          <a:latin typeface="Calibri" panose="020F0502020204030204" pitchFamily="34" charset="0"/>
                          <a:ea typeface="Calibri" panose="020F0502020204030204" pitchFamily="34" charset="0"/>
                          <a:cs typeface="Times New Roman" panose="02020603050405020304" pitchFamily="18" charset="0"/>
                        </a:rPr>
                        <a:t>Pere kardab,</a:t>
                      </a:r>
                      <a:r>
                        <a:rPr lang="et-EE" sz="1400" baseline="0" noProof="0" dirty="0">
                          <a:effectLst/>
                          <a:latin typeface="Calibri" panose="020F0502020204030204" pitchFamily="34" charset="0"/>
                          <a:ea typeface="Calibri" panose="020F0502020204030204" pitchFamily="34" charset="0"/>
                          <a:cs typeface="Times New Roman" panose="02020603050405020304" pitchFamily="18" charset="0"/>
                        </a:rPr>
                        <a:t> et vanem inimene räägib kõik pere saladused</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Rõhutage anonüümsust</a:t>
                      </a:r>
                    </a:p>
                  </a:txBody>
                  <a:tcPr/>
                </a:tc>
                <a:extLst>
                  <a:ext uri="{0D108BD9-81ED-4DB2-BD59-A6C34878D82A}">
                    <a16:rowId xmlns:a16="http://schemas.microsoft.com/office/drawing/2014/main" val="10003"/>
                  </a:ext>
                </a:extLst>
              </a:tr>
              <a:tr h="383239">
                <a:tc vMerge="1">
                  <a:txBody>
                    <a:bodyPr/>
                    <a:lstStyle/>
                    <a:p>
                      <a:endParaRPr lang="en-US" dirty="0"/>
                    </a:p>
                  </a:txBody>
                  <a:tcPr/>
                </a:tc>
                <a:tc>
                  <a:txBody>
                    <a:bodyPr/>
                    <a:lstStyle/>
                    <a:p>
                      <a:pPr marL="0" marR="0">
                        <a:lnSpc>
                          <a:spcPct val="107000"/>
                        </a:lnSpc>
                        <a:spcBef>
                          <a:spcPts val="0"/>
                        </a:spcBef>
                        <a:spcAft>
                          <a:spcPts val="0"/>
                        </a:spcAft>
                      </a:pPr>
                      <a:r>
                        <a:rPr lang="et-EE" sz="1400" noProof="0" dirty="0">
                          <a:effectLst/>
                          <a:latin typeface="Calibri" panose="020F0502020204030204" pitchFamily="34" charset="0"/>
                          <a:ea typeface="Calibri" panose="020F0502020204030204" pitchFamily="34" charset="0"/>
                          <a:cs typeface="Times New Roman" panose="02020603050405020304" pitchFamily="18" charset="0"/>
                        </a:rPr>
                        <a:t>Pere ei tea uuringust midagi</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Seletage, näidake uuringu materjale, viidake koduleheküljele</a:t>
                      </a:r>
                      <a:endParaRPr lang="en-US"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0988">
                <a:tc>
                  <a:txBody>
                    <a:bodyPr/>
                    <a:lstStyle/>
                    <a:p>
                      <a:r>
                        <a:rPr lang="en-US" sz="1200" b="1" kern="1200" noProof="0" dirty="0">
                          <a:solidFill>
                            <a:schemeClr val="tx1"/>
                          </a:solidFill>
                          <a:latin typeface="+mn-lt"/>
                          <a:ea typeface="+mn-ea"/>
                          <a:cs typeface="+mn-cs"/>
                        </a:rPr>
                        <a:t>Proxy</a:t>
                      </a:r>
                    </a:p>
                  </a:txBody>
                  <a:tcPr/>
                </a:tc>
                <a:tc>
                  <a:txBody>
                    <a:bodyPr/>
                    <a:lstStyle/>
                    <a:p>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Pereliikmed ei taha olla </a:t>
                      </a:r>
                      <a:r>
                        <a:rPr lang="et-EE" sz="1400" kern="1200"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Proxi</a:t>
                      </a:r>
                      <a:endParaRPr lang="en-US"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Küsige</a:t>
                      </a:r>
                      <a:r>
                        <a:rPr lang="et-EE" sz="14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hooldekodu juhtkonna käest, kas võite paluda hooldaja </a:t>
                      </a:r>
                      <a:r>
                        <a:rPr lang="et-EE" sz="1400" kern="1200" baseline="0" noProof="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Proxi</a:t>
                      </a:r>
                      <a:r>
                        <a:rPr lang="et-EE" sz="14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abi</a:t>
                      </a:r>
                      <a:endParaRPr lang="en-US"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0988">
                <a:tc>
                  <a:txBody>
                    <a:bodyPr/>
                    <a:lstStyle/>
                    <a:p>
                      <a:r>
                        <a:rPr lang="et-EE" sz="1200" b="1" kern="1200" noProof="0" dirty="0">
                          <a:solidFill>
                            <a:schemeClr val="tx1"/>
                          </a:solidFill>
                          <a:latin typeface="+mn-lt"/>
                          <a:ea typeface="+mn-ea"/>
                          <a:cs typeface="+mn-cs"/>
                        </a:rPr>
                        <a:t>Info kättesaadavus</a:t>
                      </a:r>
                      <a:endParaRPr lang="en-US" sz="1200" b="1" kern="1200" noProof="0" dirty="0">
                        <a:solidFill>
                          <a:schemeClr val="tx1"/>
                        </a:solidFill>
                        <a:latin typeface="+mn-lt"/>
                        <a:ea typeface="+mn-ea"/>
                        <a:cs typeface="+mn-cs"/>
                      </a:endParaRPr>
                    </a:p>
                  </a:txBody>
                  <a:tcPr/>
                </a:tc>
                <a:tc>
                  <a:txBody>
                    <a:bodyPr/>
                    <a:lstStyle/>
                    <a:p>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 ole leibkonna</a:t>
                      </a:r>
                      <a:r>
                        <a:rPr lang="et-EE" sz="14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aadressi, õige hooldekodu kohta info puudub</a:t>
                      </a:r>
                      <a:endParaRPr lang="en-US"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t-EE"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Küsige</a:t>
                      </a:r>
                      <a:r>
                        <a:rPr lang="et-EE" sz="14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kohalikelt</a:t>
                      </a:r>
                      <a:endParaRPr lang="en-US" sz="14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t-EE" dirty="0"/>
              <a:t>Probleemid ja lahendused (2)</a:t>
            </a:r>
          </a:p>
        </p:txBody>
      </p:sp>
      <p:sp>
        <p:nvSpPr>
          <p:cNvPr id="4" name="Slide Number Placeholder 3"/>
          <p:cNvSpPr>
            <a:spLocks noGrp="1"/>
          </p:cNvSpPr>
          <p:nvPr>
            <p:ph type="sldNum" sz="quarter" idx="12"/>
          </p:nvPr>
        </p:nvSpPr>
        <p:spPr/>
        <p:txBody>
          <a:bodyPr/>
          <a:lstStyle/>
          <a:p>
            <a:fld id="{9705FB9A-5FEA-4486-902A-E9C47A7B21EC}" type="slidenum">
              <a:rPr lang="et-EE" smtClean="0"/>
              <a:pPr/>
              <a:t>29</a:t>
            </a:fld>
            <a:endParaRPr lang="et-EE" dirty="0"/>
          </a:p>
        </p:txBody>
      </p:sp>
      <p:sp>
        <p:nvSpPr>
          <p:cNvPr id="2" name="Content Placeholder 1">
            <a:extLst>
              <a:ext uri="{FF2B5EF4-FFF2-40B4-BE49-F238E27FC236}">
                <a16:creationId xmlns:a16="http://schemas.microsoft.com/office/drawing/2014/main" id="{12977D68-FF3C-5742-1B4D-DD62176360F8}"/>
              </a:ext>
            </a:extLst>
          </p:cNvPr>
          <p:cNvSpPr txBox="1">
            <a:spLocks/>
          </p:cNvSpPr>
          <p:nvPr/>
        </p:nvSpPr>
        <p:spPr>
          <a:xfrm>
            <a:off x="2507759" y="4374425"/>
            <a:ext cx="8833800" cy="2182114"/>
          </a:xfrm>
          <a:prstGeom prst="rect">
            <a:avLst/>
          </a:prstGeom>
        </p:spPr>
        <p:txBody>
          <a:bodyPr vert="horz" lIns="91440" tIns="45720" rIns="91440" bIns="45720" rtlCol="0">
            <a:normAutofit/>
          </a:bodyPr>
          <a:lst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800" dirty="0"/>
              <a:t>Üldiselt on oluline, et "eestkostjad" mõistaksid, mis on SHARE ja miks on vastajate osalemine oluline. Olge valmis seletama SHARE eesmärke ja vastama kõikvõimalikele küsimustele.</a:t>
            </a:r>
          </a:p>
          <a:p>
            <a:pPr marL="0" indent="0">
              <a:buNone/>
            </a:pPr>
            <a:r>
              <a:rPr lang="et-EE" sz="1800" dirty="0" err="1"/>
              <a:t>SHARE’il</a:t>
            </a:r>
            <a:r>
              <a:rPr lang="et-EE" sz="1800" dirty="0"/>
              <a:t> on üks suur eelis: paljud neist praegu hooldekodus elavatest vastajatest osalesid eelmistes küsitluses ja seega me teame, et nad suhtuvad </a:t>
            </a:r>
            <a:r>
              <a:rPr lang="et-EE" sz="1800" dirty="0" err="1"/>
              <a:t>SHARE’s</a:t>
            </a:r>
            <a:r>
              <a:rPr lang="et-EE" sz="1800" dirty="0"/>
              <a:t> osalemisesse üldiselt positiivselt.</a:t>
            </a:r>
          </a:p>
        </p:txBody>
      </p:sp>
    </p:spTree>
    <p:extLst>
      <p:ext uri="{BB962C8B-B14F-4D97-AF65-F5344CB8AC3E}">
        <p14:creationId xmlns:p14="http://schemas.microsoft.com/office/powerpoint/2010/main" val="179374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F0C9F-CF7E-992F-E704-408BBB4423C3}"/>
              </a:ext>
            </a:extLst>
          </p:cNvPr>
          <p:cNvSpPr>
            <a:spLocks noGrp="1"/>
          </p:cNvSpPr>
          <p:nvPr>
            <p:ph sz="quarter" idx="13"/>
          </p:nvPr>
        </p:nvSpPr>
        <p:spPr>
          <a:xfrm>
            <a:off x="2520000" y="1286940"/>
            <a:ext cx="5307948" cy="3960000"/>
          </a:xfrm>
        </p:spPr>
        <p:txBody>
          <a:bodyPr>
            <a:normAutofit lnSpcReduction="10000"/>
          </a:bodyPr>
          <a:lstStyle/>
          <a:p>
            <a:r>
              <a:rPr lang="et-EE" dirty="0"/>
              <a:t>Infokirjad saadetakse postiga aadressitele, mis olid viimasena sisestatud SHARE programmi 9. laine ajal. Arvestasime kõigi aadressimuudatustega, mis olid tehtud programmi. </a:t>
            </a:r>
          </a:p>
          <a:p>
            <a:r>
              <a:rPr lang="et-EE" dirty="0"/>
              <a:t>Koos infokirjaga lähevad vastajatele järgmised materjalid:</a:t>
            </a:r>
          </a:p>
          <a:p>
            <a:pPr lvl="1"/>
            <a:r>
              <a:rPr lang="et-EE" dirty="0"/>
              <a:t>Andmekaitse leht (sama lehte peab pakkuma intervjuu alguses vastajale ja selle kirja alusel vastaja annab oma nõusoleku osaleda intervjuus)</a:t>
            </a:r>
          </a:p>
          <a:p>
            <a:pPr lvl="1"/>
            <a:r>
              <a:rPr lang="et-EE" dirty="0"/>
              <a:t>Infovoldik SHARE uuringu kokkuvõtliku ülevaatega</a:t>
            </a:r>
          </a:p>
          <a:p>
            <a:pPr lvl="1"/>
            <a:r>
              <a:rPr lang="et-EE" dirty="0"/>
              <a:t>Brošüür eelmiste lainete tulemustega</a:t>
            </a:r>
          </a:p>
        </p:txBody>
      </p:sp>
      <p:sp>
        <p:nvSpPr>
          <p:cNvPr id="3" name="Title 2">
            <a:extLst>
              <a:ext uri="{FF2B5EF4-FFF2-40B4-BE49-F238E27FC236}">
                <a16:creationId xmlns:a16="http://schemas.microsoft.com/office/drawing/2014/main" id="{F83082A3-84CB-5635-A61C-7C1832EC162E}"/>
              </a:ext>
            </a:extLst>
          </p:cNvPr>
          <p:cNvSpPr>
            <a:spLocks noGrp="1"/>
          </p:cNvSpPr>
          <p:nvPr>
            <p:ph type="title"/>
          </p:nvPr>
        </p:nvSpPr>
        <p:spPr/>
        <p:txBody>
          <a:bodyPr/>
          <a:lstStyle/>
          <a:p>
            <a:r>
              <a:rPr lang="et-EE" dirty="0"/>
              <a:t>Infokirjad</a:t>
            </a:r>
          </a:p>
        </p:txBody>
      </p:sp>
      <p:sp>
        <p:nvSpPr>
          <p:cNvPr id="4" name="Slide Number Placeholder 3">
            <a:extLst>
              <a:ext uri="{FF2B5EF4-FFF2-40B4-BE49-F238E27FC236}">
                <a16:creationId xmlns:a16="http://schemas.microsoft.com/office/drawing/2014/main" id="{02B8332E-FBA5-602A-DEA5-AACE94C9AE99}"/>
              </a:ext>
            </a:extLst>
          </p:cNvPr>
          <p:cNvSpPr>
            <a:spLocks noGrp="1"/>
          </p:cNvSpPr>
          <p:nvPr>
            <p:ph type="sldNum" sz="quarter" idx="12"/>
          </p:nvPr>
        </p:nvSpPr>
        <p:spPr/>
        <p:txBody>
          <a:bodyPr/>
          <a:lstStyle/>
          <a:p>
            <a:fld id="{9705FB9A-5FEA-4486-902A-E9C47A7B21EC}" type="slidenum">
              <a:rPr lang="et-EE" smtClean="0"/>
              <a:pPr/>
              <a:t>3</a:t>
            </a:fld>
            <a:endParaRPr lang="et-EE" dirty="0"/>
          </a:p>
        </p:txBody>
      </p:sp>
      <p:pic>
        <p:nvPicPr>
          <p:cNvPr id="6" name="Picture 5">
            <a:extLst>
              <a:ext uri="{FF2B5EF4-FFF2-40B4-BE49-F238E27FC236}">
                <a16:creationId xmlns:a16="http://schemas.microsoft.com/office/drawing/2014/main" id="{5C1998A8-1F58-79FE-E2B6-B73BE02BE8D2}"/>
              </a:ext>
            </a:extLst>
          </p:cNvPr>
          <p:cNvPicPr>
            <a:picLocks noChangeAspect="1"/>
          </p:cNvPicPr>
          <p:nvPr/>
        </p:nvPicPr>
        <p:blipFill>
          <a:blip r:embed="rId2"/>
          <a:stretch>
            <a:fillRect/>
          </a:stretch>
        </p:blipFill>
        <p:spPr>
          <a:xfrm>
            <a:off x="7762364" y="138276"/>
            <a:ext cx="2433949" cy="1636707"/>
          </a:xfrm>
          <a:prstGeom prst="rect">
            <a:avLst/>
          </a:prstGeom>
        </p:spPr>
      </p:pic>
      <p:pic>
        <p:nvPicPr>
          <p:cNvPr id="8" name="Picture 7">
            <a:extLst>
              <a:ext uri="{FF2B5EF4-FFF2-40B4-BE49-F238E27FC236}">
                <a16:creationId xmlns:a16="http://schemas.microsoft.com/office/drawing/2014/main" id="{0302C479-65B2-A075-4102-EE1F721426D0}"/>
              </a:ext>
            </a:extLst>
          </p:cNvPr>
          <p:cNvPicPr>
            <a:picLocks noChangeAspect="1"/>
          </p:cNvPicPr>
          <p:nvPr/>
        </p:nvPicPr>
        <p:blipFill>
          <a:blip r:embed="rId3"/>
          <a:stretch>
            <a:fillRect/>
          </a:stretch>
        </p:blipFill>
        <p:spPr>
          <a:xfrm>
            <a:off x="8979338" y="1622272"/>
            <a:ext cx="2644124" cy="1806728"/>
          </a:xfrm>
          <a:prstGeom prst="rect">
            <a:avLst/>
          </a:prstGeom>
        </p:spPr>
      </p:pic>
      <p:pic>
        <p:nvPicPr>
          <p:cNvPr id="10" name="Picture 9">
            <a:extLst>
              <a:ext uri="{FF2B5EF4-FFF2-40B4-BE49-F238E27FC236}">
                <a16:creationId xmlns:a16="http://schemas.microsoft.com/office/drawing/2014/main" id="{49D98AA7-1226-F066-184F-68C6DCA17344}"/>
              </a:ext>
            </a:extLst>
          </p:cNvPr>
          <p:cNvPicPr>
            <a:picLocks noChangeAspect="1"/>
          </p:cNvPicPr>
          <p:nvPr/>
        </p:nvPicPr>
        <p:blipFill>
          <a:blip r:embed="rId4"/>
          <a:stretch>
            <a:fillRect/>
          </a:stretch>
        </p:blipFill>
        <p:spPr>
          <a:xfrm>
            <a:off x="7608993" y="3596368"/>
            <a:ext cx="1724880" cy="1723025"/>
          </a:xfrm>
          <a:prstGeom prst="rect">
            <a:avLst/>
          </a:prstGeom>
        </p:spPr>
      </p:pic>
      <p:pic>
        <p:nvPicPr>
          <p:cNvPr id="12" name="Picture 11">
            <a:extLst>
              <a:ext uri="{FF2B5EF4-FFF2-40B4-BE49-F238E27FC236}">
                <a16:creationId xmlns:a16="http://schemas.microsoft.com/office/drawing/2014/main" id="{F37867D0-96A4-F744-05E7-A9AD7505D930}"/>
              </a:ext>
            </a:extLst>
          </p:cNvPr>
          <p:cNvPicPr>
            <a:picLocks noChangeAspect="1"/>
          </p:cNvPicPr>
          <p:nvPr/>
        </p:nvPicPr>
        <p:blipFill>
          <a:blip r:embed="rId5"/>
          <a:stretch>
            <a:fillRect/>
          </a:stretch>
        </p:blipFill>
        <p:spPr>
          <a:xfrm>
            <a:off x="8855832" y="4365213"/>
            <a:ext cx="1860432" cy="1908359"/>
          </a:xfrm>
          <a:prstGeom prst="rect">
            <a:avLst/>
          </a:prstGeom>
        </p:spPr>
      </p:pic>
      <p:pic>
        <p:nvPicPr>
          <p:cNvPr id="14" name="Picture 13">
            <a:extLst>
              <a:ext uri="{FF2B5EF4-FFF2-40B4-BE49-F238E27FC236}">
                <a16:creationId xmlns:a16="http://schemas.microsoft.com/office/drawing/2014/main" id="{707B51C4-E5DE-DB17-EE14-94A57B04928C}"/>
              </a:ext>
            </a:extLst>
          </p:cNvPr>
          <p:cNvPicPr>
            <a:picLocks noChangeAspect="1"/>
          </p:cNvPicPr>
          <p:nvPr/>
        </p:nvPicPr>
        <p:blipFill>
          <a:blip r:embed="rId6"/>
          <a:stretch>
            <a:fillRect/>
          </a:stretch>
        </p:blipFill>
        <p:spPr>
          <a:xfrm>
            <a:off x="10196313" y="5017125"/>
            <a:ext cx="1724880" cy="1702599"/>
          </a:xfrm>
          <a:prstGeom prst="rect">
            <a:avLst/>
          </a:prstGeom>
        </p:spPr>
      </p:pic>
    </p:spTree>
    <p:extLst>
      <p:ext uri="{BB962C8B-B14F-4D97-AF65-F5344CB8AC3E}">
        <p14:creationId xmlns:p14="http://schemas.microsoft.com/office/powerpoint/2010/main" val="377544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Andmekaitse</a:t>
            </a: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30</a:t>
            </a:fld>
            <a:endParaRPr lang="et-EE"/>
          </a:p>
        </p:txBody>
      </p:sp>
      <p:sp>
        <p:nvSpPr>
          <p:cNvPr id="2" name="Text Placeholder 1"/>
          <p:cNvSpPr>
            <a:spLocks noGrp="1"/>
          </p:cNvSpPr>
          <p:nvPr>
            <p:ph type="body" idx="1"/>
          </p:nvPr>
        </p:nvSpPr>
        <p:spPr/>
        <p:txBody>
          <a:bodyPr/>
          <a:lstStyle/>
          <a:p>
            <a:endParaRPr lang="et-EE"/>
          </a:p>
        </p:txBody>
      </p:sp>
    </p:spTree>
    <p:extLst>
      <p:ext uri="{BB962C8B-B14F-4D97-AF65-F5344CB8AC3E}">
        <p14:creationId xmlns:p14="http://schemas.microsoft.com/office/powerpoint/2010/main" val="295593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457608"/>
            <a:ext cx="8833800" cy="4276442"/>
          </a:xfrm>
        </p:spPr>
        <p:txBody>
          <a:bodyPr>
            <a:noAutofit/>
          </a:bodyPr>
          <a:lstStyle/>
          <a:p>
            <a:r>
              <a:rPr lang="et-EE" sz="1800" dirty="0"/>
              <a:t>Nõusolek on SHARE intervjuu läbiviimise ja hilisema andmetöötluse aluseks </a:t>
            </a:r>
          </a:p>
          <a:p>
            <a:r>
              <a:rPr lang="et-EE" sz="1800" dirty="0"/>
              <a:t>Protseduur, mis on töötatud välja koostöös andmekaiste spetsialistidega:</a:t>
            </a:r>
          </a:p>
          <a:p>
            <a:pPr lvl="1"/>
            <a:r>
              <a:rPr lang="et-EE" dirty="0"/>
              <a:t>Koos infokirjaga saadetakse vastajatele ette andmekaitse seadust tutvustav kiri</a:t>
            </a:r>
          </a:p>
          <a:p>
            <a:pPr lvl="1"/>
            <a:r>
              <a:rPr lang="et-EE" dirty="0"/>
              <a:t>Enne iga intervjuu algust, </a:t>
            </a:r>
            <a:r>
              <a:rPr lang="et-EE" dirty="0">
                <a:solidFill>
                  <a:srgbClr val="FF0000"/>
                </a:solidFill>
              </a:rPr>
              <a:t>andke vastajale </a:t>
            </a:r>
            <a:r>
              <a:rPr lang="et-EE" dirty="0"/>
              <a:t>samasugune </a:t>
            </a:r>
            <a:r>
              <a:rPr lang="et-EE" dirty="0">
                <a:solidFill>
                  <a:srgbClr val="FF0000"/>
                </a:solidFill>
              </a:rPr>
              <a:t>kiri </a:t>
            </a:r>
            <a:r>
              <a:rPr lang="et-EE" dirty="0"/>
              <a:t>(peab kaasas olema) ja </a:t>
            </a:r>
            <a:r>
              <a:rPr lang="et-EE" dirty="0">
                <a:solidFill>
                  <a:srgbClr val="FF0000"/>
                </a:solidFill>
              </a:rPr>
              <a:t>veenduge</a:t>
            </a:r>
            <a:r>
              <a:rPr lang="et-EE" dirty="0"/>
              <a:t>, et vastaja on sellega tutvunud (kas eelnevalt või praegusel hetkel) ja on nõus vastama intervjuule</a:t>
            </a:r>
          </a:p>
          <a:p>
            <a:pPr lvl="1"/>
            <a:r>
              <a:rPr lang="et-EE" dirty="0">
                <a:solidFill>
                  <a:srgbClr val="FF0000"/>
                </a:solidFill>
              </a:rPr>
              <a:t>Küsige vastav küsimus</a:t>
            </a:r>
            <a:r>
              <a:rPr lang="et-EE" dirty="0"/>
              <a:t>, mis tuleb intervjuu alguses ette</a:t>
            </a:r>
          </a:p>
          <a:p>
            <a:pPr lvl="1"/>
            <a:r>
              <a:rPr lang="et-EE" dirty="0">
                <a:solidFill>
                  <a:srgbClr val="FF0000"/>
                </a:solidFill>
              </a:rPr>
              <a:t>Vastake kõigile küsimustele</a:t>
            </a:r>
            <a:r>
              <a:rPr lang="et-EE" dirty="0"/>
              <a:t>, mis võivad vastajal tekkida. Olge kirja sisuga ise hästi kursis. Kui ei oska ise vastata, siis näidake vastajale kontaktid, kuhu ta saab oma küsimustega pöörduda</a:t>
            </a:r>
          </a:p>
          <a:p>
            <a:pPr lvl="1"/>
            <a:r>
              <a:rPr lang="et-EE" dirty="0">
                <a:solidFill>
                  <a:srgbClr val="FF0000"/>
                </a:solidFill>
              </a:rPr>
              <a:t>Dokumenteerige suuline nõusolek SHARE uuringus osalemiseks </a:t>
            </a:r>
            <a:r>
              <a:rPr lang="et-EE" dirty="0"/>
              <a:t>SHARE programmi</a:t>
            </a:r>
          </a:p>
        </p:txBody>
      </p:sp>
      <p:sp>
        <p:nvSpPr>
          <p:cNvPr id="3" name="Title 2"/>
          <p:cNvSpPr>
            <a:spLocks noGrp="1"/>
          </p:cNvSpPr>
          <p:nvPr>
            <p:ph type="title"/>
          </p:nvPr>
        </p:nvSpPr>
        <p:spPr/>
        <p:txBody>
          <a:bodyPr>
            <a:normAutofit fontScale="90000"/>
          </a:bodyPr>
          <a:lstStyle/>
          <a:p>
            <a:r>
              <a:rPr lang="et-EE" dirty="0"/>
              <a:t>Andmekaise info seletamine ja intervjuus osalemiseks nõusoleku küsimine</a:t>
            </a:r>
          </a:p>
        </p:txBody>
      </p:sp>
      <p:sp>
        <p:nvSpPr>
          <p:cNvPr id="4" name="Slide Number Placeholder 3"/>
          <p:cNvSpPr>
            <a:spLocks noGrp="1"/>
          </p:cNvSpPr>
          <p:nvPr>
            <p:ph type="sldNum" sz="quarter" idx="12"/>
          </p:nvPr>
        </p:nvSpPr>
        <p:spPr/>
        <p:txBody>
          <a:bodyPr/>
          <a:lstStyle/>
          <a:p>
            <a:fld id="{9705FB9A-5FEA-4486-902A-E9C47A7B21EC}" type="slidenum">
              <a:rPr lang="et-EE" smtClean="0"/>
              <a:pPr/>
              <a:t>31</a:t>
            </a:fld>
            <a:endParaRPr lang="et-EE" dirty="0"/>
          </a:p>
        </p:txBody>
      </p:sp>
    </p:spTree>
    <p:extLst>
      <p:ext uri="{BB962C8B-B14F-4D97-AF65-F5344CB8AC3E}">
        <p14:creationId xmlns:p14="http://schemas.microsoft.com/office/powerpoint/2010/main" val="233048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05FB9A-5FEA-4486-902A-E9C47A7B21EC}" type="slidenum">
              <a:rPr lang="et-EE" smtClean="0"/>
              <a:pPr/>
              <a:t>32</a:t>
            </a:fld>
            <a:endParaRPr lang="et-EE" dirty="0"/>
          </a:p>
        </p:txBody>
      </p:sp>
      <p:pic>
        <p:nvPicPr>
          <p:cNvPr id="4" name="Picture 3"/>
          <p:cNvPicPr>
            <a:picLocks noChangeAspect="1"/>
          </p:cNvPicPr>
          <p:nvPr/>
        </p:nvPicPr>
        <p:blipFill>
          <a:blip r:embed="rId2"/>
          <a:stretch>
            <a:fillRect/>
          </a:stretch>
        </p:blipFill>
        <p:spPr>
          <a:xfrm>
            <a:off x="2095207" y="152107"/>
            <a:ext cx="4991100" cy="6286500"/>
          </a:xfrm>
          <a:prstGeom prst="rect">
            <a:avLst/>
          </a:prstGeom>
        </p:spPr>
      </p:pic>
      <p:pic>
        <p:nvPicPr>
          <p:cNvPr id="5" name="Picture 4"/>
          <p:cNvPicPr>
            <a:picLocks noChangeAspect="1"/>
          </p:cNvPicPr>
          <p:nvPr/>
        </p:nvPicPr>
        <p:blipFill>
          <a:blip r:embed="rId3"/>
          <a:stretch>
            <a:fillRect/>
          </a:stretch>
        </p:blipFill>
        <p:spPr>
          <a:xfrm>
            <a:off x="7258608" y="0"/>
            <a:ext cx="4413208" cy="6858000"/>
          </a:xfrm>
          <a:prstGeom prst="rect">
            <a:avLst/>
          </a:prstGeom>
        </p:spPr>
      </p:pic>
    </p:spTree>
    <p:extLst>
      <p:ext uri="{BB962C8B-B14F-4D97-AF65-F5344CB8AC3E}">
        <p14:creationId xmlns:p14="http://schemas.microsoft.com/office/powerpoint/2010/main" val="104857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05FB9A-5FEA-4486-902A-E9C47A7B21EC}" type="slidenum">
              <a:rPr lang="et-EE" smtClean="0"/>
              <a:pPr/>
              <a:t>33</a:t>
            </a:fld>
            <a:endParaRPr lang="et-EE" dirty="0"/>
          </a:p>
        </p:txBody>
      </p:sp>
      <p:pic>
        <p:nvPicPr>
          <p:cNvPr id="3" name="Grafik 4"/>
          <p:cNvPicPr/>
          <p:nvPr/>
        </p:nvPicPr>
        <p:blipFill rotWithShape="1">
          <a:blip r:embed="rId2" cstate="print"/>
          <a:srcRect l="1755" t="4800" r="2551" b="27997"/>
          <a:stretch/>
        </p:blipFill>
        <p:spPr bwMode="auto">
          <a:xfrm>
            <a:off x="2698800" y="1028819"/>
            <a:ext cx="7920880" cy="4464496"/>
          </a:xfrm>
          <a:prstGeom prst="rect">
            <a:avLst/>
          </a:prstGeom>
          <a:noFill/>
          <a:ln>
            <a:solidFill>
              <a:srgbClr val="FF0000"/>
            </a:solidFill>
          </a:ln>
          <a:extLst>
            <a:ext uri="{53640926-AAD7-44D8-BBD7-CCE9431645EC}">
              <a14:shadowObscured xmlns:a14="http://schemas.microsoft.com/office/drawing/2010/main"/>
            </a:ext>
          </a:extLst>
        </p:spPr>
      </p:pic>
      <p:sp>
        <p:nvSpPr>
          <p:cNvPr id="4" name="Rechteck 6"/>
          <p:cNvSpPr/>
          <p:nvPr/>
        </p:nvSpPr>
        <p:spPr>
          <a:xfrm>
            <a:off x="7695487" y="2123007"/>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feil nach rechts 7"/>
          <p:cNvSpPr/>
          <p:nvPr/>
        </p:nvSpPr>
        <p:spPr>
          <a:xfrm rot="4459731">
            <a:off x="7747739" y="1365306"/>
            <a:ext cx="739229" cy="655136"/>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671F"/>
              </a:solidFill>
              <a:latin typeface="Franklin Gothic Heavy" panose="020B0903020102020204" pitchFamily="34" charset="0"/>
            </a:endParaRPr>
          </a:p>
        </p:txBody>
      </p:sp>
      <p:sp>
        <p:nvSpPr>
          <p:cNvPr id="6" name="Rechteck 29"/>
          <p:cNvSpPr/>
          <p:nvPr/>
        </p:nvSpPr>
        <p:spPr>
          <a:xfrm>
            <a:off x="3367974" y="4304697"/>
            <a:ext cx="69847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feil nach rechts 30"/>
          <p:cNvSpPr/>
          <p:nvPr/>
        </p:nvSpPr>
        <p:spPr>
          <a:xfrm rot="19044795">
            <a:off x="2731430" y="4576434"/>
            <a:ext cx="739229" cy="655136"/>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671F"/>
              </a:solidFill>
              <a:latin typeface="Franklin Gothic Heavy" panose="020B0903020102020204" pitchFamily="34" charset="0"/>
            </a:endParaRPr>
          </a:p>
        </p:txBody>
      </p:sp>
      <p:sp>
        <p:nvSpPr>
          <p:cNvPr id="8" name="Textfeld 42"/>
          <p:cNvSpPr txBox="1"/>
          <p:nvPr/>
        </p:nvSpPr>
        <p:spPr>
          <a:xfrm>
            <a:off x="4332712" y="5061171"/>
            <a:ext cx="5966148" cy="358125"/>
          </a:xfrm>
          <a:prstGeom prst="rect">
            <a:avLst/>
          </a:prstGeom>
        </p:spPr>
        <p:txBody>
          <a:bodyPr wrap="square" rtlCol="0" anchor="ctr" anchorCtr="0">
            <a:noAutofit/>
          </a:bodyPr>
          <a:lstStyle/>
          <a:p>
            <a:r>
              <a:rPr lang="et-EE" sz="1200" b="1" dirty="0">
                <a:solidFill>
                  <a:srgbClr val="FF0000"/>
                </a:solidFill>
              </a:rPr>
              <a:t>Kui vastaja kirjas toodud punktidega nõus ei ole, siis tuleb intervjuu katkestada</a:t>
            </a:r>
            <a:endParaRPr lang="en-GB" sz="1200" b="1" dirty="0">
              <a:solidFill>
                <a:srgbClr val="FF0000"/>
              </a:solidFill>
            </a:endParaRPr>
          </a:p>
        </p:txBody>
      </p:sp>
    </p:spTree>
    <p:extLst>
      <p:ext uri="{BB962C8B-B14F-4D97-AF65-F5344CB8AC3E}">
        <p14:creationId xmlns:p14="http://schemas.microsoft.com/office/powerpoint/2010/main" val="235824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B6869-45D8-7A19-6116-12D3871FB610}"/>
              </a:ext>
            </a:extLst>
          </p:cNvPr>
          <p:cNvSpPr>
            <a:spLocks noGrp="1"/>
          </p:cNvSpPr>
          <p:nvPr>
            <p:ph sz="quarter" idx="13"/>
          </p:nvPr>
        </p:nvSpPr>
        <p:spPr/>
        <p:txBody>
          <a:bodyPr/>
          <a:lstStyle/>
          <a:p>
            <a:r>
              <a:rPr lang="et-EE" dirty="0"/>
              <a:t>Kui juhtub isikuandmete leke – nt arvuti läheb kaduma, arvutisse satub pahavara </a:t>
            </a:r>
            <a:r>
              <a:rPr lang="et-EE" b="1" dirty="0">
                <a:solidFill>
                  <a:srgbClr val="FF0000"/>
                </a:solidFill>
              </a:rPr>
              <a:t>– kohustus teada oma küsitlusjuhile 24 tunni jooksul</a:t>
            </a:r>
          </a:p>
          <a:p>
            <a:pPr lvl="1"/>
            <a:r>
              <a:rPr lang="et-EE" dirty="0"/>
              <a:t>Isikuandmeid ei tohi kunagi saata e-mailiga (see on võimalik ainult krüpteeritud kujul)</a:t>
            </a:r>
          </a:p>
          <a:p>
            <a:pPr lvl="1"/>
            <a:r>
              <a:rPr lang="et-EE" dirty="0"/>
              <a:t>Isikuandmeid ei tohi välja kirjutada nii, et need oleksid kellelegi kättesaadavad</a:t>
            </a:r>
          </a:p>
          <a:p>
            <a:endParaRPr lang="et-EE" dirty="0"/>
          </a:p>
          <a:p>
            <a:r>
              <a:rPr lang="et-EE" dirty="0"/>
              <a:t>Kui vastaja soovib kasutada oma õigusi seoses andmekaitse seadusega – nt. </a:t>
            </a:r>
            <a:r>
              <a:rPr lang="fi-FI" dirty="0" err="1"/>
              <a:t>nõusoleku</a:t>
            </a:r>
            <a:r>
              <a:rPr lang="fi-FI" dirty="0"/>
              <a:t> </a:t>
            </a:r>
            <a:r>
              <a:rPr lang="fi-FI" dirty="0" err="1"/>
              <a:t>tagasivõtmine</a:t>
            </a:r>
            <a:r>
              <a:rPr lang="fi-FI" dirty="0"/>
              <a:t>, </a:t>
            </a:r>
            <a:r>
              <a:rPr lang="fi-FI" dirty="0" err="1"/>
              <a:t>andmetele</a:t>
            </a:r>
            <a:r>
              <a:rPr lang="fi-FI" dirty="0"/>
              <a:t> </a:t>
            </a:r>
            <a:r>
              <a:rPr lang="fi-FI" dirty="0" err="1"/>
              <a:t>juurdepääs</a:t>
            </a:r>
            <a:r>
              <a:rPr lang="fi-FI" dirty="0"/>
              <a:t>, </a:t>
            </a:r>
            <a:r>
              <a:rPr lang="fi-FI" dirty="0" err="1"/>
              <a:t>kustutamine</a:t>
            </a:r>
            <a:r>
              <a:rPr lang="et-EE" dirty="0"/>
              <a:t> – kohustus teada anda </a:t>
            </a:r>
            <a:r>
              <a:rPr lang="fi-FI" dirty="0"/>
              <a:t>ilma </a:t>
            </a:r>
            <a:r>
              <a:rPr lang="fi-FI" dirty="0" err="1"/>
              <a:t>liigseteta</a:t>
            </a:r>
            <a:r>
              <a:rPr lang="fi-FI" dirty="0"/>
              <a:t> </a:t>
            </a:r>
            <a:r>
              <a:rPr lang="fi-FI" dirty="0" err="1"/>
              <a:t>viivitusega</a:t>
            </a:r>
            <a:r>
              <a:rPr lang="fi-FI" dirty="0"/>
              <a:t> ja </a:t>
            </a:r>
            <a:r>
              <a:rPr lang="fi-FI" dirty="0" err="1"/>
              <a:t>igal</a:t>
            </a:r>
            <a:r>
              <a:rPr lang="fi-FI" dirty="0"/>
              <a:t> </a:t>
            </a:r>
            <a:r>
              <a:rPr lang="fi-FI" dirty="0" err="1"/>
              <a:t>juhul</a:t>
            </a:r>
            <a:r>
              <a:rPr lang="fi-FI" dirty="0"/>
              <a:t> </a:t>
            </a:r>
            <a:r>
              <a:rPr lang="et-EE" dirty="0"/>
              <a:t>ühe nädala jooksul</a:t>
            </a:r>
          </a:p>
        </p:txBody>
      </p:sp>
      <p:sp>
        <p:nvSpPr>
          <p:cNvPr id="3" name="Title 2">
            <a:extLst>
              <a:ext uri="{FF2B5EF4-FFF2-40B4-BE49-F238E27FC236}">
                <a16:creationId xmlns:a16="http://schemas.microsoft.com/office/drawing/2014/main" id="{334358CA-3234-879E-DC73-203B473C549B}"/>
              </a:ext>
            </a:extLst>
          </p:cNvPr>
          <p:cNvSpPr>
            <a:spLocks noGrp="1"/>
          </p:cNvSpPr>
          <p:nvPr>
            <p:ph type="title"/>
          </p:nvPr>
        </p:nvSpPr>
        <p:spPr/>
        <p:txBody>
          <a:bodyPr>
            <a:normAutofit fontScale="90000"/>
          </a:bodyPr>
          <a:lstStyle/>
          <a:p>
            <a:r>
              <a:rPr lang="et-EE" dirty="0"/>
              <a:t>Andmete leke ja kontaktandete või vastuste kustutamise taotlused</a:t>
            </a:r>
          </a:p>
        </p:txBody>
      </p:sp>
      <p:sp>
        <p:nvSpPr>
          <p:cNvPr id="4" name="Slide Number Placeholder 3">
            <a:extLst>
              <a:ext uri="{FF2B5EF4-FFF2-40B4-BE49-F238E27FC236}">
                <a16:creationId xmlns:a16="http://schemas.microsoft.com/office/drawing/2014/main" id="{81CE2E9B-B791-3081-F315-53E9306A4663}"/>
              </a:ext>
            </a:extLst>
          </p:cNvPr>
          <p:cNvSpPr>
            <a:spLocks noGrp="1"/>
          </p:cNvSpPr>
          <p:nvPr>
            <p:ph type="sldNum" sz="quarter" idx="12"/>
          </p:nvPr>
        </p:nvSpPr>
        <p:spPr/>
        <p:txBody>
          <a:bodyPr/>
          <a:lstStyle/>
          <a:p>
            <a:fld id="{9705FB9A-5FEA-4486-902A-E9C47A7B21EC}" type="slidenum">
              <a:rPr lang="et-EE" smtClean="0"/>
              <a:pPr/>
              <a:t>34</a:t>
            </a:fld>
            <a:endParaRPr lang="et-EE" dirty="0"/>
          </a:p>
        </p:txBody>
      </p:sp>
    </p:spTree>
    <p:extLst>
      <p:ext uri="{BB962C8B-B14F-4D97-AF65-F5344CB8AC3E}">
        <p14:creationId xmlns:p14="http://schemas.microsoft.com/office/powerpoint/2010/main" val="428215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SHARE andmete linkimine registri andmetega</a:t>
            </a: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35</a:t>
            </a:fld>
            <a:endParaRPr lang="et-EE"/>
          </a:p>
        </p:txBody>
      </p:sp>
      <p:sp>
        <p:nvSpPr>
          <p:cNvPr id="2" name="Text Placeholder 1"/>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240469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5B9626-9F7C-9C8D-DA4B-31E9E5B6211E}"/>
              </a:ext>
            </a:extLst>
          </p:cNvPr>
          <p:cNvSpPr>
            <a:spLocks noGrp="1"/>
          </p:cNvSpPr>
          <p:nvPr>
            <p:ph sz="quarter" idx="13"/>
          </p:nvPr>
        </p:nvSpPr>
        <p:spPr>
          <a:xfrm>
            <a:off x="2520000" y="1348966"/>
            <a:ext cx="8833800" cy="5078994"/>
          </a:xfrm>
        </p:spPr>
        <p:txBody>
          <a:bodyPr>
            <a:normAutofit fontScale="85000" lnSpcReduction="10000"/>
          </a:bodyPr>
          <a:lstStyle/>
          <a:p>
            <a:pPr marL="0" indent="0" algn="just">
              <a:buNone/>
            </a:pPr>
            <a:r>
              <a:rPr lang="et-EE" sz="1800" i="1" kern="5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„Teie nõusolek seostada SHARE uuringus kogutud andmeid Teie tulevikus esinevate või minevikus esinenud sündmustega võimaldab edaspidi täpsemalt ja üldistatud kujul hinnata inimeste elu Eestis vanemas eas, suurendada teaduslike tulemuste täpsust ja nende alusel paremini </a:t>
            </a:r>
            <a:r>
              <a:rPr lang="et-EE" sz="1800" i="1" kern="50" dirty="0" err="1">
                <a:solidFill>
                  <a:srgbClr val="000000"/>
                </a:solidFill>
                <a:effectLst/>
                <a:latin typeface="Roboto" panose="02000000000000000000" pitchFamily="2" charset="0"/>
                <a:ea typeface="Times New Roman" panose="02020603050405020304" pitchFamily="18" charset="0"/>
                <a:cs typeface="Arial" panose="020B0604020202020204" pitchFamily="34" charset="0"/>
              </a:rPr>
              <a:t>sihitada</a:t>
            </a:r>
            <a:r>
              <a:rPr lang="et-EE" sz="1800" i="1" kern="5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 poliitikameetmete soovitusi. Need sündmused võivad hõlmata muutusi tervises (delikaatne terviseinfo), õppimist, töötamist, toetuste ja teenuste saamist, jne. </a:t>
            </a:r>
            <a:endParaRPr lang="et-EE" sz="1800" i="1" kern="50" dirty="0">
              <a:effectLst/>
              <a:latin typeface="Times New Roman" panose="02020603050405020304" pitchFamily="18" charset="0"/>
              <a:ea typeface="SimSun" panose="02010600030101010101" pitchFamily="2" charset="-122"/>
              <a:cs typeface="Mangal" panose="02040503050203030202" pitchFamily="18" charset="0"/>
            </a:endParaRPr>
          </a:p>
          <a:p>
            <a:pPr marL="0" indent="0">
              <a:buNone/>
            </a:pPr>
            <a:r>
              <a:rPr lang="et-EE" sz="1800" i="1" kern="5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Teie nõusolek aitab täpsemalt hinnata inimeste tervise kujunemise, ravi ja selle </a:t>
            </a:r>
            <a:br>
              <a:rPr lang="et-EE" sz="1800" i="1" kern="5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br>
            <a:r>
              <a:rPr lang="et-EE" sz="1800" i="1" kern="5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(kulu-)efektiivsuse omavahelisi seoseid, hinnata selliste elusündmuste mõju inimeste elukäigule, mille kohta ei küsita SHARE-s, kuid mille andmed on eelpool nimetatud registrites, või siis tulevikus toimuvate elusündmuste ja varasemate poliitikamuutuste omavahelisi seoseid.“</a:t>
            </a:r>
          </a:p>
          <a:p>
            <a:pPr marL="0" indent="0">
              <a:buNone/>
            </a:pPr>
            <a:endParaRPr lang="et-EE" sz="1800" kern="50" dirty="0">
              <a:solidFill>
                <a:srgbClr val="000000"/>
              </a:solidFill>
              <a:latin typeface="Roboto" panose="02000000000000000000" pitchFamily="2" charset="0"/>
              <a:cs typeface="Arial" panose="020B0604020202020204" pitchFamily="34" charset="0"/>
            </a:endParaRPr>
          </a:p>
          <a:p>
            <a:pPr marL="0" indent="0">
              <a:buNone/>
            </a:pPr>
            <a:r>
              <a:rPr lang="et-EE" sz="1800" b="1" kern="50" dirty="0">
                <a:solidFill>
                  <a:srgbClr val="000000"/>
                </a:solidFill>
                <a:latin typeface="Roboto" panose="02000000000000000000" pitchFamily="2" charset="0"/>
                <a:cs typeface="Arial" panose="020B0604020202020204" pitchFamily="34" charset="0"/>
              </a:rPr>
              <a:t>Mida lingitakse:</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Ravikindlustusandmed</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Eesti Vähiregister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Meditsiiniline sünniregister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Tuberkuloosiregister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Surma põhjuste 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Rahvastikuregister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Sotsiaalkaitse infosüsteem</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Töötuna ja tööotsijana arvel olevate isikute ning tööturuteenuste osutamise register</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Eesti Hariduse Infosüsteem</a:t>
            </a:r>
          </a:p>
          <a:p>
            <a:pPr marL="0" indent="0">
              <a:buNone/>
            </a:pPr>
            <a:r>
              <a:rPr lang="et-EE" sz="1800" dirty="0">
                <a:solidFill>
                  <a:srgbClr val="000000"/>
                </a:solidFill>
                <a:effectLst/>
                <a:latin typeface="Roboto" panose="02000000000000000000" pitchFamily="2" charset="0"/>
                <a:ea typeface="Times New Roman" panose="02020603050405020304" pitchFamily="18" charset="0"/>
                <a:cs typeface="Arial" panose="020B0604020202020204" pitchFamily="34" charset="0"/>
              </a:rPr>
              <a:t>Eesti Teadusinfosüsteem. </a:t>
            </a:r>
            <a:endParaRPr lang="et-EE" sz="1800" dirty="0">
              <a:effectLst/>
              <a:latin typeface="Times New Roman" panose="02020603050405020304" pitchFamily="18" charset="0"/>
              <a:ea typeface="Times New Roman" panose="02020603050405020304" pitchFamily="18" charset="0"/>
            </a:endParaRPr>
          </a:p>
          <a:p>
            <a:pPr marL="0" indent="0">
              <a:buNone/>
            </a:pPr>
            <a:endParaRPr lang="et-EE" dirty="0"/>
          </a:p>
        </p:txBody>
      </p:sp>
      <p:sp>
        <p:nvSpPr>
          <p:cNvPr id="3" name="Title 2">
            <a:extLst>
              <a:ext uri="{FF2B5EF4-FFF2-40B4-BE49-F238E27FC236}">
                <a16:creationId xmlns:a16="http://schemas.microsoft.com/office/drawing/2014/main" id="{7F45D15B-5B32-D0AA-2F69-EB226844E374}"/>
              </a:ext>
            </a:extLst>
          </p:cNvPr>
          <p:cNvSpPr>
            <a:spLocks noGrp="1"/>
          </p:cNvSpPr>
          <p:nvPr>
            <p:ph type="title"/>
          </p:nvPr>
        </p:nvSpPr>
        <p:spPr/>
        <p:txBody>
          <a:bodyPr>
            <a:normAutofit fontScale="90000"/>
          </a:bodyPr>
          <a:lstStyle/>
          <a:p>
            <a:r>
              <a:rPr lang="et-EE" dirty="0"/>
              <a:t>Miks SHARE andmeid soovitakse linkida registri andmetega</a:t>
            </a:r>
          </a:p>
        </p:txBody>
      </p:sp>
      <p:sp>
        <p:nvSpPr>
          <p:cNvPr id="4" name="Slide Number Placeholder 3">
            <a:extLst>
              <a:ext uri="{FF2B5EF4-FFF2-40B4-BE49-F238E27FC236}">
                <a16:creationId xmlns:a16="http://schemas.microsoft.com/office/drawing/2014/main" id="{BFE53757-F06E-8E1E-48D3-C43C3C410652}"/>
              </a:ext>
            </a:extLst>
          </p:cNvPr>
          <p:cNvSpPr>
            <a:spLocks noGrp="1"/>
          </p:cNvSpPr>
          <p:nvPr>
            <p:ph type="sldNum" sz="quarter" idx="12"/>
          </p:nvPr>
        </p:nvSpPr>
        <p:spPr/>
        <p:txBody>
          <a:bodyPr/>
          <a:lstStyle/>
          <a:p>
            <a:fld id="{9705FB9A-5FEA-4486-902A-E9C47A7B21EC}" type="slidenum">
              <a:rPr lang="et-EE" smtClean="0"/>
              <a:pPr/>
              <a:t>36</a:t>
            </a:fld>
            <a:endParaRPr lang="et-EE" dirty="0"/>
          </a:p>
        </p:txBody>
      </p:sp>
    </p:spTree>
    <p:extLst>
      <p:ext uri="{BB962C8B-B14F-4D97-AF65-F5344CB8AC3E}">
        <p14:creationId xmlns:p14="http://schemas.microsoft.com/office/powerpoint/2010/main" val="473029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F09086-EB86-15EB-E025-B3D0C90C0CC6}"/>
              </a:ext>
            </a:extLst>
          </p:cNvPr>
          <p:cNvSpPr>
            <a:spLocks noGrp="1"/>
          </p:cNvSpPr>
          <p:nvPr>
            <p:ph sz="quarter" idx="13"/>
          </p:nvPr>
        </p:nvSpPr>
        <p:spPr/>
        <p:txBody>
          <a:bodyPr/>
          <a:lstStyle/>
          <a:p>
            <a:r>
              <a:rPr lang="et-EE" dirty="0"/>
              <a:t>Põhi-intervjuu keskel on LI moodul</a:t>
            </a:r>
          </a:p>
          <a:p>
            <a:r>
              <a:rPr lang="et-EE" dirty="0"/>
              <a:t>See moodul ei  tule kõigile vastajale vaid ainult neile, kellelt on vaja võtta nõusolek – uued partnerid ja need, kelle käest ei ole õnnestunud varem seda lehte saada</a:t>
            </a:r>
          </a:p>
          <a:p>
            <a:r>
              <a:rPr lang="et-EE" dirty="0"/>
              <a:t>Intervjuusse (arvutisse) on vaja märkida vaid see, kas vastaja nõustus oma andmete linkimisega või mitte</a:t>
            </a:r>
          </a:p>
          <a:p>
            <a:r>
              <a:rPr lang="et-EE" dirty="0"/>
              <a:t>Vastajale tuleb anda kaks eksemplari Nõusolekulehte</a:t>
            </a:r>
          </a:p>
          <a:p>
            <a:pPr lvl="1"/>
            <a:r>
              <a:rPr lang="et-EE" dirty="0"/>
              <a:t>Pange mõlemale lehele õige </a:t>
            </a:r>
            <a:r>
              <a:rPr lang="et-EE" dirty="0" err="1"/>
              <a:t>pidcom</a:t>
            </a:r>
            <a:r>
              <a:rPr lang="et-EE" dirty="0"/>
              <a:t>!</a:t>
            </a:r>
          </a:p>
          <a:p>
            <a:pPr lvl="1"/>
            <a:r>
              <a:rPr lang="et-EE" dirty="0"/>
              <a:t>Ühe eksemplari tuleb saata Statistikaametisse</a:t>
            </a:r>
          </a:p>
          <a:p>
            <a:pPr lvl="1"/>
            <a:r>
              <a:rPr lang="et-EE" dirty="0"/>
              <a:t>Teine eksemplar jääb vastajale kätte (ei pea täitma)</a:t>
            </a:r>
          </a:p>
        </p:txBody>
      </p:sp>
      <p:sp>
        <p:nvSpPr>
          <p:cNvPr id="3" name="Title 2">
            <a:extLst>
              <a:ext uri="{FF2B5EF4-FFF2-40B4-BE49-F238E27FC236}">
                <a16:creationId xmlns:a16="http://schemas.microsoft.com/office/drawing/2014/main" id="{0A09C248-F80A-B945-B321-59B2B4C81B72}"/>
              </a:ext>
            </a:extLst>
          </p:cNvPr>
          <p:cNvSpPr>
            <a:spLocks noGrp="1"/>
          </p:cNvSpPr>
          <p:nvPr>
            <p:ph type="title"/>
          </p:nvPr>
        </p:nvSpPr>
        <p:spPr/>
        <p:txBody>
          <a:bodyPr/>
          <a:lstStyle/>
          <a:p>
            <a:r>
              <a:rPr lang="et-EE" dirty="0"/>
              <a:t>Kuidas koguda nõusolekut info linkimiseks</a:t>
            </a:r>
          </a:p>
        </p:txBody>
      </p:sp>
      <p:sp>
        <p:nvSpPr>
          <p:cNvPr id="4" name="Slide Number Placeholder 3">
            <a:extLst>
              <a:ext uri="{FF2B5EF4-FFF2-40B4-BE49-F238E27FC236}">
                <a16:creationId xmlns:a16="http://schemas.microsoft.com/office/drawing/2014/main" id="{1DB2AE6D-C77F-FA39-85DF-11D22CEA35DD}"/>
              </a:ext>
            </a:extLst>
          </p:cNvPr>
          <p:cNvSpPr>
            <a:spLocks noGrp="1"/>
          </p:cNvSpPr>
          <p:nvPr>
            <p:ph type="sldNum" sz="quarter" idx="12"/>
          </p:nvPr>
        </p:nvSpPr>
        <p:spPr/>
        <p:txBody>
          <a:bodyPr/>
          <a:lstStyle/>
          <a:p>
            <a:fld id="{9705FB9A-5FEA-4486-902A-E9C47A7B21EC}" type="slidenum">
              <a:rPr lang="et-EE" smtClean="0"/>
              <a:pPr/>
              <a:t>37</a:t>
            </a:fld>
            <a:endParaRPr lang="et-EE" dirty="0"/>
          </a:p>
        </p:txBody>
      </p:sp>
    </p:spTree>
    <p:extLst>
      <p:ext uri="{BB962C8B-B14F-4D97-AF65-F5344CB8AC3E}">
        <p14:creationId xmlns:p14="http://schemas.microsoft.com/office/powerpoint/2010/main" val="351130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27DFF-D927-FF0A-89C2-28288906AABD}"/>
              </a:ext>
            </a:extLst>
          </p:cNvPr>
          <p:cNvSpPr>
            <a:spLocks noGrp="1"/>
          </p:cNvSpPr>
          <p:nvPr>
            <p:ph sz="quarter" idx="13"/>
          </p:nvPr>
        </p:nvSpPr>
        <p:spPr>
          <a:xfrm>
            <a:off x="2520000" y="1231271"/>
            <a:ext cx="4952972" cy="2352191"/>
          </a:xfrm>
        </p:spPr>
        <p:txBody>
          <a:bodyPr>
            <a:normAutofit/>
          </a:bodyPr>
          <a:lstStyle/>
          <a:p>
            <a:r>
              <a:rPr lang="et-EE" dirty="0"/>
              <a:t>Kui LI moodulit ei tule ette, siis palun ärge „igaks juhuks“ nõusoleklehte täita paluge</a:t>
            </a:r>
          </a:p>
          <a:p>
            <a:r>
              <a:rPr lang="et-EE" dirty="0"/>
              <a:t>Kui LI moodul tuli ette, siis 1 eksemplar nõusolekulehest peab jõudma küsitlusjuhi kätte:</a:t>
            </a:r>
          </a:p>
          <a:p>
            <a:pPr lvl="1"/>
            <a:r>
              <a:rPr lang="et-EE" dirty="0"/>
              <a:t>Täidetud </a:t>
            </a:r>
            <a:r>
              <a:rPr lang="et-EE" dirty="0" err="1"/>
              <a:t>pidcom</a:t>
            </a:r>
            <a:r>
              <a:rPr lang="et-EE" dirty="0"/>
              <a:t>, ees ja perenimi ja isikukood või sünniaasta</a:t>
            </a:r>
          </a:p>
          <a:p>
            <a:pPr lvl="1"/>
            <a:endParaRPr lang="et-EE" dirty="0"/>
          </a:p>
        </p:txBody>
      </p:sp>
      <p:sp>
        <p:nvSpPr>
          <p:cNvPr id="4" name="Slide Number Placeholder 3">
            <a:extLst>
              <a:ext uri="{FF2B5EF4-FFF2-40B4-BE49-F238E27FC236}">
                <a16:creationId xmlns:a16="http://schemas.microsoft.com/office/drawing/2014/main" id="{00E3A522-12C8-F64A-74C6-97E228B94D33}"/>
              </a:ext>
            </a:extLst>
          </p:cNvPr>
          <p:cNvSpPr>
            <a:spLocks noGrp="1"/>
          </p:cNvSpPr>
          <p:nvPr>
            <p:ph type="sldNum" sz="quarter" idx="12"/>
          </p:nvPr>
        </p:nvSpPr>
        <p:spPr/>
        <p:txBody>
          <a:bodyPr/>
          <a:lstStyle/>
          <a:p>
            <a:fld id="{9705FB9A-5FEA-4486-902A-E9C47A7B21EC}" type="slidenum">
              <a:rPr lang="et-EE" smtClean="0"/>
              <a:pPr/>
              <a:t>38</a:t>
            </a:fld>
            <a:endParaRPr lang="et-EE" dirty="0"/>
          </a:p>
        </p:txBody>
      </p:sp>
      <p:pic>
        <p:nvPicPr>
          <p:cNvPr id="5" name="Picture 4">
            <a:extLst>
              <a:ext uri="{FF2B5EF4-FFF2-40B4-BE49-F238E27FC236}">
                <a16:creationId xmlns:a16="http://schemas.microsoft.com/office/drawing/2014/main" id="{0763F4EC-D4F3-100A-48A4-242FE70AB4D2}"/>
              </a:ext>
            </a:extLst>
          </p:cNvPr>
          <p:cNvPicPr>
            <a:picLocks noChangeAspect="1"/>
          </p:cNvPicPr>
          <p:nvPr/>
        </p:nvPicPr>
        <p:blipFill>
          <a:blip r:embed="rId2"/>
          <a:stretch>
            <a:fillRect/>
          </a:stretch>
        </p:blipFill>
        <p:spPr>
          <a:xfrm>
            <a:off x="7725047" y="14160"/>
            <a:ext cx="4169784" cy="5941159"/>
          </a:xfrm>
          <a:prstGeom prst="rect">
            <a:avLst/>
          </a:prstGeom>
        </p:spPr>
      </p:pic>
      <p:cxnSp>
        <p:nvCxnSpPr>
          <p:cNvPr id="12" name="Straight Connector 11">
            <a:extLst>
              <a:ext uri="{FF2B5EF4-FFF2-40B4-BE49-F238E27FC236}">
                <a16:creationId xmlns:a16="http://schemas.microsoft.com/office/drawing/2014/main" id="{71437E40-508C-0BF7-D138-ADDA9448B987}"/>
              </a:ext>
            </a:extLst>
          </p:cNvPr>
          <p:cNvCxnSpPr>
            <a:cxnSpLocks/>
          </p:cNvCxnSpPr>
          <p:nvPr/>
        </p:nvCxnSpPr>
        <p:spPr>
          <a:xfrm>
            <a:off x="7825860" y="1011645"/>
            <a:ext cx="3955014" cy="2571817"/>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2F612301-A899-4126-F113-9FFE17CD8037}"/>
              </a:ext>
            </a:extLst>
          </p:cNvPr>
          <p:cNvPicPr>
            <a:picLocks noChangeAspect="1"/>
          </p:cNvPicPr>
          <p:nvPr/>
        </p:nvPicPr>
        <p:blipFill>
          <a:blip r:embed="rId3"/>
          <a:stretch>
            <a:fillRect/>
          </a:stretch>
        </p:blipFill>
        <p:spPr>
          <a:xfrm>
            <a:off x="6257759" y="3583462"/>
            <a:ext cx="5924550" cy="3181350"/>
          </a:xfrm>
          <a:prstGeom prst="rect">
            <a:avLst/>
          </a:prstGeom>
        </p:spPr>
      </p:pic>
      <p:sp>
        <p:nvSpPr>
          <p:cNvPr id="8" name="Rectangle: Rounded Corners 7">
            <a:extLst>
              <a:ext uri="{FF2B5EF4-FFF2-40B4-BE49-F238E27FC236}">
                <a16:creationId xmlns:a16="http://schemas.microsoft.com/office/drawing/2014/main" id="{1AE079EC-049E-C189-E6CD-C43D765572E4}"/>
              </a:ext>
            </a:extLst>
          </p:cNvPr>
          <p:cNvSpPr/>
          <p:nvPr/>
        </p:nvSpPr>
        <p:spPr>
          <a:xfrm>
            <a:off x="6084322" y="5553683"/>
            <a:ext cx="5044289" cy="371285"/>
          </a:xfrm>
          <a:prstGeom prst="round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10" name="Rectangle: Rounded Corners 9">
            <a:extLst>
              <a:ext uri="{FF2B5EF4-FFF2-40B4-BE49-F238E27FC236}">
                <a16:creationId xmlns:a16="http://schemas.microsoft.com/office/drawing/2014/main" id="{F2EED58A-9DEF-A9DA-7405-4BEA986C98AC}"/>
              </a:ext>
            </a:extLst>
          </p:cNvPr>
          <p:cNvSpPr/>
          <p:nvPr/>
        </p:nvSpPr>
        <p:spPr>
          <a:xfrm>
            <a:off x="8534859" y="5924968"/>
            <a:ext cx="2593752" cy="476215"/>
          </a:xfrm>
          <a:prstGeom prst="round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15" name="TextBox 14">
            <a:extLst>
              <a:ext uri="{FF2B5EF4-FFF2-40B4-BE49-F238E27FC236}">
                <a16:creationId xmlns:a16="http://schemas.microsoft.com/office/drawing/2014/main" id="{7B6A6A6A-70CE-2028-51BE-F931F955338B}"/>
              </a:ext>
            </a:extLst>
          </p:cNvPr>
          <p:cNvSpPr txBox="1"/>
          <p:nvPr/>
        </p:nvSpPr>
        <p:spPr>
          <a:xfrm>
            <a:off x="2128171" y="4200993"/>
            <a:ext cx="4042870" cy="1754326"/>
          </a:xfrm>
          <a:prstGeom prst="rect">
            <a:avLst/>
          </a:prstGeom>
          <a:noFill/>
        </p:spPr>
        <p:txBody>
          <a:bodyPr wrap="square" rtlCol="0">
            <a:spAutoFit/>
          </a:bodyPr>
          <a:lstStyle/>
          <a:p>
            <a:pPr marL="742950" lvl="1" indent="-285750">
              <a:buFont typeface="Arial" panose="020B0604020202020204" pitchFamily="34" charset="0"/>
              <a:buChar char="•"/>
            </a:pPr>
            <a:r>
              <a:rPr lang="et-EE" b="1" dirty="0">
                <a:solidFill>
                  <a:schemeClr val="accent6"/>
                </a:solidFill>
              </a:rPr>
              <a:t>Kui ei ole nõus </a:t>
            </a:r>
            <a:r>
              <a:rPr lang="et-EE" dirty="0"/>
              <a:t>sellega, et SHARE intervjuus antud vastuseid lingitakse registriandmetega, siis </a:t>
            </a:r>
            <a:r>
              <a:rPr lang="et-EE" b="1" dirty="0"/>
              <a:t>kriipsutage terve leht läbi ja saatke ilma allkirjata</a:t>
            </a:r>
          </a:p>
        </p:txBody>
      </p:sp>
      <p:sp>
        <p:nvSpPr>
          <p:cNvPr id="18" name="Rectangle: Rounded Corners 17">
            <a:extLst>
              <a:ext uri="{FF2B5EF4-FFF2-40B4-BE49-F238E27FC236}">
                <a16:creationId xmlns:a16="http://schemas.microsoft.com/office/drawing/2014/main" id="{66A579B2-501A-868C-04E8-5B000FC5FC18}"/>
              </a:ext>
            </a:extLst>
          </p:cNvPr>
          <p:cNvSpPr/>
          <p:nvPr/>
        </p:nvSpPr>
        <p:spPr>
          <a:xfrm>
            <a:off x="9553154" y="3511993"/>
            <a:ext cx="2593752" cy="476215"/>
          </a:xfrm>
          <a:prstGeom prst="round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19" name="Rectangle: Rounded Corners 18">
            <a:extLst>
              <a:ext uri="{FF2B5EF4-FFF2-40B4-BE49-F238E27FC236}">
                <a16:creationId xmlns:a16="http://schemas.microsoft.com/office/drawing/2014/main" id="{A52588C1-FA7C-E385-FD81-6590EF60988A}"/>
              </a:ext>
            </a:extLst>
          </p:cNvPr>
          <p:cNvSpPr/>
          <p:nvPr/>
        </p:nvSpPr>
        <p:spPr>
          <a:xfrm>
            <a:off x="9553154" y="531396"/>
            <a:ext cx="2227720" cy="401636"/>
          </a:xfrm>
          <a:prstGeom prst="roundRect">
            <a:avLst/>
          </a:prstGeom>
          <a:solidFill>
            <a:schemeClr val="bg1"/>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3" name="Title 2">
            <a:extLst>
              <a:ext uri="{FF2B5EF4-FFF2-40B4-BE49-F238E27FC236}">
                <a16:creationId xmlns:a16="http://schemas.microsoft.com/office/drawing/2014/main" id="{C3BCB64F-3A16-0A3C-1023-81A4C91357CE}"/>
              </a:ext>
            </a:extLst>
          </p:cNvPr>
          <p:cNvSpPr>
            <a:spLocks noGrp="1"/>
          </p:cNvSpPr>
          <p:nvPr>
            <p:ph type="title"/>
          </p:nvPr>
        </p:nvSpPr>
        <p:spPr/>
        <p:txBody>
          <a:bodyPr/>
          <a:lstStyle/>
          <a:p>
            <a:r>
              <a:rPr lang="et-EE" dirty="0"/>
              <a:t>Kuidas koguda nõusolekut info linkimiseks</a:t>
            </a:r>
          </a:p>
        </p:txBody>
      </p:sp>
    </p:spTree>
    <p:extLst>
      <p:ext uri="{BB962C8B-B14F-4D97-AF65-F5344CB8AC3E}">
        <p14:creationId xmlns:p14="http://schemas.microsoft.com/office/powerpoint/2010/main" val="763165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27DFF-D927-FF0A-89C2-28288906AABD}"/>
              </a:ext>
            </a:extLst>
          </p:cNvPr>
          <p:cNvSpPr>
            <a:spLocks noGrp="1"/>
          </p:cNvSpPr>
          <p:nvPr>
            <p:ph sz="quarter" idx="13"/>
          </p:nvPr>
        </p:nvSpPr>
        <p:spPr>
          <a:xfrm>
            <a:off x="2520000" y="1231271"/>
            <a:ext cx="4952972" cy="2352191"/>
          </a:xfrm>
        </p:spPr>
        <p:txBody>
          <a:bodyPr>
            <a:normAutofit/>
          </a:bodyPr>
          <a:lstStyle/>
          <a:p>
            <a:r>
              <a:rPr lang="et-EE" dirty="0"/>
              <a:t>Kui LI moodulit ei tule ette, siis palun ärge „igaks juhuks“ nõusoleklehte täita paluge</a:t>
            </a:r>
          </a:p>
          <a:p>
            <a:r>
              <a:rPr lang="et-EE" dirty="0"/>
              <a:t>Kui LI moodul tuli ette, siis 1 eksemplar nõusolekulehest peab jõudma küsitlusjuhi kätte:</a:t>
            </a:r>
          </a:p>
          <a:p>
            <a:pPr lvl="1"/>
            <a:r>
              <a:rPr lang="et-EE" dirty="0"/>
              <a:t>Täidetud </a:t>
            </a:r>
            <a:r>
              <a:rPr lang="et-EE" dirty="0" err="1"/>
              <a:t>pidcom</a:t>
            </a:r>
            <a:r>
              <a:rPr lang="et-EE" dirty="0"/>
              <a:t>, ees ja perenimi ja isikukood või sünniaasta</a:t>
            </a:r>
          </a:p>
          <a:p>
            <a:pPr lvl="1"/>
            <a:endParaRPr lang="et-EE" dirty="0"/>
          </a:p>
        </p:txBody>
      </p:sp>
      <p:sp>
        <p:nvSpPr>
          <p:cNvPr id="4" name="Slide Number Placeholder 3">
            <a:extLst>
              <a:ext uri="{FF2B5EF4-FFF2-40B4-BE49-F238E27FC236}">
                <a16:creationId xmlns:a16="http://schemas.microsoft.com/office/drawing/2014/main" id="{00E3A522-12C8-F64A-74C6-97E228B94D33}"/>
              </a:ext>
            </a:extLst>
          </p:cNvPr>
          <p:cNvSpPr>
            <a:spLocks noGrp="1"/>
          </p:cNvSpPr>
          <p:nvPr>
            <p:ph type="sldNum" sz="quarter" idx="12"/>
          </p:nvPr>
        </p:nvSpPr>
        <p:spPr/>
        <p:txBody>
          <a:bodyPr/>
          <a:lstStyle/>
          <a:p>
            <a:fld id="{9705FB9A-5FEA-4486-902A-E9C47A7B21EC}" type="slidenum">
              <a:rPr lang="et-EE" smtClean="0"/>
              <a:pPr/>
              <a:t>39</a:t>
            </a:fld>
            <a:endParaRPr lang="et-EE" dirty="0"/>
          </a:p>
        </p:txBody>
      </p:sp>
      <p:pic>
        <p:nvPicPr>
          <p:cNvPr id="5" name="Picture 4">
            <a:extLst>
              <a:ext uri="{FF2B5EF4-FFF2-40B4-BE49-F238E27FC236}">
                <a16:creationId xmlns:a16="http://schemas.microsoft.com/office/drawing/2014/main" id="{0763F4EC-D4F3-100A-48A4-242FE70AB4D2}"/>
              </a:ext>
            </a:extLst>
          </p:cNvPr>
          <p:cNvPicPr>
            <a:picLocks noChangeAspect="1"/>
          </p:cNvPicPr>
          <p:nvPr/>
        </p:nvPicPr>
        <p:blipFill>
          <a:blip r:embed="rId2"/>
          <a:stretch>
            <a:fillRect/>
          </a:stretch>
        </p:blipFill>
        <p:spPr>
          <a:xfrm>
            <a:off x="7725047" y="14160"/>
            <a:ext cx="4169784" cy="5941159"/>
          </a:xfrm>
          <a:prstGeom prst="rect">
            <a:avLst/>
          </a:prstGeom>
        </p:spPr>
      </p:pic>
      <p:pic>
        <p:nvPicPr>
          <p:cNvPr id="13" name="Picture 12">
            <a:extLst>
              <a:ext uri="{FF2B5EF4-FFF2-40B4-BE49-F238E27FC236}">
                <a16:creationId xmlns:a16="http://schemas.microsoft.com/office/drawing/2014/main" id="{2F612301-A899-4126-F113-9FFE17CD8037}"/>
              </a:ext>
            </a:extLst>
          </p:cNvPr>
          <p:cNvPicPr>
            <a:picLocks noChangeAspect="1"/>
          </p:cNvPicPr>
          <p:nvPr/>
        </p:nvPicPr>
        <p:blipFill>
          <a:blip r:embed="rId3"/>
          <a:stretch>
            <a:fillRect/>
          </a:stretch>
        </p:blipFill>
        <p:spPr>
          <a:xfrm>
            <a:off x="6257759" y="3583462"/>
            <a:ext cx="5924550" cy="3181350"/>
          </a:xfrm>
          <a:prstGeom prst="rect">
            <a:avLst/>
          </a:prstGeom>
        </p:spPr>
      </p:pic>
      <p:sp>
        <p:nvSpPr>
          <p:cNvPr id="8" name="Rectangle: Rounded Corners 7">
            <a:extLst>
              <a:ext uri="{FF2B5EF4-FFF2-40B4-BE49-F238E27FC236}">
                <a16:creationId xmlns:a16="http://schemas.microsoft.com/office/drawing/2014/main" id="{1AE079EC-049E-C189-E6CD-C43D765572E4}"/>
              </a:ext>
            </a:extLst>
          </p:cNvPr>
          <p:cNvSpPr/>
          <p:nvPr/>
        </p:nvSpPr>
        <p:spPr>
          <a:xfrm>
            <a:off x="6084322" y="5553683"/>
            <a:ext cx="5044289" cy="371285"/>
          </a:xfrm>
          <a:prstGeom prst="round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10" name="Rectangle: Rounded Corners 9">
            <a:extLst>
              <a:ext uri="{FF2B5EF4-FFF2-40B4-BE49-F238E27FC236}">
                <a16:creationId xmlns:a16="http://schemas.microsoft.com/office/drawing/2014/main" id="{F2EED58A-9DEF-A9DA-7405-4BEA986C98AC}"/>
              </a:ext>
            </a:extLst>
          </p:cNvPr>
          <p:cNvSpPr/>
          <p:nvPr/>
        </p:nvSpPr>
        <p:spPr>
          <a:xfrm>
            <a:off x="6096000" y="5924968"/>
            <a:ext cx="5032611" cy="476215"/>
          </a:xfrm>
          <a:prstGeom prst="round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15" name="TextBox 14">
            <a:extLst>
              <a:ext uri="{FF2B5EF4-FFF2-40B4-BE49-F238E27FC236}">
                <a16:creationId xmlns:a16="http://schemas.microsoft.com/office/drawing/2014/main" id="{7B6A6A6A-70CE-2028-51BE-F931F955338B}"/>
              </a:ext>
            </a:extLst>
          </p:cNvPr>
          <p:cNvSpPr txBox="1"/>
          <p:nvPr/>
        </p:nvSpPr>
        <p:spPr>
          <a:xfrm>
            <a:off x="2088852" y="4410273"/>
            <a:ext cx="4042870" cy="1477328"/>
          </a:xfrm>
          <a:prstGeom prst="rect">
            <a:avLst/>
          </a:prstGeom>
          <a:noFill/>
        </p:spPr>
        <p:txBody>
          <a:bodyPr wrap="square" rtlCol="0">
            <a:spAutoFit/>
          </a:bodyPr>
          <a:lstStyle/>
          <a:p>
            <a:pPr marL="742950" lvl="1" indent="-285750">
              <a:buFont typeface="Arial" panose="020B0604020202020204" pitchFamily="34" charset="0"/>
              <a:buChar char="•"/>
            </a:pPr>
            <a:r>
              <a:rPr lang="et-EE" b="1" dirty="0">
                <a:solidFill>
                  <a:srgbClr val="FF0000"/>
                </a:solidFill>
              </a:rPr>
              <a:t>Kui vastaja on nõus </a:t>
            </a:r>
            <a:r>
              <a:rPr lang="et-EE" dirty="0"/>
              <a:t>oma vastuseid linkima registriandmetega, </a:t>
            </a:r>
            <a:r>
              <a:rPr lang="et-EE" b="1" dirty="0"/>
              <a:t>siis palun allkirjastada leht ja saata küsitlusjuhile</a:t>
            </a:r>
          </a:p>
        </p:txBody>
      </p:sp>
      <p:sp>
        <p:nvSpPr>
          <p:cNvPr id="18" name="Rectangle: Rounded Corners 17">
            <a:extLst>
              <a:ext uri="{FF2B5EF4-FFF2-40B4-BE49-F238E27FC236}">
                <a16:creationId xmlns:a16="http://schemas.microsoft.com/office/drawing/2014/main" id="{66A579B2-501A-868C-04E8-5B000FC5FC18}"/>
              </a:ext>
            </a:extLst>
          </p:cNvPr>
          <p:cNvSpPr/>
          <p:nvPr/>
        </p:nvSpPr>
        <p:spPr>
          <a:xfrm>
            <a:off x="9553154" y="3511993"/>
            <a:ext cx="2593752" cy="476215"/>
          </a:xfrm>
          <a:prstGeom prst="round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solidFill>
                <a:srgbClr val="FF0000"/>
              </a:solidFill>
            </a:endParaRPr>
          </a:p>
        </p:txBody>
      </p:sp>
      <p:sp>
        <p:nvSpPr>
          <p:cNvPr id="19" name="Rectangle: Rounded Corners 18">
            <a:extLst>
              <a:ext uri="{FF2B5EF4-FFF2-40B4-BE49-F238E27FC236}">
                <a16:creationId xmlns:a16="http://schemas.microsoft.com/office/drawing/2014/main" id="{A52588C1-FA7C-E385-FD81-6590EF60988A}"/>
              </a:ext>
            </a:extLst>
          </p:cNvPr>
          <p:cNvSpPr/>
          <p:nvPr/>
        </p:nvSpPr>
        <p:spPr>
          <a:xfrm>
            <a:off x="9553154" y="531396"/>
            <a:ext cx="2227720" cy="401636"/>
          </a:xfrm>
          <a:prstGeom prst="roundRect">
            <a:avLst/>
          </a:prstGeom>
          <a:solidFill>
            <a:schemeClr val="bg1"/>
          </a:solid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t-EE"/>
          </a:p>
        </p:txBody>
      </p:sp>
      <p:sp>
        <p:nvSpPr>
          <p:cNvPr id="3" name="Title 2">
            <a:extLst>
              <a:ext uri="{FF2B5EF4-FFF2-40B4-BE49-F238E27FC236}">
                <a16:creationId xmlns:a16="http://schemas.microsoft.com/office/drawing/2014/main" id="{C3BCB64F-3A16-0A3C-1023-81A4C91357CE}"/>
              </a:ext>
            </a:extLst>
          </p:cNvPr>
          <p:cNvSpPr>
            <a:spLocks noGrp="1"/>
          </p:cNvSpPr>
          <p:nvPr>
            <p:ph type="title"/>
          </p:nvPr>
        </p:nvSpPr>
        <p:spPr/>
        <p:txBody>
          <a:bodyPr/>
          <a:lstStyle/>
          <a:p>
            <a:r>
              <a:rPr lang="et-EE" dirty="0"/>
              <a:t>Kuidas koguda nõusolekut info linkimiseks</a:t>
            </a:r>
          </a:p>
        </p:txBody>
      </p:sp>
    </p:spTree>
    <p:extLst>
      <p:ext uri="{BB962C8B-B14F-4D97-AF65-F5344CB8AC3E}">
        <p14:creationId xmlns:p14="http://schemas.microsoft.com/office/powerpoint/2010/main" val="274828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t-EE" dirty="0"/>
              <a:t>Alg-intervjuu – 10. laines võib tulla ainult üksikutele uutele partneritele</a:t>
            </a:r>
          </a:p>
          <a:p>
            <a:r>
              <a:rPr lang="en-GB" dirty="0"/>
              <a:t>Pane</a:t>
            </a:r>
            <a:r>
              <a:rPr lang="et-EE" dirty="0"/>
              <a:t>e</a:t>
            </a:r>
            <a:r>
              <a:rPr lang="en-GB" dirty="0"/>
              <a:t>l</a:t>
            </a:r>
            <a:r>
              <a:rPr lang="et-EE" dirty="0"/>
              <a:t>-</a:t>
            </a:r>
            <a:r>
              <a:rPr lang="en-GB" dirty="0" err="1"/>
              <a:t>interv</a:t>
            </a:r>
            <a:r>
              <a:rPr lang="et-EE" dirty="0" err="1"/>
              <a:t>juu</a:t>
            </a:r>
            <a:endParaRPr lang="et-EE" dirty="0"/>
          </a:p>
          <a:p>
            <a:r>
              <a:rPr lang="et-EE" dirty="0"/>
              <a:t>Intervjuu hooldekodus </a:t>
            </a:r>
          </a:p>
          <a:p>
            <a:r>
              <a:rPr lang="et-EE" dirty="0" err="1"/>
              <a:t>Elu-lõpu</a:t>
            </a:r>
            <a:r>
              <a:rPr lang="et-EE" dirty="0"/>
              <a:t> intervjuu</a:t>
            </a:r>
            <a:endParaRPr lang="en-GB" dirty="0"/>
          </a:p>
        </p:txBody>
      </p:sp>
      <p:sp>
        <p:nvSpPr>
          <p:cNvPr id="3" name="Title 2"/>
          <p:cNvSpPr>
            <a:spLocks noGrp="1"/>
          </p:cNvSpPr>
          <p:nvPr>
            <p:ph type="title"/>
          </p:nvPr>
        </p:nvSpPr>
        <p:spPr/>
        <p:txBody>
          <a:bodyPr/>
          <a:lstStyle/>
          <a:p>
            <a:r>
              <a:rPr lang="et-EE" dirty="0"/>
              <a:t>SHARE intervjuu tüübid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4</a:t>
            </a:fld>
            <a:endParaRPr lang="et-EE" dirty="0"/>
          </a:p>
        </p:txBody>
      </p:sp>
      <p:grpSp>
        <p:nvGrpSpPr>
          <p:cNvPr id="5" name="Gruppieren 3"/>
          <p:cNvGrpSpPr/>
          <p:nvPr/>
        </p:nvGrpSpPr>
        <p:grpSpPr>
          <a:xfrm>
            <a:off x="2618474" y="4308502"/>
            <a:ext cx="9157914" cy="2316357"/>
            <a:chOff x="16474" y="4509120"/>
            <a:chExt cx="9524217" cy="2046866"/>
          </a:xfrm>
        </p:grpSpPr>
        <p:pic>
          <p:nvPicPr>
            <p:cNvPr id="6" name="Picture 2" descr="C:\Users\Kronschn\AppData\Local\Microsoft\Windows\Temporary Internet Files\Content.IE5\Y5UXMB3W\waves-304052_960_720[1].png"/>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6474" y="4509120"/>
              <a:ext cx="4093732" cy="2046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ronschn\AppData\Local\Microsoft\Windows\Temporary Internet Files\Content.IE5\Y5UXMB3W\waves-304052_960_720[1].png"/>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339752" y="4509120"/>
              <a:ext cx="4093732" cy="20468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ronschn\AppData\Local\Microsoft\Windows\Temporary Internet Files\Content.IE5\Y5UXMB3W\waves-304052_960_720[1].pn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103"/>
            <a:stretch/>
          </p:blipFill>
          <p:spPr bwMode="auto">
            <a:xfrm flipH="1">
              <a:off x="5778693" y="4509120"/>
              <a:ext cx="3761998" cy="20468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6337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0" indent="0">
              <a:buNone/>
            </a:pPr>
            <a:r>
              <a:rPr lang="et-EE" b="1" dirty="0"/>
              <a:t>Täitke testi all</a:t>
            </a:r>
            <a:r>
              <a:rPr lang="en-US" b="1" dirty="0"/>
              <a:t>:</a:t>
            </a:r>
          </a:p>
          <a:p>
            <a:pPr lvl="1"/>
            <a:r>
              <a:rPr lang="et-EE" sz="2000" dirty="0"/>
              <a:t>Paneelintervjuu </a:t>
            </a:r>
          </a:p>
          <a:p>
            <a:pPr lvl="1"/>
            <a:r>
              <a:rPr lang="et-EE" sz="2000" dirty="0"/>
              <a:t>Elulõpuintervjuu</a:t>
            </a:r>
            <a:endParaRPr lang="en-US" sz="2000" dirty="0"/>
          </a:p>
          <a:p>
            <a:pPr lvl="1"/>
            <a:r>
              <a:rPr lang="et-EE" sz="2000" dirty="0"/>
              <a:t>Hooldekodu intervjuu</a:t>
            </a:r>
            <a:endParaRPr lang="en-US" sz="2000" dirty="0"/>
          </a:p>
          <a:p>
            <a:pPr marL="457200" lvl="1" indent="0">
              <a:buNone/>
            </a:pPr>
            <a:endParaRPr lang="en-US" sz="2000" dirty="0"/>
          </a:p>
          <a:p>
            <a:pPr marL="0" indent="0">
              <a:buNone/>
            </a:pPr>
            <a:r>
              <a:rPr lang="et-EE" b="1" dirty="0"/>
              <a:t>Tutvuge materjalidega</a:t>
            </a:r>
            <a:r>
              <a:rPr lang="en-US" b="1" dirty="0"/>
              <a:t>:</a:t>
            </a:r>
          </a:p>
          <a:p>
            <a:pPr lvl="1"/>
            <a:r>
              <a:rPr lang="et-EE" sz="2000" dirty="0"/>
              <a:t>Teavituskiri</a:t>
            </a:r>
            <a:endParaRPr lang="en-US" sz="2000" dirty="0"/>
          </a:p>
          <a:p>
            <a:pPr lvl="1"/>
            <a:r>
              <a:rPr lang="et-EE" sz="2000" dirty="0"/>
              <a:t>Andmekaitse deklaratsioon</a:t>
            </a:r>
            <a:endParaRPr lang="en-US" sz="2000" dirty="0"/>
          </a:p>
          <a:p>
            <a:pPr lvl="1"/>
            <a:r>
              <a:rPr lang="et-EE" sz="2000" dirty="0"/>
              <a:t>Dünamomeeter</a:t>
            </a:r>
            <a:endParaRPr lang="en-US" sz="2000" dirty="0"/>
          </a:p>
          <a:p>
            <a:pPr lvl="1"/>
            <a:r>
              <a:rPr lang="et-EE" sz="2000" dirty="0"/>
              <a:t>Tööülesannete leht</a:t>
            </a:r>
          </a:p>
          <a:p>
            <a:pPr lvl="1"/>
            <a:r>
              <a:rPr lang="et-EE" sz="2000" dirty="0"/>
              <a:t>Vastuste kaardid</a:t>
            </a:r>
            <a:endParaRPr lang="en-US" sz="2000" dirty="0"/>
          </a:p>
          <a:p>
            <a:pPr lvl="1"/>
            <a:r>
              <a:rPr lang="et-EE" sz="2000" dirty="0"/>
              <a:t>Nõusolekuleht andmete sidumiseks registritega</a:t>
            </a:r>
            <a:endParaRPr lang="en-US" sz="2000" dirty="0"/>
          </a:p>
          <a:p>
            <a:endParaRPr lang="et-EE" dirty="0"/>
          </a:p>
        </p:txBody>
      </p:sp>
      <p:sp>
        <p:nvSpPr>
          <p:cNvPr id="3" name="Title 2"/>
          <p:cNvSpPr>
            <a:spLocks noGrp="1"/>
          </p:cNvSpPr>
          <p:nvPr>
            <p:ph type="title"/>
          </p:nvPr>
        </p:nvSpPr>
        <p:spPr/>
        <p:txBody>
          <a:bodyPr/>
          <a:lstStyle/>
          <a:p>
            <a:r>
              <a:rPr lang="et-EE" dirty="0"/>
              <a:t>Kodutöö enne põllule minekut</a:t>
            </a:r>
          </a:p>
        </p:txBody>
      </p:sp>
      <p:sp>
        <p:nvSpPr>
          <p:cNvPr id="4" name="Slide Number Placeholder 3"/>
          <p:cNvSpPr>
            <a:spLocks noGrp="1"/>
          </p:cNvSpPr>
          <p:nvPr>
            <p:ph type="sldNum" sz="quarter" idx="12"/>
          </p:nvPr>
        </p:nvSpPr>
        <p:spPr/>
        <p:txBody>
          <a:bodyPr/>
          <a:lstStyle/>
          <a:p>
            <a:fld id="{9705FB9A-5FEA-4486-902A-E9C47A7B21EC}" type="slidenum">
              <a:rPr lang="et-EE" smtClean="0"/>
              <a:pPr/>
              <a:t>40</a:t>
            </a:fld>
            <a:endParaRPr lang="et-EE" dirty="0"/>
          </a:p>
        </p:txBody>
      </p:sp>
      <p:pic>
        <p:nvPicPr>
          <p:cNvPr id="5" name="Grafik 9" descr="Laptop">
            <a:extLst>
              <a:ext uri="{FF2B5EF4-FFF2-40B4-BE49-F238E27FC236}">
                <a16:creationId xmlns:a16="http://schemas.microsoft.com/office/drawing/2014/main" id="{8FC482CD-3D71-4618-B419-EFE09FA2A5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8582" y="1398985"/>
            <a:ext cx="2016224" cy="2016224"/>
          </a:xfrm>
          <a:prstGeom prst="rect">
            <a:avLst/>
          </a:prstGeom>
        </p:spPr>
      </p:pic>
      <p:pic>
        <p:nvPicPr>
          <p:cNvPr id="6" name="Grafik 8"/>
          <p:cNvPicPr>
            <a:picLocks noChangeAspect="1"/>
          </p:cNvPicPr>
          <p:nvPr/>
        </p:nvPicPr>
        <p:blipFill>
          <a:blip r:embed="rId4"/>
          <a:stretch>
            <a:fillRect/>
          </a:stretch>
        </p:blipFill>
        <p:spPr>
          <a:xfrm>
            <a:off x="8615144" y="3539793"/>
            <a:ext cx="1943100" cy="1628775"/>
          </a:xfrm>
          <a:prstGeom prst="rect">
            <a:avLst/>
          </a:prstGeom>
        </p:spPr>
      </p:pic>
    </p:spTree>
    <p:extLst>
      <p:ext uri="{BB962C8B-B14F-4D97-AF65-F5344CB8AC3E}">
        <p14:creationId xmlns:p14="http://schemas.microsoft.com/office/powerpoint/2010/main" val="1392315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Tänan!</a:t>
            </a:r>
          </a:p>
        </p:txBody>
      </p:sp>
      <p:sp>
        <p:nvSpPr>
          <p:cNvPr id="7" name="Text Placeholder 6">
            <a:extLst>
              <a:ext uri="{FF2B5EF4-FFF2-40B4-BE49-F238E27FC236}">
                <a16:creationId xmlns:a16="http://schemas.microsoft.com/office/drawing/2014/main" id="{B22D3BBC-C5BE-4DE9-829D-1FFDB0415BB1}"/>
              </a:ext>
            </a:extLst>
          </p:cNvPr>
          <p:cNvSpPr>
            <a:spLocks noGrp="1"/>
          </p:cNvSpPr>
          <p:nvPr>
            <p:ph type="body" idx="1"/>
          </p:nvPr>
        </p:nvSpPr>
        <p:spPr>
          <a:xfrm>
            <a:off x="2520000" y="4589463"/>
            <a:ext cx="8827450" cy="1925146"/>
          </a:xfrm>
        </p:spPr>
        <p:txBody>
          <a:bodyPr>
            <a:normAutofit/>
          </a:bodyPr>
          <a:lstStyle/>
          <a:p>
            <a:r>
              <a:rPr lang="et-EE" sz="1600" b="1" dirty="0">
                <a:solidFill>
                  <a:srgbClr val="222222"/>
                </a:solidFill>
                <a:sym typeface="Helvetica"/>
              </a:rPr>
              <a:t>Jana Bruns</a:t>
            </a:r>
            <a:br>
              <a:rPr lang="fi-FI" sz="1600" dirty="0">
                <a:solidFill>
                  <a:srgbClr val="222222"/>
                </a:solidFill>
                <a:sym typeface="Helvetica"/>
              </a:rPr>
            </a:br>
            <a:r>
              <a:rPr lang="et-EE" sz="1600" dirty="0">
                <a:solidFill>
                  <a:srgbClr val="222222"/>
                </a:solidFill>
                <a:sym typeface="Helvetica"/>
              </a:rPr>
              <a:t>Projektijuht</a:t>
            </a:r>
            <a:br>
              <a:rPr lang="et-EE" sz="1600" dirty="0">
                <a:solidFill>
                  <a:srgbClr val="222222"/>
                </a:solidFill>
                <a:sym typeface="Helvetica"/>
              </a:rPr>
            </a:br>
            <a:r>
              <a:rPr lang="et-EE" sz="1600" dirty="0">
                <a:solidFill>
                  <a:srgbClr val="222222"/>
                </a:solidFill>
                <a:sym typeface="Helvetica"/>
              </a:rPr>
              <a:t>jana.bruns@stat.ee</a:t>
            </a:r>
          </a:p>
          <a:p>
            <a:endParaRPr lang="et-EE" sz="1600" dirty="0">
              <a:solidFill>
                <a:srgbClr val="222222"/>
              </a:solidFill>
              <a:sym typeface="Helvetica"/>
            </a:endParaRPr>
          </a:p>
          <a:p>
            <a:pPr defTabSz="457200">
              <a:spcBef>
                <a:spcPts val="0"/>
              </a:spcBef>
              <a:defRPr sz="1200" b="1">
                <a:solidFill>
                  <a:srgbClr val="222222"/>
                </a:solidFill>
                <a:latin typeface="+mj-lt"/>
                <a:ea typeface="+mj-ea"/>
                <a:cs typeface="+mj-cs"/>
                <a:sym typeface="Helvetica"/>
              </a:defRPr>
            </a:pPr>
            <a:r>
              <a:rPr lang="fi-FI" sz="1600" b="1" dirty="0">
                <a:solidFill>
                  <a:srgbClr val="222222"/>
                </a:solidFill>
                <a:sym typeface="Helvetica"/>
              </a:rPr>
              <a:t>EESTI STATISTIKA</a:t>
            </a:r>
          </a:p>
          <a:p>
            <a:pPr defTabSz="457200">
              <a:spcBef>
                <a:spcPts val="0"/>
              </a:spcBef>
              <a:defRPr sz="1200" u="sng">
                <a:solidFill>
                  <a:srgbClr val="0000FF"/>
                </a:solidFill>
                <a:uFill>
                  <a:solidFill>
                    <a:srgbClr val="0000FF"/>
                  </a:solidFill>
                </a:uFill>
                <a:latin typeface="+mj-lt"/>
                <a:ea typeface="+mj-ea"/>
                <a:cs typeface="+mj-cs"/>
                <a:sym typeface="Helvetica"/>
              </a:defRPr>
            </a:pPr>
            <a:r>
              <a:rPr lang="fi-FI" sz="1600" u="sng" dirty="0">
                <a:solidFill>
                  <a:srgbClr val="0000FF"/>
                </a:solidFill>
                <a:uFill>
                  <a:solidFill>
                    <a:srgbClr val="0000FF"/>
                  </a:solidFill>
                </a:uFill>
                <a:sym typeface="Helvetica"/>
              </a:rPr>
              <a:t>www.stat.ee</a:t>
            </a:r>
            <a:endParaRPr lang="fi-FI" sz="1600" u="sng" dirty="0">
              <a:solidFill>
                <a:srgbClr val="222222"/>
              </a:solidFill>
              <a:uFill>
                <a:solidFill>
                  <a:srgbClr val="0000FF"/>
                </a:solidFill>
              </a:uFill>
              <a:sym typeface="Helvetica"/>
            </a:endParaRPr>
          </a:p>
          <a:p>
            <a:pPr defTabSz="457200">
              <a:spcBef>
                <a:spcPts val="0"/>
              </a:spcBef>
              <a:defRPr sz="1200">
                <a:solidFill>
                  <a:srgbClr val="222222"/>
                </a:solidFill>
                <a:latin typeface="+mj-lt"/>
                <a:ea typeface="+mj-ea"/>
                <a:cs typeface="+mj-cs"/>
                <a:sym typeface="Helvetica"/>
              </a:defRPr>
            </a:pPr>
            <a:r>
              <a:rPr lang="fi-FI" sz="1600" dirty="0" err="1">
                <a:solidFill>
                  <a:srgbClr val="222222"/>
                </a:solidFill>
                <a:sym typeface="Helvetica"/>
              </a:rPr>
              <a:t>Tatari</a:t>
            </a:r>
            <a:r>
              <a:rPr lang="fi-FI" sz="1600" dirty="0">
                <a:solidFill>
                  <a:srgbClr val="222222"/>
                </a:solidFill>
                <a:sym typeface="Helvetica"/>
              </a:rPr>
              <a:t> 51, 10134 </a:t>
            </a:r>
            <a:r>
              <a:rPr lang="fi-FI" sz="1600" dirty="0" err="1">
                <a:solidFill>
                  <a:srgbClr val="222222"/>
                </a:solidFill>
                <a:sym typeface="Helvetica"/>
              </a:rPr>
              <a:t>Tallinn</a:t>
            </a:r>
            <a:endParaRPr lang="fi-FI" sz="1600" dirty="0">
              <a:solidFill>
                <a:srgbClr val="222222"/>
              </a:solidFill>
              <a:sym typeface="Helvetica"/>
            </a:endParaRP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41</a:t>
            </a:fld>
            <a:endParaRPr lang="et-EE"/>
          </a:p>
        </p:txBody>
      </p:sp>
    </p:spTree>
    <p:extLst>
      <p:ext uri="{BB962C8B-B14F-4D97-AF65-F5344CB8AC3E}">
        <p14:creationId xmlns:p14="http://schemas.microsoft.com/office/powerpoint/2010/main" val="78752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t-EE" sz="1800" b="1" dirty="0"/>
              <a:t>Kes?</a:t>
            </a:r>
          </a:p>
          <a:p>
            <a:pPr lvl="1"/>
            <a:r>
              <a:rPr lang="et-EE" dirty="0"/>
              <a:t>Uued paneeliliikme partnerid, kes on kolinud leibkonda peale 9. laine lõppu (2023-2024) vaatamata vanusele, vaatamata sellele, kas on ametlikult abielus või mitte</a:t>
            </a:r>
          </a:p>
          <a:p>
            <a:pPr lvl="1"/>
            <a:r>
              <a:rPr lang="et-EE" dirty="0"/>
              <a:t>Vastajad, kes olid valitud valimisse esimest korda 7. laines (eluloointervjuu) ja ei ole osalenud 8. ja 9. laines.</a:t>
            </a:r>
          </a:p>
          <a:p>
            <a:r>
              <a:rPr lang="et-EE" sz="1800" b="1" dirty="0"/>
              <a:t>Mis küsimused? </a:t>
            </a:r>
          </a:p>
          <a:p>
            <a:pPr lvl="1"/>
            <a:r>
              <a:rPr lang="et-EE" dirty="0"/>
              <a:t>Põhiküsimustik (va mõned kognitiivsed testid)</a:t>
            </a:r>
          </a:p>
          <a:p>
            <a:pPr lvl="1"/>
            <a:r>
              <a:rPr lang="et-EE" dirty="0"/>
              <a:t>Baasküsimused, mida küsitakse vaid ühe korra (sünniriik, emakeel jne)</a:t>
            </a:r>
          </a:p>
        </p:txBody>
      </p:sp>
      <p:sp>
        <p:nvSpPr>
          <p:cNvPr id="3" name="Title 2"/>
          <p:cNvSpPr>
            <a:spLocks noGrp="1"/>
          </p:cNvSpPr>
          <p:nvPr>
            <p:ph type="title"/>
          </p:nvPr>
        </p:nvSpPr>
        <p:spPr/>
        <p:txBody>
          <a:bodyPr/>
          <a:lstStyle/>
          <a:p>
            <a:r>
              <a:rPr lang="et-EE" sz="2400" dirty="0"/>
              <a:t>Alg-intervjuu</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5</a:t>
            </a:fld>
            <a:endParaRPr lang="et-EE" dirty="0"/>
          </a:p>
        </p:txBody>
      </p:sp>
    </p:spTree>
    <p:extLst>
      <p:ext uri="{BB962C8B-B14F-4D97-AF65-F5344CB8AC3E}">
        <p14:creationId xmlns:p14="http://schemas.microsoft.com/office/powerpoint/2010/main" val="224862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371714"/>
            <a:ext cx="8833800" cy="3960000"/>
          </a:xfrm>
        </p:spPr>
        <p:txBody>
          <a:bodyPr>
            <a:noAutofit/>
          </a:bodyPr>
          <a:lstStyle/>
          <a:p>
            <a:r>
              <a:rPr lang="et-EE" sz="1800" b="1" dirty="0"/>
              <a:t>Kes?</a:t>
            </a:r>
          </a:p>
          <a:p>
            <a:pPr lvl="1"/>
            <a:r>
              <a:rPr lang="et-EE" dirty="0"/>
              <a:t>Isikud, kes on vastanud SHARE alg-intervjuule </a:t>
            </a:r>
          </a:p>
          <a:p>
            <a:r>
              <a:rPr lang="et-EE" sz="1800" b="1" dirty="0"/>
              <a:t>Mis küsimused? </a:t>
            </a:r>
          </a:p>
          <a:p>
            <a:pPr lvl="1"/>
            <a:r>
              <a:rPr lang="et-EE" dirty="0"/>
              <a:t>Põhiküsimustik </a:t>
            </a:r>
          </a:p>
          <a:p>
            <a:pPr lvl="1"/>
            <a:r>
              <a:rPr lang="et-EE" dirty="0"/>
              <a:t>Muutuste kontrollküsimused (lapsed, suhtlusvõrgustik jne)</a:t>
            </a:r>
          </a:p>
          <a:p>
            <a:pPr lvl="1"/>
            <a:r>
              <a:rPr lang="et-EE" dirty="0"/>
              <a:t>10. laine lisamoodulite küsimused</a:t>
            </a:r>
          </a:p>
          <a:p>
            <a:r>
              <a:rPr lang="et-EE" sz="1800" b="1" dirty="0"/>
              <a:t>Isik kukub valimist välja juhul kui paar on lahku läinud ja:</a:t>
            </a:r>
          </a:p>
          <a:p>
            <a:pPr lvl="1"/>
            <a:r>
              <a:rPr lang="et-EE" dirty="0"/>
              <a:t>partner oli alla 50 aasta vana</a:t>
            </a:r>
          </a:p>
          <a:p>
            <a:pPr lvl="1"/>
            <a:r>
              <a:rPr lang="et-EE" dirty="0"/>
              <a:t>partner ei elanud leibkonnas</a:t>
            </a:r>
          </a:p>
          <a:p>
            <a:pPr lvl="1"/>
            <a:r>
              <a:rPr lang="et-EE" dirty="0"/>
              <a:t>partner ei ole vastanud mitte üheski laines</a:t>
            </a:r>
          </a:p>
          <a:p>
            <a:r>
              <a:rPr lang="et-EE" sz="1800" dirty="0"/>
              <a:t>Kui isik on kolinud välja ja varem ei ole SHARE küsimustele vastanud, me teda ei otsi vaatamata sellele, et isikud on endiselt abielus</a:t>
            </a:r>
          </a:p>
        </p:txBody>
      </p:sp>
      <p:sp>
        <p:nvSpPr>
          <p:cNvPr id="3" name="Title 2"/>
          <p:cNvSpPr>
            <a:spLocks noGrp="1"/>
          </p:cNvSpPr>
          <p:nvPr>
            <p:ph type="title"/>
          </p:nvPr>
        </p:nvSpPr>
        <p:spPr>
          <a:xfrm>
            <a:off x="2520000" y="310604"/>
            <a:ext cx="8833800" cy="809493"/>
          </a:xfrm>
        </p:spPr>
        <p:txBody>
          <a:bodyPr/>
          <a:lstStyle/>
          <a:p>
            <a:r>
              <a:rPr lang="et-EE" sz="2400" dirty="0"/>
              <a:t>Paneel-intervjuu</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6</a:t>
            </a:fld>
            <a:endParaRPr lang="et-EE" dirty="0"/>
          </a:p>
        </p:txBody>
      </p:sp>
      <p:sp>
        <p:nvSpPr>
          <p:cNvPr id="5" name="Richtungspfeil 6"/>
          <p:cNvSpPr/>
          <p:nvPr/>
        </p:nvSpPr>
        <p:spPr>
          <a:xfrm rot="10800000" flipV="1">
            <a:off x="7908268" y="3818141"/>
            <a:ext cx="2693810" cy="576064"/>
          </a:xfrm>
          <a:prstGeom prst="homePlat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solidFill>
                  <a:srgbClr val="FF6600"/>
                </a:solidFill>
              </a:rPr>
              <a:t>Hetkel, kui leibkond sattus SHARE valimisse</a:t>
            </a:r>
            <a:endParaRPr lang="en-GB" sz="1400" dirty="0">
              <a:solidFill>
                <a:srgbClr val="FF6600"/>
              </a:solidFill>
            </a:endParaRPr>
          </a:p>
        </p:txBody>
      </p:sp>
    </p:spTree>
    <p:extLst>
      <p:ext uri="{BB962C8B-B14F-4D97-AF65-F5344CB8AC3E}">
        <p14:creationId xmlns:p14="http://schemas.microsoft.com/office/powerpoint/2010/main" val="16737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t-EE" b="1" dirty="0"/>
              <a:t>Sobivus vastamiseks</a:t>
            </a:r>
          </a:p>
          <a:p>
            <a:pPr lvl="1"/>
            <a:r>
              <a:rPr lang="et-EE" sz="2000" dirty="0"/>
              <a:t>Defineerib küsitlusprogramm (CASE CTRL) eeltäidetud informatsiooni ja selle laine muudatuste põhjal</a:t>
            </a:r>
          </a:p>
          <a:p>
            <a:pPr lvl="1"/>
            <a:r>
              <a:rPr lang="et-EE" sz="2000" dirty="0"/>
              <a:t>Võib muutuda Leibkonnatabeli täitmise käigus lisatud info põhjal – kui keegi suri, kolis välja, uus partner kolis siis jne.</a:t>
            </a:r>
          </a:p>
          <a:p>
            <a:r>
              <a:rPr lang="et-EE" b="1" dirty="0"/>
              <a:t>Võib juhtuda, et</a:t>
            </a:r>
            <a:r>
              <a:rPr lang="et-EE" dirty="0"/>
              <a:t>:</a:t>
            </a:r>
          </a:p>
          <a:p>
            <a:pPr lvl="1"/>
            <a:r>
              <a:rPr lang="et-EE" sz="2000" dirty="0"/>
              <a:t>Sobivad vastama isikud, kes on noorem kui 50+</a:t>
            </a:r>
          </a:p>
          <a:p>
            <a:pPr lvl="1"/>
            <a:r>
              <a:rPr lang="et-EE" sz="2000" dirty="0"/>
              <a:t>Isikud ei sobi enam vastama, isegi kui nad on 50+</a:t>
            </a:r>
          </a:p>
          <a:p>
            <a:pPr lvl="1"/>
            <a:r>
              <a:rPr lang="et-EE" sz="2000" dirty="0"/>
              <a:t>Rohkem kui 2 vastajat leibkonnas sobivad vastama</a:t>
            </a:r>
          </a:p>
          <a:p>
            <a:pPr marL="0" indent="0">
              <a:buNone/>
            </a:pPr>
            <a:endParaRPr lang="et-EE" dirty="0"/>
          </a:p>
        </p:txBody>
      </p:sp>
      <p:sp>
        <p:nvSpPr>
          <p:cNvPr id="3" name="Title 2"/>
          <p:cNvSpPr>
            <a:spLocks noGrp="1"/>
          </p:cNvSpPr>
          <p:nvPr>
            <p:ph type="title"/>
          </p:nvPr>
        </p:nvSpPr>
        <p:spPr/>
        <p:txBody>
          <a:bodyPr/>
          <a:lstStyle/>
          <a:p>
            <a:r>
              <a:rPr lang="et-EE" dirty="0"/>
              <a:t>Veel valimi reeglitest</a:t>
            </a:r>
          </a:p>
        </p:txBody>
      </p:sp>
      <p:sp>
        <p:nvSpPr>
          <p:cNvPr id="4" name="Slide Number Placeholder 3"/>
          <p:cNvSpPr>
            <a:spLocks noGrp="1"/>
          </p:cNvSpPr>
          <p:nvPr>
            <p:ph type="sldNum" sz="quarter" idx="12"/>
          </p:nvPr>
        </p:nvSpPr>
        <p:spPr/>
        <p:txBody>
          <a:bodyPr/>
          <a:lstStyle/>
          <a:p>
            <a:fld id="{9705FB9A-5FEA-4486-902A-E9C47A7B21EC}" type="slidenum">
              <a:rPr lang="et-EE" smtClean="0"/>
              <a:pPr/>
              <a:t>7</a:t>
            </a:fld>
            <a:endParaRPr lang="et-EE" dirty="0"/>
          </a:p>
        </p:txBody>
      </p:sp>
    </p:spTree>
    <p:extLst>
      <p:ext uri="{BB962C8B-B14F-4D97-AF65-F5344CB8AC3E}">
        <p14:creationId xmlns:p14="http://schemas.microsoft.com/office/powerpoint/2010/main" val="86113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390002"/>
            <a:ext cx="8833800" cy="3960000"/>
          </a:xfrm>
        </p:spPr>
        <p:txBody>
          <a:bodyPr>
            <a:noAutofit/>
          </a:bodyPr>
          <a:lstStyle/>
          <a:p>
            <a:pPr marL="0" indent="0">
              <a:buNone/>
            </a:pPr>
            <a:r>
              <a:rPr lang="et-EE" b="1" dirty="0"/>
              <a:t>Hooldekodu intervjuu</a:t>
            </a:r>
          </a:p>
          <a:p>
            <a:r>
              <a:rPr lang="et-EE" sz="1600" b="1" dirty="0"/>
              <a:t>Kes?</a:t>
            </a:r>
          </a:p>
          <a:p>
            <a:pPr lvl="1"/>
            <a:r>
              <a:rPr lang="et-EE" sz="1600" dirty="0"/>
              <a:t>Valimiisikud, kes elavad hooldekodus </a:t>
            </a:r>
          </a:p>
          <a:p>
            <a:r>
              <a:rPr lang="et-EE" sz="1600" b="1" dirty="0"/>
              <a:t>Mis küsimused?</a:t>
            </a:r>
          </a:p>
          <a:p>
            <a:pPr lvl="1"/>
            <a:r>
              <a:rPr lang="et-EE" sz="1600" dirty="0"/>
              <a:t>Lühendatud põhiküsimustik</a:t>
            </a:r>
          </a:p>
          <a:p>
            <a:pPr lvl="1"/>
            <a:r>
              <a:rPr lang="et-EE" sz="1600" dirty="0"/>
              <a:t>Teistsugused küsimused elukoha, finantside ja tegevuste kohta</a:t>
            </a:r>
          </a:p>
          <a:p>
            <a:pPr marL="715962" lvl="1" indent="0">
              <a:buNone/>
            </a:pPr>
            <a:endParaRPr lang="et-EE" sz="1600" dirty="0"/>
          </a:p>
          <a:p>
            <a:pPr marL="715962" lvl="1" indent="0">
              <a:buNone/>
            </a:pPr>
            <a:endParaRPr lang="et-EE" sz="1600" dirty="0"/>
          </a:p>
          <a:p>
            <a:pPr marL="0" indent="0">
              <a:buNone/>
            </a:pPr>
            <a:r>
              <a:rPr lang="et-EE" b="1" dirty="0"/>
              <a:t>Elulõpu intervjuu</a:t>
            </a:r>
          </a:p>
          <a:p>
            <a:r>
              <a:rPr lang="et-EE" sz="1600" b="1" dirty="0"/>
              <a:t>Kes?</a:t>
            </a:r>
          </a:p>
          <a:p>
            <a:pPr lvl="1"/>
            <a:r>
              <a:rPr lang="et-EE" sz="1600" dirty="0"/>
              <a:t>Surnud paneelvalimi liikme asendusvastaja (</a:t>
            </a:r>
            <a:r>
              <a:rPr lang="et-EE" sz="1600" dirty="0" err="1"/>
              <a:t>proxi</a:t>
            </a:r>
            <a:r>
              <a:rPr lang="et-EE" sz="1600" dirty="0"/>
              <a:t>). Surnud isik peaks olema kasvõi korra vastanud SHARE küsimustele, elama leibkonnas valimi võtmise hetkel ja olema sellele hetkel 50+</a:t>
            </a:r>
          </a:p>
          <a:p>
            <a:pPr lvl="1"/>
            <a:r>
              <a:rPr lang="et-EE" sz="1600" dirty="0"/>
              <a:t>Uute partnerite ja nooremate partnerite kohta Elulõpuintervjuud ei tehta</a:t>
            </a:r>
          </a:p>
          <a:p>
            <a:r>
              <a:rPr lang="et-EE" sz="1600" b="1" dirty="0"/>
              <a:t>Mis küsimused?</a:t>
            </a:r>
          </a:p>
          <a:p>
            <a:pPr lvl="1"/>
            <a:r>
              <a:rPr lang="et-EE" sz="1600" dirty="0"/>
              <a:t>Küsimused surnud isiku viimase eluaasta kohta</a:t>
            </a:r>
          </a:p>
        </p:txBody>
      </p:sp>
      <p:sp>
        <p:nvSpPr>
          <p:cNvPr id="3" name="Title 2"/>
          <p:cNvSpPr>
            <a:spLocks noGrp="1"/>
          </p:cNvSpPr>
          <p:nvPr>
            <p:ph type="title"/>
          </p:nvPr>
        </p:nvSpPr>
        <p:spPr/>
        <p:txBody>
          <a:bodyPr/>
          <a:lstStyle/>
          <a:p>
            <a:r>
              <a:rPr lang="et-EE" dirty="0"/>
              <a:t>Hooldekodu intervjuu ja elulõpu intervjuu</a:t>
            </a:r>
          </a:p>
        </p:txBody>
      </p:sp>
      <p:sp>
        <p:nvSpPr>
          <p:cNvPr id="4" name="Slide Number Placeholder 3"/>
          <p:cNvSpPr>
            <a:spLocks noGrp="1"/>
          </p:cNvSpPr>
          <p:nvPr>
            <p:ph type="sldNum" sz="quarter" idx="12"/>
          </p:nvPr>
        </p:nvSpPr>
        <p:spPr/>
        <p:txBody>
          <a:bodyPr/>
          <a:lstStyle/>
          <a:p>
            <a:fld id="{9705FB9A-5FEA-4486-902A-E9C47A7B21EC}" type="slidenum">
              <a:rPr lang="et-EE" smtClean="0"/>
              <a:pPr/>
              <a:t>8</a:t>
            </a:fld>
            <a:endParaRPr lang="et-EE" dirty="0"/>
          </a:p>
        </p:txBody>
      </p:sp>
    </p:spTree>
    <p:extLst>
      <p:ext uri="{BB962C8B-B14F-4D97-AF65-F5344CB8AC3E}">
        <p14:creationId xmlns:p14="http://schemas.microsoft.com/office/powerpoint/2010/main" val="388244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a:t>SHARE vastaja tüübid</a:t>
            </a:r>
          </a:p>
        </p:txBody>
      </p:sp>
      <p:sp>
        <p:nvSpPr>
          <p:cNvPr id="4" name="Slide Number Placeholder 3"/>
          <p:cNvSpPr>
            <a:spLocks noGrp="1"/>
          </p:cNvSpPr>
          <p:nvPr>
            <p:ph type="sldNum" sz="quarter" idx="12"/>
          </p:nvPr>
        </p:nvSpPr>
        <p:spPr/>
        <p:txBody>
          <a:bodyPr/>
          <a:lstStyle/>
          <a:p>
            <a:fld id="{9705FB9A-5FEA-4486-902A-E9C47A7B21EC}" type="slidenum">
              <a:rPr lang="et-EE" smtClean="0"/>
              <a:pPr/>
              <a:t>9</a:t>
            </a:fld>
            <a:endParaRPr lang="et-EE" dirty="0"/>
          </a:p>
        </p:txBody>
      </p:sp>
      <p:graphicFrame>
        <p:nvGraphicFramePr>
          <p:cNvPr id="5" name="Inhaltsplatzhalter 4"/>
          <p:cNvGraphicFramePr>
            <a:graphicFrameLocks noGrp="1"/>
          </p:cNvGraphicFramePr>
          <p:nvPr>
            <p:ph sz="quarter" idx="13"/>
            <p:extLst>
              <p:ext uri="{D42A27DB-BD31-4B8C-83A1-F6EECF244321}">
                <p14:modId xmlns:p14="http://schemas.microsoft.com/office/powerpoint/2010/main" val="1980229733"/>
              </p:ext>
            </p:extLst>
          </p:nvPr>
        </p:nvGraphicFramePr>
        <p:xfrm>
          <a:off x="2519363" y="1774825"/>
          <a:ext cx="7931224" cy="3600400"/>
        </p:xfrm>
        <a:graphic>
          <a:graphicData uri="http://schemas.openxmlformats.org/drawingml/2006/table">
            <a:tbl>
              <a:tblPr firstRow="1" bandRow="1">
                <a:tableStyleId>{5940675A-B579-460E-94D1-54222C63F5DA}</a:tableStyleId>
              </a:tblPr>
              <a:tblGrid>
                <a:gridCol w="1422875">
                  <a:extLst>
                    <a:ext uri="{9D8B030D-6E8A-4147-A177-3AD203B41FA5}">
                      <a16:colId xmlns:a16="http://schemas.microsoft.com/office/drawing/2014/main" val="2804437555"/>
                    </a:ext>
                  </a:extLst>
                </a:gridCol>
                <a:gridCol w="1395781">
                  <a:extLst>
                    <a:ext uri="{9D8B030D-6E8A-4147-A177-3AD203B41FA5}">
                      <a16:colId xmlns:a16="http://schemas.microsoft.com/office/drawing/2014/main" val="4175232563"/>
                    </a:ext>
                  </a:extLst>
                </a:gridCol>
                <a:gridCol w="1944216">
                  <a:extLst>
                    <a:ext uri="{9D8B030D-6E8A-4147-A177-3AD203B41FA5}">
                      <a16:colId xmlns:a16="http://schemas.microsoft.com/office/drawing/2014/main" val="1624898093"/>
                    </a:ext>
                  </a:extLst>
                </a:gridCol>
                <a:gridCol w="3168352">
                  <a:extLst>
                    <a:ext uri="{9D8B030D-6E8A-4147-A177-3AD203B41FA5}">
                      <a16:colId xmlns:a16="http://schemas.microsoft.com/office/drawing/2014/main" val="1764860749"/>
                    </a:ext>
                  </a:extLst>
                </a:gridCol>
              </a:tblGrid>
              <a:tr h="456837">
                <a:tc>
                  <a:txBody>
                    <a:bodyPr/>
                    <a:lstStyle/>
                    <a:p>
                      <a:r>
                        <a:rPr lang="et-EE" sz="1400" b="1" noProof="0" dirty="0"/>
                        <a:t>Vastaja tüüp</a:t>
                      </a:r>
                      <a:endParaRPr lang="en-GB" sz="1400" b="1" noProof="0" dirty="0"/>
                    </a:p>
                  </a:txBody>
                  <a:tcPr>
                    <a:solidFill>
                      <a:schemeClr val="bg1">
                        <a:lumMod val="85000"/>
                      </a:schemeClr>
                    </a:solidFill>
                  </a:tcPr>
                </a:tc>
                <a:tc>
                  <a:txBody>
                    <a:bodyPr/>
                    <a:lstStyle/>
                    <a:p>
                      <a:r>
                        <a:rPr lang="et-EE" sz="1400" b="1" noProof="0" dirty="0"/>
                        <a:t>Kelle eest</a:t>
                      </a:r>
                      <a:endParaRPr lang="en-GB" sz="1400" b="1" noProof="0" dirty="0"/>
                    </a:p>
                  </a:txBody>
                  <a:tcPr>
                    <a:solidFill>
                      <a:schemeClr val="bg1">
                        <a:lumMod val="85000"/>
                      </a:schemeClr>
                    </a:solidFill>
                  </a:tcPr>
                </a:tc>
                <a:tc>
                  <a:txBody>
                    <a:bodyPr/>
                    <a:lstStyle/>
                    <a:p>
                      <a:r>
                        <a:rPr lang="et-EE" sz="1400" b="1" noProof="0" dirty="0"/>
                        <a:t>Mis küsimused</a:t>
                      </a:r>
                      <a:r>
                        <a:rPr lang="en-GB" sz="1400" b="1" noProof="0" dirty="0"/>
                        <a:t>?</a:t>
                      </a:r>
                    </a:p>
                  </a:txBody>
                  <a:tcPr>
                    <a:solidFill>
                      <a:schemeClr val="bg1">
                        <a:lumMod val="85000"/>
                      </a:schemeClr>
                    </a:solidFill>
                  </a:tcPr>
                </a:tc>
                <a:tc>
                  <a:txBody>
                    <a:bodyPr/>
                    <a:lstStyle/>
                    <a:p>
                      <a:r>
                        <a:rPr lang="et-EE" sz="1400" b="1" noProof="0" dirty="0"/>
                        <a:t>Valikukriteerium</a:t>
                      </a:r>
                      <a:endParaRPr lang="en-GB" sz="1400" b="1" noProof="0" dirty="0"/>
                    </a:p>
                  </a:txBody>
                  <a:tcPr>
                    <a:solidFill>
                      <a:schemeClr val="bg1">
                        <a:lumMod val="85000"/>
                      </a:schemeClr>
                    </a:solidFill>
                  </a:tcPr>
                </a:tc>
                <a:extLst>
                  <a:ext uri="{0D108BD9-81ED-4DB2-BD59-A6C34878D82A}">
                    <a16:rowId xmlns:a16="http://schemas.microsoft.com/office/drawing/2014/main" val="1928538119"/>
                  </a:ext>
                </a:extLst>
              </a:tr>
              <a:tr h="1058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noProof="0" dirty="0"/>
                        <a:t>Finantsid</a:t>
                      </a:r>
                      <a:endParaRPr lang="en-GB" sz="1400" kern="1200" noProof="0" dirty="0"/>
                    </a:p>
                    <a:p>
                      <a:endParaRPr lang="en-GB" sz="1400" noProof="0" dirty="0"/>
                    </a:p>
                  </a:txBody>
                  <a:tcPr/>
                </a:tc>
                <a:tc>
                  <a:txBody>
                    <a:bodyPr/>
                    <a:lstStyle/>
                    <a:p>
                      <a:r>
                        <a:rPr lang="et-EE" sz="1400" noProof="0" dirty="0"/>
                        <a:t>Paar</a:t>
                      </a:r>
                      <a:endParaRPr lang="en-GB" sz="1400" noProof="0" dirty="0"/>
                    </a:p>
                  </a:txBody>
                  <a:tcPr/>
                </a:tc>
                <a:tc>
                  <a:txBody>
                    <a:bodyPr/>
                    <a:lstStyle/>
                    <a:p>
                      <a:r>
                        <a:rPr lang="et-EE" sz="1400" noProof="0" dirty="0"/>
                        <a:t>Finantsülekanded </a:t>
                      </a:r>
                      <a:r>
                        <a:rPr lang="en-GB" sz="1400" baseline="0" noProof="0" dirty="0"/>
                        <a:t>(FT) </a:t>
                      </a:r>
                      <a:r>
                        <a:rPr lang="et-EE" sz="1400" baseline="0" noProof="0" dirty="0"/>
                        <a:t>Varad </a:t>
                      </a:r>
                      <a:r>
                        <a:rPr lang="en-GB" sz="1400" baseline="0" noProof="0" dirty="0"/>
                        <a:t>(AS)</a:t>
                      </a:r>
                      <a:endParaRPr lang="en-GB" sz="1400" noProof="0" dirty="0"/>
                    </a:p>
                  </a:txBody>
                  <a:tcPr/>
                </a:tc>
                <a:tc>
                  <a:txBody>
                    <a:bodyPr/>
                    <a:lstStyle/>
                    <a:p>
                      <a:r>
                        <a:rPr lang="en-GB" sz="1400" noProof="0" dirty="0"/>
                        <a:t>CAPI </a:t>
                      </a:r>
                      <a:r>
                        <a:rPr lang="et-EE" sz="1400" noProof="0" dirty="0"/>
                        <a:t>küsimused</a:t>
                      </a:r>
                      <a:r>
                        <a:rPr lang="en-GB" sz="1400" noProof="0" dirty="0"/>
                        <a:t>: “</a:t>
                      </a:r>
                      <a:r>
                        <a:rPr lang="et-EE" sz="1400" i="1" noProof="0" dirty="0"/>
                        <a:t>Kes teist on pädevam vastama küsimustele leibkonna finantsolukorra kohta</a:t>
                      </a:r>
                      <a:r>
                        <a:rPr lang="en-GB" sz="1400" noProof="0" dirty="0"/>
                        <a:t>?”</a:t>
                      </a:r>
                    </a:p>
                  </a:txBody>
                  <a:tcPr/>
                </a:tc>
                <a:extLst>
                  <a:ext uri="{0D108BD9-81ED-4DB2-BD59-A6C34878D82A}">
                    <a16:rowId xmlns:a16="http://schemas.microsoft.com/office/drawing/2014/main" val="3712244939"/>
                  </a:ext>
                </a:extLst>
              </a:tr>
              <a:tr h="988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noProof="0" dirty="0"/>
                        <a:t>Pere vastaja</a:t>
                      </a:r>
                      <a:endParaRPr lang="en-GB" sz="14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t-EE" sz="1400" noProof="0" dirty="0"/>
                        <a:t>Paar</a:t>
                      </a:r>
                      <a:endParaRPr lang="en-GB" sz="1400" noProof="0" dirty="0"/>
                    </a:p>
                  </a:txBody>
                  <a:tcPr/>
                </a:tc>
                <a:tc>
                  <a:txBody>
                    <a:bodyPr/>
                    <a:lstStyle/>
                    <a:p>
                      <a:r>
                        <a:rPr lang="et-EE" sz="1400" noProof="0" dirty="0"/>
                        <a:t>Lapsed</a:t>
                      </a:r>
                      <a:r>
                        <a:rPr lang="en-GB" sz="1400" noProof="0" dirty="0"/>
                        <a:t> (CH)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t-EE" sz="1400" noProof="0" dirty="0"/>
                        <a:t>Esimene leibkonna liige</a:t>
                      </a:r>
                      <a:endParaRPr lang="en-GB" sz="1400" noProof="0" dirty="0"/>
                    </a:p>
                  </a:txBody>
                  <a:tcPr/>
                </a:tc>
                <a:extLst>
                  <a:ext uri="{0D108BD9-81ED-4DB2-BD59-A6C34878D82A}">
                    <a16:rowId xmlns:a16="http://schemas.microsoft.com/office/drawing/2014/main" val="1361923008"/>
                  </a:ext>
                </a:extLst>
              </a:tr>
              <a:tr h="1097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noProof="0" dirty="0"/>
                        <a:t>Leibkonna vastaja</a:t>
                      </a:r>
                      <a:endParaRPr lang="en-GB" sz="14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t-EE" sz="1400" noProof="0" dirty="0"/>
                        <a:t>Leibkond</a:t>
                      </a:r>
                      <a:endParaRPr lang="en-GB"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noProof="0" dirty="0"/>
                        <a:t>Eluase</a:t>
                      </a:r>
                      <a:r>
                        <a:rPr lang="en-GB" sz="1400" noProof="0" dirty="0"/>
                        <a:t> (HO), </a:t>
                      </a:r>
                      <a:r>
                        <a:rPr lang="et-EE" sz="1400" noProof="0" dirty="0"/>
                        <a:t>leibkonna sissetulek </a:t>
                      </a:r>
                      <a:r>
                        <a:rPr lang="en-GB" sz="1400" noProof="0" dirty="0"/>
                        <a:t>(HH) </a:t>
                      </a:r>
                      <a:r>
                        <a:rPr lang="et-EE" sz="1400" noProof="0" dirty="0"/>
                        <a:t>ja tarbimine </a:t>
                      </a:r>
                      <a:r>
                        <a:rPr lang="en-GB" sz="1400" noProof="0" dirty="0"/>
                        <a:t>(CO)</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t-EE" sz="1400" noProof="0" dirty="0"/>
                        <a:t>Esimene leibkonna liige</a:t>
                      </a:r>
                      <a:endParaRPr lang="en-GB" sz="1400" noProof="0" dirty="0"/>
                    </a:p>
                  </a:txBody>
                  <a:tcPr/>
                </a:tc>
                <a:extLst>
                  <a:ext uri="{0D108BD9-81ED-4DB2-BD59-A6C34878D82A}">
                    <a16:rowId xmlns:a16="http://schemas.microsoft.com/office/drawing/2014/main" val="4056538452"/>
                  </a:ext>
                </a:extLst>
              </a:tr>
            </a:tbl>
          </a:graphicData>
        </a:graphic>
      </p:graphicFrame>
      <p:pic>
        <p:nvPicPr>
          <p:cNvPr id="6"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727" y="2854883"/>
            <a:ext cx="462695" cy="381723"/>
          </a:xfrm>
          <a:prstGeom prst="rect">
            <a:avLst/>
          </a:prstGeom>
        </p:spPr>
      </p:pic>
      <p:pic>
        <p:nvPicPr>
          <p:cNvPr id="7"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704" y="4821031"/>
            <a:ext cx="427733" cy="427733"/>
          </a:xfrm>
          <a:prstGeom prst="rect">
            <a:avLst/>
          </a:prstGeom>
        </p:spPr>
      </p:pic>
      <p:pic>
        <p:nvPicPr>
          <p:cNvPr id="8"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1532" y="3698376"/>
            <a:ext cx="414078" cy="414078"/>
          </a:xfrm>
          <a:prstGeom prst="rect">
            <a:avLst/>
          </a:prstGeom>
        </p:spPr>
      </p:pic>
      <p:sp>
        <p:nvSpPr>
          <p:cNvPr id="9" name="Rectangle 8"/>
          <p:cNvSpPr/>
          <p:nvPr/>
        </p:nvSpPr>
        <p:spPr>
          <a:xfrm>
            <a:off x="2519363" y="5461951"/>
            <a:ext cx="7931224" cy="400110"/>
          </a:xfrm>
          <a:prstGeom prst="rect">
            <a:avLst/>
          </a:prstGeom>
        </p:spPr>
        <p:txBody>
          <a:bodyPr wrap="square">
            <a:spAutoFit/>
          </a:bodyPr>
          <a:lstStyle/>
          <a:p>
            <a:pPr lvl="1"/>
            <a:r>
              <a:rPr lang="en-GB" dirty="0">
                <a:solidFill>
                  <a:srgbClr val="FF0000"/>
                </a:solidFill>
                <a:sym typeface="Wingdings" panose="05000000000000000000" pitchFamily="2" charset="2"/>
              </a:rPr>
              <a:t> </a:t>
            </a:r>
            <a:r>
              <a:rPr lang="et-EE" sz="2000" dirty="0">
                <a:solidFill>
                  <a:srgbClr val="FF0000"/>
                </a:solidFill>
                <a:latin typeface="Arial" panose="020B0604020202020204" pitchFamily="34" charset="0"/>
                <a:cs typeface="Arial" panose="020B0604020202020204" pitchFamily="34" charset="0"/>
              </a:rPr>
              <a:t>Teine intervjuu on lühem, kui esimene</a:t>
            </a:r>
            <a:endParaRPr lang="en-GB"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0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tistikaamet Theme">
  <a:themeElements>
    <a:clrScheme name="Statistikaamet">
      <a:dk1>
        <a:sysClr val="windowText" lastClr="000000"/>
      </a:dk1>
      <a:lt1>
        <a:sysClr val="window" lastClr="FFFFFF"/>
      </a:lt1>
      <a:dk2>
        <a:srgbClr val="A7A7A7"/>
      </a:dk2>
      <a:lt2>
        <a:srgbClr val="535353"/>
      </a:lt2>
      <a:accent1>
        <a:srgbClr val="7C7C7C"/>
      </a:accent1>
      <a:accent2>
        <a:srgbClr val="3F1A84"/>
      </a:accent2>
      <a:accent3>
        <a:srgbClr val="F58FA9"/>
      </a:accent3>
      <a:accent4>
        <a:srgbClr val="F7664F"/>
      </a:accent4>
      <a:accent5>
        <a:srgbClr val="3AD8CC"/>
      </a:accent5>
      <a:accent6>
        <a:srgbClr val="0F4FEF"/>
      </a:accent6>
      <a:hlink>
        <a:srgbClr val="565656"/>
      </a:hlink>
      <a:folHlink>
        <a:srgbClr val="DDDDDD"/>
      </a:folHlink>
    </a:clrScheme>
    <a:fontScheme name="Statistikaamet">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istikaamet esitlus EST_uku [Read-Only]" id="{097F6118-6936-489A-85AB-B72F871DE7E5}" vid="{836F0DDC-7893-4BF3-AEE6-B5E11EB30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Statistikaameti esitluse põhi</Template>
  <TotalTime>0</TotalTime>
  <Words>2865</Words>
  <Application>Microsoft Office PowerPoint</Application>
  <PresentationFormat>Widescreen</PresentationFormat>
  <Paragraphs>434</Paragraphs>
  <Slides>41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Roboto Light</vt:lpstr>
      <vt:lpstr>Webdings</vt:lpstr>
      <vt:lpstr>Helvetica</vt:lpstr>
      <vt:lpstr>Wingdings</vt:lpstr>
      <vt:lpstr>Times New Roman</vt:lpstr>
      <vt:lpstr>Franklin Gothic Heavy</vt:lpstr>
      <vt:lpstr>Symbol</vt:lpstr>
      <vt:lpstr>Arial</vt:lpstr>
      <vt:lpstr>Tahoma</vt:lpstr>
      <vt:lpstr>Roboto</vt:lpstr>
      <vt:lpstr>Calibri</vt:lpstr>
      <vt:lpstr>Statistikaamet Theme</vt:lpstr>
      <vt:lpstr>SHARE 10. laine</vt:lpstr>
      <vt:lpstr>10. laine – valim ja eesmärk</vt:lpstr>
      <vt:lpstr>Infokirjad</vt:lpstr>
      <vt:lpstr>SHARE intervjuu tüübid</vt:lpstr>
      <vt:lpstr>Alg-intervjuu</vt:lpstr>
      <vt:lpstr>Paneel-intervjuu</vt:lpstr>
      <vt:lpstr>Veel valimi reeglitest</vt:lpstr>
      <vt:lpstr>Hooldekodu intervjuu ja elulõpu intervjuu</vt:lpstr>
      <vt:lpstr>SHARE vastaja tüübid</vt:lpstr>
      <vt:lpstr>SHARE w10 intervjuu sisu on sama, mis w9 + 2 uut moodulit</vt:lpstr>
      <vt:lpstr>Intervjuu kulg erinevate intervjuude vaates</vt:lpstr>
      <vt:lpstr>Võta intervjuule kaasa</vt:lpstr>
      <vt:lpstr>Küsitlemise reeglid</vt:lpstr>
      <vt:lpstr>Kontakteerumine</vt:lpstr>
      <vt:lpstr>Vastaja motiveerimine</vt:lpstr>
      <vt:lpstr>Intervjuu läbiviimise reeglid</vt:lpstr>
      <vt:lpstr>Intervjuu läbiviimise reeglid</vt:lpstr>
      <vt:lpstr>Proxi (asendus-) vastaja</vt:lpstr>
      <vt:lpstr>Proxi (2)</vt:lpstr>
      <vt:lpstr>Intervjuu läbiviimise reeglid</vt:lpstr>
      <vt:lpstr>Intervjuu läbiviimise reeglid</vt:lpstr>
      <vt:lpstr>Intervjuu läbiviimise reeglid</vt:lpstr>
      <vt:lpstr>Intervjuu läbiviimise reeglid</vt:lpstr>
      <vt:lpstr>Küsitlemine hooldekodus</vt:lpstr>
      <vt:lpstr>Teaduslik aspekt</vt:lpstr>
      <vt:lpstr>Hooldekodus küsitlemise eripärad</vt:lpstr>
      <vt:lpstr>Küsitluse eripära hooldekodus</vt:lpstr>
      <vt:lpstr>Probleemid ja lahendused (1)</vt:lpstr>
      <vt:lpstr>Probleemid ja lahendused (2)</vt:lpstr>
      <vt:lpstr>Andmekaitse</vt:lpstr>
      <vt:lpstr>Andmekaise info seletamine ja intervjuus osalemiseks nõusoleku küsimine</vt:lpstr>
      <vt:lpstr>PowerPoint Presentation</vt:lpstr>
      <vt:lpstr>PowerPoint Presentation</vt:lpstr>
      <vt:lpstr>Andmete leke ja kontaktandete või vastuste kustutamise taotlused</vt:lpstr>
      <vt:lpstr>SHARE andmete linkimine registri andmetega</vt:lpstr>
      <vt:lpstr>Miks SHARE andmeid soovitakse linkida registri andmetega</vt:lpstr>
      <vt:lpstr>Kuidas koguda nõusolekut info linkimiseks</vt:lpstr>
      <vt:lpstr>Kuidas koguda nõusolekut info linkimiseks</vt:lpstr>
      <vt:lpstr>Kuidas koguda nõusolekut info linkimiseks</vt:lpstr>
      <vt:lpstr>Kodutöö enne põllule minekut</vt:lpstr>
      <vt:lpstr>Tänan!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2021-10-28T10:37:09Z</dcterms:created>
  <dcterms:modified xsi:type="dcterms:W3CDTF">2025-03-04T20:45:17Z</dcterms:modified>
</cp:coreProperties>
</file>