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4" r:id="rId3"/>
    <p:sldId id="261" r:id="rId4"/>
    <p:sldId id="263" r:id="rId5"/>
    <p:sldId id="267" r:id="rId6"/>
    <p:sldId id="270" r:id="rId7"/>
    <p:sldId id="268" r:id="rId8"/>
    <p:sldId id="265" r:id="rId9"/>
    <p:sldId id="260" r:id="rId10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16DA210-FB5B-4158-B5E0-FEB733F419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748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7ED45-9648-4BE6-8148-AD88C19432E1}" type="datetimeFigureOut">
              <a:rPr lang="et-EE" smtClean="0"/>
              <a:t>04.03.2025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97EC4-1C2D-4545-89A0-4BE06FC846D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3623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897EC4-1C2D-4545-89A0-4BE06FC846D7}" type="slidenum">
              <a:rPr lang="et-EE" smtClean="0"/>
              <a:t>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63803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3AE7-254D-4EE1-8539-0D2020D1A41E}" type="datetime1">
              <a:rPr lang="et-EE" smtClean="0"/>
              <a:t>04.03.2025</a:t>
            </a:fld>
            <a:endParaRPr lang="et-E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26449" y="315396"/>
            <a:ext cx="216000" cy="216000"/>
          </a:xfrm>
          <a:prstGeom prst="rect">
            <a:avLst/>
          </a:prstGeom>
        </p:spPr>
        <p:txBody>
          <a:bodyPr/>
          <a:lstStyle/>
          <a:p>
            <a:fld id="{9705FB9A-5FEA-4486-902A-E9C47A7B21EC}" type="slidenum">
              <a:rPr lang="et-EE" smtClean="0"/>
              <a:pPr/>
              <a:t>‹#›</a:t>
            </a:fld>
            <a:endParaRPr lang="et-EE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022D771-F0B1-4324-B091-6ACF2AB9192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80812" y="754143"/>
            <a:ext cx="8472988" cy="1621857"/>
          </a:xfrm>
        </p:spPr>
        <p:txBody>
          <a:bodyPr anchor="t">
            <a:normAutofit/>
          </a:bodyPr>
          <a:lstStyle>
            <a:lvl1pPr algn="l">
              <a:defRPr sz="50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Esitluse</a:t>
            </a:r>
            <a:r>
              <a:rPr lang="en-US" dirty="0"/>
              <a:t> </a:t>
            </a:r>
            <a:r>
              <a:rPr lang="et-EE" dirty="0"/>
              <a:t>pealkiri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98C008D-9536-430D-BDF4-5111B78F24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80812" y="2376000"/>
            <a:ext cx="8472988" cy="1029951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622015856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u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3AE7-254D-4EE1-8539-0D2020D1A41E}" type="datetime1">
              <a:rPr lang="et-EE" smtClean="0"/>
              <a:t>04.03.2025</a:t>
            </a:fld>
            <a:endParaRPr lang="et-E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26449" y="315396"/>
            <a:ext cx="216000" cy="216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9705FB9A-5FEA-4486-902A-E9C47A7B21EC}" type="slidenum">
              <a:rPr lang="et-EE" smtClean="0"/>
              <a:pPr/>
              <a:t>‹#›</a:t>
            </a:fld>
            <a:endParaRPr lang="et-EE" dirty="0"/>
          </a:p>
        </p:txBody>
      </p:sp>
      <p:sp>
        <p:nvSpPr>
          <p:cNvPr id="11" name="Content Placeholder 17">
            <a:extLst>
              <a:ext uri="{FF2B5EF4-FFF2-40B4-BE49-F238E27FC236}">
                <a16:creationId xmlns:a16="http://schemas.microsoft.com/office/drawing/2014/main" id="{BAC06B3F-2427-441B-9D25-24DB51221C4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520000" y="1774050"/>
            <a:ext cx="8833800" cy="396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77F608DF-D2BA-4389-826F-4C35C04922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20000" y="301460"/>
            <a:ext cx="8833800" cy="809493"/>
          </a:xfrm>
        </p:spPr>
        <p:txBody>
          <a:bodyPr/>
          <a:lstStyle>
            <a:lvl1pPr>
              <a:defRPr/>
            </a:lvl1pPr>
          </a:lstStyle>
          <a:p>
            <a:r>
              <a:rPr lang="et-EE" dirty="0"/>
              <a:t>Pealkiri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A40A945-B464-4C86-ADC2-17C29BB25BA3}"/>
              </a:ext>
            </a:extLst>
          </p:cNvPr>
          <p:cNvCxnSpPr>
            <a:cxnSpLocks/>
          </p:cNvCxnSpPr>
          <p:nvPr userDrawn="1"/>
        </p:nvCxnSpPr>
        <p:spPr>
          <a:xfrm>
            <a:off x="2520000" y="1123993"/>
            <a:ext cx="8833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737270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u 2 tul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3AE7-254D-4EE1-8539-0D2020D1A41E}" type="datetime1">
              <a:rPr lang="et-EE" smtClean="0"/>
              <a:t>04.03.2025</a:t>
            </a:fld>
            <a:endParaRPr lang="et-E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26449" y="315396"/>
            <a:ext cx="216000" cy="216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9705FB9A-5FEA-4486-902A-E9C47A7B21EC}" type="slidenum">
              <a:rPr lang="et-EE" smtClean="0"/>
              <a:pPr/>
              <a:t>‹#›</a:t>
            </a:fld>
            <a:endParaRPr lang="et-EE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FDF2257-03A5-4950-8C67-23A0385587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20000" y="301460"/>
            <a:ext cx="8833800" cy="809493"/>
          </a:xfrm>
        </p:spPr>
        <p:txBody>
          <a:bodyPr/>
          <a:lstStyle>
            <a:lvl1pPr>
              <a:defRPr/>
            </a:lvl1pPr>
          </a:lstStyle>
          <a:p>
            <a:r>
              <a:rPr lang="et-EE" dirty="0"/>
              <a:t>Pealkiri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0F24466-FD1E-44E4-A3F2-F6B18CEA95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20000" y="1825625"/>
            <a:ext cx="4140000" cy="396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 dirty="0"/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225EE4DE-44C7-496A-86E7-AD2CE47902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13800" y="1825625"/>
            <a:ext cx="4140000" cy="396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A532018-AABF-4E8E-96E4-650125EBD864}"/>
              </a:ext>
            </a:extLst>
          </p:cNvPr>
          <p:cNvCxnSpPr>
            <a:cxnSpLocks/>
          </p:cNvCxnSpPr>
          <p:nvPr userDrawn="1"/>
        </p:nvCxnSpPr>
        <p:spPr>
          <a:xfrm>
            <a:off x="2520000" y="1123993"/>
            <a:ext cx="8833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8739093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aheslaid pealkirjag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3AE7-254D-4EE1-8539-0D2020D1A41E}" type="datetime1">
              <a:rPr lang="et-EE" smtClean="0"/>
              <a:t>04.03.2025</a:t>
            </a:fld>
            <a:endParaRPr lang="et-E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26449" y="315396"/>
            <a:ext cx="216000" cy="216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9705FB9A-5FEA-4486-902A-E9C47A7B21EC}" type="slidenum">
              <a:rPr lang="et-EE" smtClean="0"/>
              <a:pPr/>
              <a:t>‹#›</a:t>
            </a:fld>
            <a:endParaRPr lang="et-EE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5C80EA46-515D-4253-9404-65B01FB6D2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19998" y="1709738"/>
            <a:ext cx="8827451" cy="2852737"/>
          </a:xfrm>
        </p:spPr>
        <p:txBody>
          <a:bodyPr anchor="b">
            <a:normAutofit/>
          </a:bodyPr>
          <a:lstStyle>
            <a:lvl1pPr>
              <a:defRPr sz="5000"/>
            </a:lvl1pPr>
          </a:lstStyle>
          <a:p>
            <a:r>
              <a:rPr lang="et-EE" dirty="0"/>
              <a:t>Pealkiri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2C97FB11-B742-416A-8B3C-AEB3702F9C4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520000" y="4589463"/>
            <a:ext cx="8827450" cy="1500187"/>
          </a:xfrm>
        </p:spPr>
        <p:txBody>
          <a:bodyPr>
            <a:normAutofit/>
          </a:bodyPr>
          <a:lstStyle>
            <a:lvl1pPr marL="0" indent="0">
              <a:buNone/>
              <a:defRPr sz="25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dirty="0"/>
              <a:t>Alapealkiri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1251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3AE7-254D-4EE1-8539-0D2020D1A41E}" type="datetime1">
              <a:rPr lang="et-EE" smtClean="0"/>
              <a:t>04.03.2025</a:t>
            </a:fld>
            <a:endParaRPr lang="et-E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26449" y="315396"/>
            <a:ext cx="216000" cy="216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9705FB9A-5FEA-4486-902A-E9C47A7B21EC}" type="slidenum">
              <a:rPr lang="et-EE" smtClean="0"/>
              <a:pPr/>
              <a:t>‹#›</a:t>
            </a:fld>
            <a:endParaRPr lang="et-EE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5C80EA46-515D-4253-9404-65B01FB6D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9998" y="1709738"/>
            <a:ext cx="8827451" cy="2852737"/>
          </a:xfrm>
        </p:spPr>
        <p:txBody>
          <a:bodyPr anchor="b">
            <a:normAutofit/>
          </a:bodyPr>
          <a:lstStyle>
            <a:lvl1pPr>
              <a:defRPr sz="5000"/>
            </a:lvl1pPr>
          </a:lstStyle>
          <a:p>
            <a:r>
              <a:rPr lang="en-US"/>
              <a:t>Click to edit Master title style</a:t>
            </a:r>
            <a:endParaRPr lang="et-EE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2C97FB11-B742-416A-8B3C-AEB3702F9C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20000" y="4589463"/>
            <a:ext cx="8827450" cy="1500187"/>
          </a:xfrm>
        </p:spPr>
        <p:txBody>
          <a:bodyPr>
            <a:normAutofit/>
          </a:bodyPr>
          <a:lstStyle>
            <a:lvl1pPr marL="0" indent="0">
              <a:buNone/>
              <a:defRPr sz="25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70854411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ged täpid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1252A8A-7F85-4448-9902-67E65A786639}"/>
              </a:ext>
            </a:extLst>
          </p:cNvPr>
          <p:cNvSpPr/>
          <p:nvPr userDrawn="1"/>
        </p:nvSpPr>
        <p:spPr>
          <a:xfrm>
            <a:off x="0" y="0"/>
            <a:ext cx="212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5604DEA-1FF0-4C4B-86AB-2AC739068C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8"/>
          <a:stretch/>
        </p:blipFill>
        <p:spPr>
          <a:xfrm>
            <a:off x="-1" y="184919"/>
            <a:ext cx="1964287" cy="647275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4C42614-1AA4-48FF-AF4D-C022494042B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lum brigh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53" r="-1566"/>
          <a:stretch/>
        </p:blipFill>
        <p:spPr>
          <a:xfrm>
            <a:off x="2306608" y="180000"/>
            <a:ext cx="9767287" cy="6472800"/>
          </a:xfrm>
          <a:prstGeom prst="rect">
            <a:avLst/>
          </a:prstGeom>
          <a:noFill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3AE7-254D-4EE1-8539-0D2020D1A41E}" type="datetime1">
              <a:rPr lang="et-EE" smtClean="0"/>
              <a:t>04.03.2025</a:t>
            </a:fld>
            <a:endParaRPr lang="et-E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022D771-F0B1-4324-B091-6ACF2AB919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80812" y="754143"/>
            <a:ext cx="8472988" cy="1621857"/>
          </a:xfrm>
        </p:spPr>
        <p:txBody>
          <a:bodyPr anchor="t">
            <a:normAutofit/>
          </a:bodyPr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t-EE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98C008D-9536-430D-BDF4-5111B78F24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80812" y="2376000"/>
            <a:ext cx="8472988" cy="1029951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t-EE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26449" y="315396"/>
            <a:ext cx="216000" cy="216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9705FB9A-5FEA-4486-902A-E9C47A7B21EC}" type="slidenum">
              <a:rPr lang="et-EE" smtClean="0"/>
              <a:pPr/>
              <a:t>‹#›</a:t>
            </a:fld>
            <a:endParaRPr lang="et-EE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293" y="5926138"/>
            <a:ext cx="1259635" cy="51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46825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stad täpid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74C42614-1AA4-48FF-AF4D-C022494042B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8" r="-1572"/>
          <a:stretch/>
        </p:blipFill>
        <p:spPr>
          <a:xfrm>
            <a:off x="2307600" y="180000"/>
            <a:ext cx="9756949" cy="6472800"/>
          </a:xfrm>
          <a:prstGeom prst="rect">
            <a:avLst/>
          </a:prstGeom>
          <a:noFill/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1252A8A-7F85-4448-9902-67E65A786639}"/>
              </a:ext>
            </a:extLst>
          </p:cNvPr>
          <p:cNvSpPr/>
          <p:nvPr userDrawn="1"/>
        </p:nvSpPr>
        <p:spPr>
          <a:xfrm>
            <a:off x="0" y="0"/>
            <a:ext cx="212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5604DEA-1FF0-4C4B-86AB-2AC739068C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8"/>
          <a:stretch/>
        </p:blipFill>
        <p:spPr>
          <a:xfrm>
            <a:off x="-1" y="184919"/>
            <a:ext cx="1964287" cy="6472756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3AE7-254D-4EE1-8539-0D2020D1A41E}" type="datetime1">
              <a:rPr lang="et-EE" smtClean="0"/>
              <a:t>04.03.2025</a:t>
            </a:fld>
            <a:endParaRPr lang="et-E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022D771-F0B1-4324-B091-6ACF2AB919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80812" y="754143"/>
            <a:ext cx="8472988" cy="1621857"/>
          </a:xfrm>
        </p:spPr>
        <p:txBody>
          <a:bodyPr anchor="t">
            <a:normAutofit/>
          </a:bodyPr>
          <a:lstStyle>
            <a:lvl1pPr algn="l">
              <a:defRPr sz="5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t-EE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98C008D-9536-430D-BDF4-5111B78F24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80812" y="2376000"/>
            <a:ext cx="8472988" cy="1029951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t-EE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26449" y="315396"/>
            <a:ext cx="216000" cy="216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9705FB9A-5FEA-4486-902A-E9C47A7B21EC}" type="slidenum">
              <a:rPr lang="et-EE" smtClean="0"/>
              <a:pPr/>
              <a:t>‹#›</a:t>
            </a:fld>
            <a:endParaRPr lang="et-EE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293" y="5926138"/>
            <a:ext cx="1259635" cy="51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931669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A5604DEA-1FF0-4C4B-86AB-2AC739068C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8"/>
          <a:stretch/>
        </p:blipFill>
        <p:spPr>
          <a:xfrm>
            <a:off x="-1" y="184919"/>
            <a:ext cx="1964287" cy="6472756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2C275239-54E1-4C18-A44A-B89E0AB7D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0" y="301460"/>
            <a:ext cx="8833800" cy="809493"/>
          </a:xfrm>
          <a:prstGeom prst="rect">
            <a:avLst/>
          </a:prstGeom>
          <a:ln>
            <a:noFill/>
          </a:ln>
        </p:spPr>
        <p:txBody>
          <a:bodyPr vert="horz" lIns="36000" tIns="36000" rIns="36000" bIns="3600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t-EE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BF7452A-1532-4753-9323-1316B9C302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20000" y="1774362"/>
            <a:ext cx="8833800" cy="396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929E452E-1BDE-41F1-9CAF-629928E704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20000" y="6146396"/>
            <a:ext cx="9581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D3AE7-254D-4EE1-8539-0D2020D1A41E}" type="datetime1">
              <a:rPr lang="et-EE" smtClean="0"/>
              <a:t>04.03.2025</a:t>
            </a:fld>
            <a:endParaRPr lang="et-EE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79E7ECBA-FF96-4E21-AA93-F645D40885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77241" y="6146395"/>
            <a:ext cx="75765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F44D2-8F40-45B5-8B53-A4C9D99E9C8D}" type="slidenum">
              <a:rPr lang="et-EE" smtClean="0"/>
              <a:t>‹#›</a:t>
            </a:fld>
            <a:endParaRPr lang="et-EE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293" y="5926138"/>
            <a:ext cx="1259635" cy="51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753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3" r:id="rId3"/>
    <p:sldLayoutId id="2147483664" r:id="rId4"/>
    <p:sldLayoutId id="2147483662" r:id="rId5"/>
    <p:sldLayoutId id="2147483665" r:id="rId6"/>
    <p:sldLayoutId id="2147483666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ail.rmit.ee/owa" TargetMode="External"/><Relationship Id="rId2" Type="http://schemas.openxmlformats.org/officeDocument/2006/relationships/hyperlink" Target="mailto:Eesnimi.Perekonnanimi@stat.e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arool.rmit.ee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2542484" y="2770632"/>
            <a:ext cx="8472988" cy="1426464"/>
          </a:xfrm>
        </p:spPr>
        <p:txBody>
          <a:bodyPr>
            <a:normAutofit fontScale="90000"/>
          </a:bodyPr>
          <a:lstStyle/>
          <a:p>
            <a:r>
              <a:rPr lang="et-EE" dirty="0"/>
              <a:t>                </a:t>
            </a:r>
            <a:r>
              <a:rPr lang="et-EE" dirty="0" err="1"/>
              <a:t>Share</a:t>
            </a:r>
            <a:r>
              <a:rPr lang="et-EE" dirty="0"/>
              <a:t> W10</a:t>
            </a:r>
            <a:br>
              <a:rPr lang="et-EE" dirty="0"/>
            </a:b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748275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5FB9A-5FEA-4486-902A-E9C47A7B21EC}" type="slidenum">
              <a:rPr lang="et-EE" smtClean="0"/>
              <a:pPr/>
              <a:t>2</a:t>
            </a:fld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331720" y="1408290"/>
            <a:ext cx="9022080" cy="4517022"/>
          </a:xfrm>
        </p:spPr>
        <p:txBody>
          <a:bodyPr>
            <a:normAutofit lnSpcReduction="10000"/>
          </a:bodyPr>
          <a:lstStyle/>
          <a:p>
            <a:pPr algn="just">
              <a:buFont typeface="Arial" charset="0"/>
              <a:buChar char="•"/>
            </a:pPr>
            <a:r>
              <a:rPr lang="et-EE" sz="2200" dirty="0">
                <a:latin typeface="+mj-lt"/>
              </a:rPr>
              <a:t>Välitööde periood </a:t>
            </a:r>
            <a:r>
              <a:rPr lang="et-EE" sz="2200" b="1" dirty="0">
                <a:latin typeface="+mj-lt"/>
              </a:rPr>
              <a:t>17?.03. 2025– 30.09.2025</a:t>
            </a:r>
          </a:p>
          <a:p>
            <a:pPr algn="just">
              <a:buFont typeface="Arial" charset="0"/>
              <a:buChar char="•"/>
            </a:pPr>
            <a:r>
              <a:rPr lang="et-EE" sz="2200" dirty="0">
                <a:latin typeface="+mj-lt"/>
              </a:rPr>
              <a:t>Valimi suurus 5331 isikut</a:t>
            </a:r>
          </a:p>
          <a:p>
            <a:pPr algn="just">
              <a:buFont typeface="Arial" charset="0"/>
              <a:buChar char="•"/>
            </a:pPr>
            <a:r>
              <a:rPr lang="et-EE" sz="2200" dirty="0">
                <a:latin typeface="+mj-lt"/>
              </a:rPr>
              <a:t>Uuring toimub ühe küsitlusviisiga – CAPI</a:t>
            </a:r>
          </a:p>
          <a:p>
            <a:pPr algn="just">
              <a:buFont typeface="Arial" charset="0"/>
              <a:buChar char="•"/>
            </a:pPr>
            <a:r>
              <a:rPr lang="et-EE" sz="2200" dirty="0">
                <a:latin typeface="+mj-lt"/>
              </a:rPr>
              <a:t>CATI ehk telefoni teel küsitlemine ei ole lubatud</a:t>
            </a:r>
          </a:p>
          <a:p>
            <a:pPr algn="just">
              <a:buFont typeface="Arial" charset="0"/>
              <a:buChar char="•"/>
            </a:pPr>
            <a:r>
              <a:rPr lang="et-EE" sz="2200" dirty="0">
                <a:latin typeface="+mj-lt"/>
              </a:rPr>
              <a:t>49 </a:t>
            </a:r>
            <a:r>
              <a:rPr lang="et-EE" sz="2200" dirty="0" err="1">
                <a:latin typeface="+mj-lt"/>
              </a:rPr>
              <a:t>küsitlejat</a:t>
            </a:r>
            <a:endParaRPr lang="et-EE" sz="2200" dirty="0">
              <a:latin typeface="+mj-lt"/>
            </a:endParaRPr>
          </a:p>
          <a:p>
            <a:pPr algn="just">
              <a:buFont typeface="Arial" charset="0"/>
              <a:buChar char="•"/>
            </a:pPr>
            <a:r>
              <a:rPr lang="et-EE" sz="2200" dirty="0">
                <a:latin typeface="+mj-lt"/>
              </a:rPr>
              <a:t>Projektijuht Jana Bruns</a:t>
            </a:r>
          </a:p>
          <a:p>
            <a:pPr algn="just">
              <a:buFont typeface="Arial" charset="0"/>
              <a:buChar char="•"/>
            </a:pPr>
            <a:r>
              <a:rPr lang="et-EE" sz="2200" dirty="0">
                <a:latin typeface="+mj-lt"/>
              </a:rPr>
              <a:t>Kirsti Viisileht  kirsti.viisileht@stat.ee</a:t>
            </a:r>
          </a:p>
          <a:p>
            <a:pPr marL="0" indent="0" algn="just">
              <a:buNone/>
            </a:pPr>
            <a:r>
              <a:rPr lang="et-EE" sz="2200" dirty="0">
                <a:latin typeface="+mj-lt"/>
              </a:rPr>
              <a:t>    Ere Kamarik    ere.kamarik@stat.ee</a:t>
            </a:r>
          </a:p>
          <a:p>
            <a:pPr marL="0" indent="0" algn="just">
              <a:buNone/>
            </a:pPr>
            <a:r>
              <a:rPr lang="et-EE" sz="2200" dirty="0">
                <a:latin typeface="+mj-lt"/>
              </a:rPr>
              <a:t>    Eha Kummer   eha.kummer@stat.ee</a:t>
            </a:r>
          </a:p>
          <a:p>
            <a:pPr marL="0" indent="0" algn="just">
              <a:buNone/>
            </a:pPr>
            <a:r>
              <a:rPr lang="et-EE" sz="2200" dirty="0">
                <a:latin typeface="+mj-lt"/>
              </a:rPr>
              <a:t>    Airin Snežkov  airin.snezkov@stat.ee</a:t>
            </a:r>
          </a:p>
          <a:p>
            <a:pPr algn="just">
              <a:buFont typeface="Arial" charset="0"/>
              <a:buChar char="•"/>
            </a:pPr>
            <a:r>
              <a:rPr lang="et-EE" sz="2200" dirty="0">
                <a:latin typeface="+mj-lt"/>
              </a:rPr>
              <a:t>IT tugi Kristjan Prints</a:t>
            </a:r>
          </a:p>
          <a:p>
            <a:pPr algn="just">
              <a:buFont typeface="Arial" charset="0"/>
              <a:buChar char="•"/>
            </a:pPr>
            <a:endParaRPr lang="et-EE" dirty="0"/>
          </a:p>
          <a:p>
            <a:pPr marL="0" indent="0" algn="just">
              <a:buNone/>
            </a:pPr>
            <a:endParaRPr lang="et-EE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Välitööde töökorraldus </a:t>
            </a:r>
          </a:p>
        </p:txBody>
      </p:sp>
    </p:spTree>
    <p:extLst>
      <p:ext uri="{BB962C8B-B14F-4D97-AF65-F5344CB8AC3E}">
        <p14:creationId xmlns:p14="http://schemas.microsoft.com/office/powerpoint/2010/main" val="3182367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5FB9A-5FEA-4486-902A-E9C47A7B21EC}" type="slidenum">
              <a:rPr lang="et-EE" smtClean="0"/>
              <a:pPr/>
              <a:t>3</a:t>
            </a:fld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03442" y="1113183"/>
            <a:ext cx="8845827" cy="5555974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t-EE" altLang="et-EE" sz="2400" dirty="0">
                <a:latin typeface="+mj-lt"/>
              </a:rPr>
              <a:t>* Töötada etteantud valimiga ning sisestada kõik tehtud kontaktid</a:t>
            </a:r>
          </a:p>
          <a:p>
            <a:pPr marL="0" indent="0">
              <a:lnSpc>
                <a:spcPct val="150000"/>
              </a:lnSpc>
            </a:pPr>
            <a:r>
              <a:rPr lang="et-EE" altLang="et-EE" sz="2400" dirty="0">
                <a:latin typeface="+mj-lt"/>
              </a:rPr>
              <a:t>Lähtuda kvaliteedinõuetest</a:t>
            </a:r>
          </a:p>
          <a:p>
            <a:pPr marL="0" indent="0">
              <a:lnSpc>
                <a:spcPct val="150000"/>
              </a:lnSpc>
            </a:pPr>
            <a:r>
              <a:rPr lang="et-EE" altLang="et-EE" sz="2400" dirty="0">
                <a:latin typeface="+mj-lt"/>
              </a:rPr>
              <a:t>Esitada vajadusel marsruudileht – kuu põhine</a:t>
            </a:r>
          </a:p>
          <a:p>
            <a:pPr marL="0" indent="0">
              <a:lnSpc>
                <a:spcPct val="150000"/>
              </a:lnSpc>
            </a:pPr>
            <a:r>
              <a:rPr lang="et-EE" altLang="et-EE" sz="2400" dirty="0">
                <a:latin typeface="+mj-lt"/>
              </a:rPr>
              <a:t>Esitada vajadusel vastaja poolt allkirjastatud andmete linkimise nõusolekuleht</a:t>
            </a:r>
          </a:p>
          <a:p>
            <a:pPr marL="0" indent="0">
              <a:lnSpc>
                <a:spcPct val="150000"/>
              </a:lnSpc>
            </a:pPr>
            <a:r>
              <a:rPr lang="et-EE" altLang="et-EE" sz="2400" dirty="0">
                <a:latin typeface="+mj-lt"/>
              </a:rPr>
              <a:t>Esitada vastaja poolt allkirjastatud kinkekaardi akt</a:t>
            </a:r>
          </a:p>
          <a:p>
            <a:pPr marL="0" indent="0">
              <a:lnSpc>
                <a:spcPct val="150000"/>
              </a:lnSpc>
            </a:pPr>
            <a:r>
              <a:rPr lang="et-EE" altLang="et-EE" sz="2400" dirty="0">
                <a:latin typeface="+mj-lt"/>
              </a:rPr>
              <a:t>Esitada vastaja poolt täidetud ülesannete leht</a:t>
            </a:r>
          </a:p>
          <a:p>
            <a:pPr marL="0" indent="0"/>
            <a:endParaRPr lang="et-EE" altLang="et-EE" sz="2400" dirty="0">
              <a:latin typeface="+mj-lt"/>
            </a:endParaRPr>
          </a:p>
          <a:p>
            <a:endParaRPr lang="et-EE" sz="2400" dirty="0">
              <a:latin typeface="+mj-lt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623930" y="301461"/>
            <a:ext cx="8729870" cy="573182"/>
          </a:xfrm>
        </p:spPr>
        <p:txBody>
          <a:bodyPr>
            <a:normAutofit/>
          </a:bodyPr>
          <a:lstStyle/>
          <a:p>
            <a:r>
              <a:rPr lang="et-EE" altLang="et-EE" dirty="0"/>
              <a:t>Küsitleja tööst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545626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5FB9A-5FEA-4486-902A-E9C47A7B21EC}" type="slidenum">
              <a:rPr lang="et-EE" smtClean="0"/>
              <a:pPr/>
              <a:t>4</a:t>
            </a:fld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t-EE" altLang="et-EE" sz="2200" b="1" dirty="0">
                <a:latin typeface="+mj-lt"/>
              </a:rPr>
              <a:t>Nädala tööde arutelu juhiga</a:t>
            </a:r>
            <a:r>
              <a:rPr lang="et-EE" altLang="et-EE" sz="2200" dirty="0">
                <a:latin typeface="+mj-lt"/>
              </a:rPr>
              <a:t> –suhtlus oma küsitlusjuhiga, et rääkida tehtud töödest, muredest ja rõõmudest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t-EE" altLang="et-EE" sz="2200" b="1" dirty="0">
                <a:latin typeface="+mj-lt"/>
              </a:rPr>
              <a:t>E-posti kontrollimine</a:t>
            </a:r>
            <a:r>
              <a:rPr lang="et-EE" altLang="et-EE" sz="2200" dirty="0">
                <a:latin typeface="+mj-lt"/>
              </a:rPr>
              <a:t> - vähemalt korra päevas lugeda </a:t>
            </a:r>
            <a:r>
              <a:rPr lang="et-EE" altLang="et-EE" sz="2200" dirty="0" err="1">
                <a:latin typeface="+mj-lt"/>
              </a:rPr>
              <a:t>e-kirju</a:t>
            </a:r>
            <a:r>
              <a:rPr lang="et-EE" altLang="et-EE" sz="2200" dirty="0">
                <a:latin typeface="+mj-lt"/>
              </a:rPr>
              <a:t> ja vastata neile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t-EE" altLang="et-EE" sz="2200" b="1" dirty="0">
                <a:latin typeface="+mj-lt"/>
              </a:rPr>
              <a:t>Töötelefonile vastamine – </a:t>
            </a:r>
            <a:r>
              <a:rPr lang="et-EE" altLang="et-EE" sz="2200" dirty="0">
                <a:latin typeface="+mj-lt"/>
              </a:rPr>
              <a:t>töömobiilile vastamine on kohustuslik. Kui see ei ole koheselt võimalik siis tuleb helistada tagasi esimesel võimalusel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t-EE" altLang="et-EE" sz="2200" dirty="0">
                <a:latin typeface="+mj-lt"/>
              </a:rPr>
              <a:t>Töötaja omab tööaja määratlemisel iseseisvat otsustuspädevust – töö langeb ka nädalavahetustele ja õhtutele.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t-EE" altLang="et-EE" sz="2200" dirty="0">
              <a:latin typeface="+mj-lt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t-EE" altLang="et-EE" sz="2400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267812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5FB9A-5FEA-4486-902A-E9C47A7B21EC}" type="slidenum">
              <a:rPr lang="et-EE" smtClean="0"/>
              <a:pPr/>
              <a:t>5</a:t>
            </a:fld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490181" y="397565"/>
            <a:ext cx="9565983" cy="639086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t-EE" sz="2400" dirty="0">
                <a:latin typeface="+mj-lt"/>
              </a:rPr>
              <a:t>Igale töötajale tehakse e-posti aadress </a:t>
            </a:r>
            <a:r>
              <a:rPr lang="et-EE" sz="2400" dirty="0" err="1">
                <a:latin typeface="+mj-lt"/>
              </a:rPr>
              <a:t>kujul:</a:t>
            </a:r>
            <a:r>
              <a:rPr lang="et-EE" sz="2400" u="sng" dirty="0" err="1">
                <a:latin typeface="+mj-lt"/>
                <a:hlinkClick r:id="rId2"/>
              </a:rPr>
              <a:t>Eesnimi.Perekonnanimi@stat.ee</a:t>
            </a:r>
            <a:r>
              <a:rPr lang="et-EE" sz="2400" dirty="0">
                <a:latin typeface="+mj-lt"/>
              </a:rPr>
              <a:t>. </a:t>
            </a:r>
          </a:p>
          <a:p>
            <a:pPr>
              <a:defRPr/>
            </a:pPr>
            <a:r>
              <a:rPr lang="et-EE" sz="2400" dirty="0">
                <a:latin typeface="+mj-lt"/>
              </a:rPr>
              <a:t>Tööalase info saatmiseks ja suhtlemiseks kasutab </a:t>
            </a:r>
            <a:r>
              <a:rPr lang="et-EE" sz="2400" dirty="0" err="1">
                <a:latin typeface="+mj-lt"/>
              </a:rPr>
              <a:t>küsitleja</a:t>
            </a:r>
            <a:r>
              <a:rPr lang="et-EE" sz="2400" dirty="0">
                <a:latin typeface="+mj-lt"/>
              </a:rPr>
              <a:t> ainult seda e-posti aadressi. </a:t>
            </a:r>
          </a:p>
          <a:p>
            <a:pPr>
              <a:defRPr/>
            </a:pPr>
            <a:r>
              <a:rPr lang="et-EE" sz="2400" dirty="0">
                <a:latin typeface="+mj-lt"/>
              </a:rPr>
              <a:t>Sisselogimiseks aadress </a:t>
            </a:r>
            <a:r>
              <a:rPr lang="et-EE" sz="2400" u="sng" dirty="0">
                <a:latin typeface="+mj-lt"/>
                <a:hlinkClick r:id="rId3"/>
              </a:rPr>
              <a:t>https://mail.rmit.ee/owa</a:t>
            </a:r>
            <a:endParaRPr lang="et-EE" sz="2400" u="sng" dirty="0">
              <a:latin typeface="+mj-lt"/>
            </a:endParaRPr>
          </a:p>
          <a:p>
            <a:pPr>
              <a:defRPr/>
            </a:pPr>
            <a:r>
              <a:rPr lang="et-EE" sz="2400" b="0" i="0" dirty="0">
                <a:solidFill>
                  <a:srgbClr val="172B4D"/>
                </a:solidFill>
                <a:effectLst/>
                <a:latin typeface="+mj-lt"/>
              </a:rPr>
              <a:t>Paroolid on laetud ülesse parooliportaali keskkonda: </a:t>
            </a:r>
            <a:r>
              <a:rPr lang="et-EE" sz="2400" b="0" i="0" dirty="0">
                <a:effectLst/>
                <a:latin typeface="+mj-lt"/>
                <a:hlinkClick r:id="rId4"/>
              </a:rPr>
              <a:t>https://parool.rmit.ee/</a:t>
            </a:r>
            <a:r>
              <a:rPr lang="et-EE" sz="2400" b="0" i="0" dirty="0">
                <a:solidFill>
                  <a:srgbClr val="172B4D"/>
                </a:solidFill>
                <a:effectLst/>
                <a:latin typeface="+mj-lt"/>
              </a:rPr>
              <a:t> kuhu saab sisse logida igasugusest seadmest, sh. nutiseade ning edasi tuleb </a:t>
            </a:r>
            <a:r>
              <a:rPr lang="et-EE" sz="2400" b="0" i="0" dirty="0" err="1">
                <a:solidFill>
                  <a:srgbClr val="172B4D"/>
                </a:solidFill>
                <a:effectLst/>
                <a:latin typeface="+mj-lt"/>
              </a:rPr>
              <a:t>audentida</a:t>
            </a:r>
            <a:r>
              <a:rPr lang="et-EE" sz="2400" b="0" i="0" dirty="0">
                <a:solidFill>
                  <a:srgbClr val="172B4D"/>
                </a:solidFill>
                <a:effectLst/>
                <a:latin typeface="+mj-lt"/>
              </a:rPr>
              <a:t> ennast endale meelepärase </a:t>
            </a:r>
            <a:r>
              <a:rPr lang="et-EE" sz="2400" b="0" i="0" dirty="0" err="1">
                <a:solidFill>
                  <a:srgbClr val="172B4D"/>
                </a:solidFill>
                <a:effectLst/>
                <a:latin typeface="+mj-lt"/>
              </a:rPr>
              <a:t>eID</a:t>
            </a:r>
            <a:r>
              <a:rPr lang="et-EE" sz="2400" b="0" i="0" dirty="0">
                <a:solidFill>
                  <a:srgbClr val="172B4D"/>
                </a:solidFill>
                <a:effectLst/>
                <a:latin typeface="+mj-lt"/>
              </a:rPr>
              <a:t> vahendiga (</a:t>
            </a:r>
            <a:r>
              <a:rPr lang="et-EE" sz="2400" b="0" i="0" dirty="0" err="1">
                <a:solidFill>
                  <a:srgbClr val="172B4D"/>
                </a:solidFill>
                <a:effectLst/>
                <a:latin typeface="+mj-lt"/>
              </a:rPr>
              <a:t>ID-kaart</a:t>
            </a:r>
            <a:r>
              <a:rPr lang="et-EE" sz="2400" b="0" i="0" dirty="0">
                <a:solidFill>
                  <a:srgbClr val="172B4D"/>
                </a:solidFill>
                <a:effectLst/>
                <a:latin typeface="+mj-lt"/>
              </a:rPr>
              <a:t>, </a:t>
            </a:r>
            <a:r>
              <a:rPr lang="et-EE" sz="2400" b="0" i="0" dirty="0" err="1">
                <a:solidFill>
                  <a:srgbClr val="172B4D"/>
                </a:solidFill>
                <a:effectLst/>
                <a:latin typeface="+mj-lt"/>
              </a:rPr>
              <a:t>smartID</a:t>
            </a:r>
            <a:r>
              <a:rPr lang="et-EE" sz="2400" b="0" i="0" dirty="0">
                <a:solidFill>
                  <a:srgbClr val="172B4D"/>
                </a:solidFill>
                <a:effectLst/>
                <a:latin typeface="+mj-lt"/>
              </a:rPr>
              <a:t>, </a:t>
            </a:r>
            <a:r>
              <a:rPr lang="et-EE" sz="2400" b="0" i="0" dirty="0" err="1">
                <a:solidFill>
                  <a:srgbClr val="172B4D"/>
                </a:solidFill>
                <a:effectLst/>
                <a:latin typeface="+mj-lt"/>
              </a:rPr>
              <a:t>mobiilID</a:t>
            </a:r>
            <a:r>
              <a:rPr lang="et-EE" sz="2400" b="0" i="0" dirty="0">
                <a:solidFill>
                  <a:srgbClr val="172B4D"/>
                </a:solidFill>
                <a:effectLst/>
                <a:latin typeface="+mj-lt"/>
              </a:rPr>
              <a:t>). Palun vahetage parool endale meelepäraseks</a:t>
            </a:r>
          </a:p>
          <a:p>
            <a:pPr marL="0" indent="0">
              <a:buNone/>
              <a:defRPr/>
            </a:pPr>
            <a:r>
              <a:rPr lang="sv-SE" sz="1800" b="0" i="0" dirty="0">
                <a:solidFill>
                  <a:srgbClr val="172B4D"/>
                </a:solidFill>
                <a:effectLst/>
                <a:latin typeface="+mj-lt"/>
              </a:rPr>
              <a:t>Avage "</a:t>
            </a:r>
            <a:r>
              <a:rPr lang="sv-SE" sz="1800" b="1" i="0" dirty="0">
                <a:solidFill>
                  <a:srgbClr val="172B4D"/>
                </a:solidFill>
                <a:effectLst/>
                <a:latin typeface="+mj-lt"/>
              </a:rPr>
              <a:t>Sätted</a:t>
            </a:r>
            <a:r>
              <a:rPr lang="sv-SE" sz="1800" b="0" i="0" dirty="0">
                <a:solidFill>
                  <a:srgbClr val="172B4D"/>
                </a:solidFill>
                <a:effectLst/>
                <a:latin typeface="+mj-lt"/>
              </a:rPr>
              <a:t>" (ehk hammasratas) ja avanenud rippmenüüst "Suvandid"</a:t>
            </a:r>
          </a:p>
          <a:p>
            <a:pPr marL="0" indent="0">
              <a:buNone/>
              <a:defRPr/>
            </a:pPr>
            <a:r>
              <a:rPr lang="et-EE" sz="1800" b="0" i="0" dirty="0">
                <a:solidFill>
                  <a:srgbClr val="172B4D"/>
                </a:solidFill>
                <a:effectLst/>
                <a:latin typeface="+mj-lt"/>
              </a:rPr>
              <a:t>Valige vasakul menüüst </a:t>
            </a:r>
            <a:r>
              <a:rPr lang="et-EE" sz="1800" b="1" i="0" dirty="0">
                <a:solidFill>
                  <a:srgbClr val="172B4D"/>
                </a:solidFill>
                <a:effectLst/>
                <a:latin typeface="+mj-lt"/>
              </a:rPr>
              <a:t>Üldist &gt; Minu konto</a:t>
            </a:r>
          </a:p>
          <a:p>
            <a:pPr marL="0" indent="0">
              <a:buNone/>
              <a:defRPr/>
            </a:pPr>
            <a:r>
              <a:rPr lang="et-EE" sz="1800" b="0" i="0" dirty="0">
                <a:solidFill>
                  <a:srgbClr val="172B4D"/>
                </a:solidFill>
                <a:effectLst/>
                <a:latin typeface="+mj-lt"/>
              </a:rPr>
              <a:t>Kõrvale avaneb </a:t>
            </a:r>
            <a:r>
              <a:rPr lang="et-EE" sz="1800" b="1" i="0" dirty="0">
                <a:solidFill>
                  <a:srgbClr val="172B4D"/>
                </a:solidFill>
                <a:effectLst/>
                <a:latin typeface="+mj-lt"/>
              </a:rPr>
              <a:t>Minu konto, </a:t>
            </a:r>
            <a:r>
              <a:rPr lang="et-EE" sz="1800" b="0" i="0" dirty="0">
                <a:solidFill>
                  <a:srgbClr val="172B4D"/>
                </a:solidFill>
                <a:effectLst/>
                <a:latin typeface="+mj-lt"/>
              </a:rPr>
              <a:t>klikake kirjal </a:t>
            </a:r>
            <a:r>
              <a:rPr lang="et-EE" sz="1800" b="1" i="0" dirty="0">
                <a:solidFill>
                  <a:srgbClr val="172B4D"/>
                </a:solidFill>
                <a:effectLst/>
                <a:latin typeface="+mj-lt"/>
              </a:rPr>
              <a:t>Muutke oma parooli</a:t>
            </a:r>
            <a:r>
              <a:rPr lang="et-EE" sz="1800" b="0" i="0" dirty="0">
                <a:solidFill>
                  <a:srgbClr val="172B4D"/>
                </a:solidFill>
                <a:effectLst/>
                <a:latin typeface="+mj-lt"/>
              </a:rPr>
              <a:t> </a:t>
            </a:r>
          </a:p>
          <a:p>
            <a:pPr>
              <a:defRPr/>
            </a:pPr>
            <a:r>
              <a:rPr lang="et-EE" sz="2400" dirty="0">
                <a:latin typeface="+mj-lt"/>
              </a:rPr>
              <a:t>E-postiga ei ole lubatud vahetada infot, mis sisaldab delikaatseid isikuandmeid ja valimiisikute elukoha aadresse, telefoninumbreid ja muud sarnast informatsiooni</a:t>
            </a:r>
          </a:p>
          <a:p>
            <a:endParaRPr lang="et-EE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40180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CA92E8D-48CB-11D5-25E3-6045ACA32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5FB9A-5FEA-4486-902A-E9C47A7B21EC}" type="slidenum">
              <a:rPr lang="et-EE" smtClean="0"/>
              <a:pPr/>
              <a:t>6</a:t>
            </a:fld>
            <a:endParaRPr lang="et-E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19364D-1104-9AE8-5787-435CAFD43AE3}"/>
              </a:ext>
            </a:extLst>
          </p:cNvPr>
          <p:cNvSpPr txBox="1"/>
          <p:nvPr/>
        </p:nvSpPr>
        <p:spPr>
          <a:xfrm>
            <a:off x="1948070" y="844827"/>
            <a:ext cx="8984974" cy="55707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 algn="just">
              <a:buFont typeface="+mj-lt"/>
              <a:buAutoNum type="arabicPeriod"/>
            </a:pPr>
            <a:r>
              <a:rPr lang="et-EE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ankeedi tasu 25,00 eurot eelmises uuringus vastanud inimeste ankeetide eest</a:t>
            </a:r>
            <a:r>
              <a:rPr lang="et-EE" sz="2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t-EE" sz="2200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et-EE" sz="2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+ Eesti </a:t>
            </a:r>
            <a:r>
              <a:rPr lang="et-EE" sz="2200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Modul</a:t>
            </a:r>
            <a:r>
              <a:rPr lang="et-EE" sz="2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+ uued partnerid</a:t>
            </a:r>
            <a:endParaRPr lang="et-EE" sz="2200" dirty="0">
              <a:solidFill>
                <a:srgbClr val="000000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spcAft>
                <a:spcPts val="600"/>
              </a:spcAft>
              <a:buFont typeface="+mj-lt"/>
              <a:buAutoNum type="arabicPeriod"/>
            </a:pPr>
            <a:r>
              <a:rPr lang="et-EE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lisatasu 3 eurot iga W10 kogutud ankeedi eest, kui on saavutatud 85% vastamismäär eelmisel korral uuringule vastanud inimestelt + uued partnerid.</a:t>
            </a:r>
          </a:p>
          <a:p>
            <a:pPr marL="742950" lvl="1" indent="-285750" algn="just">
              <a:buFont typeface="+mj-lt"/>
              <a:buAutoNum type="arabicPeriod"/>
            </a:pPr>
            <a:r>
              <a:rPr lang="et-EE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ankeedi tasu 30,00 eurot eelmises uuringus mitte vastanud inimeste ankeetide eest</a:t>
            </a:r>
            <a:r>
              <a:rPr lang="et-EE" sz="2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t-EE" sz="2200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et-EE" sz="2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+ Eesti </a:t>
            </a:r>
            <a:r>
              <a:rPr lang="et-EE" sz="2200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Modul</a:t>
            </a:r>
            <a:endParaRPr lang="et-EE" sz="2200" dirty="0">
              <a:solidFill>
                <a:srgbClr val="000000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+mj-lt"/>
              <a:buAutoNum type="arabicPeriod"/>
            </a:pPr>
            <a:r>
              <a:rPr lang="et-EE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elulõpu ankeedi tasu 13,00 eurot</a:t>
            </a:r>
            <a:r>
              <a:rPr lang="et-EE" sz="2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t-EE" sz="2200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et-EE" sz="2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+ Eesti </a:t>
            </a:r>
            <a:r>
              <a:rPr lang="et-EE" sz="2200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Modul</a:t>
            </a:r>
            <a:endParaRPr lang="et-EE" sz="2200" dirty="0">
              <a:solidFill>
                <a:srgbClr val="000000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spcAft>
                <a:spcPts val="600"/>
              </a:spcAft>
              <a:buFont typeface="+mj-lt"/>
              <a:buAutoNum type="arabicPeriod"/>
            </a:pPr>
            <a:r>
              <a:rPr lang="et-EE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aadressimuudatuse tasu 4,50 eurot, kui valimi objekt läheb üle teisele </a:t>
            </a:r>
            <a:r>
              <a:rPr lang="et-EE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küsitlejale</a:t>
            </a:r>
            <a:r>
              <a:rPr lang="et-EE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742950" lvl="1" indent="-285750" algn="just">
              <a:buFont typeface="+mj-lt"/>
              <a:buAutoNum type="arabicPeriod"/>
            </a:pPr>
            <a:r>
              <a:rPr lang="et-EE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väljalangetamise tasu 4,50 eurot</a:t>
            </a:r>
            <a:r>
              <a:rPr lang="et-EE" sz="22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buFont typeface="+mj-lt"/>
              <a:buAutoNum type="arabicPeriod"/>
            </a:pPr>
            <a:r>
              <a:rPr lang="et-EE" altLang="et-EE" sz="2000" dirty="0">
                <a:latin typeface="+mj-lt"/>
              </a:rPr>
              <a:t>Töötaja kulutused transpordile (isiklik sõiduauto või ühiskondlik transport) ametisõitudeks hüvitab tööandja töötaja poolt eelnevalt kinnitamiseks esitatud marsruudilehe alusel.  0,24 eurosenti 1km.kohta</a:t>
            </a:r>
          </a:p>
          <a:p>
            <a:pPr marL="742950" lvl="1" indent="-285750" algn="just">
              <a:buFont typeface="+mj-lt"/>
              <a:buAutoNum type="arabicPeriod"/>
            </a:pPr>
            <a:endParaRPr lang="et-EE" sz="2200" dirty="0">
              <a:solidFill>
                <a:srgbClr val="000000"/>
              </a:solidFill>
              <a:effectLst/>
              <a:latin typeface="Roboto" panose="020000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+mj-lt"/>
              <a:buAutoNum type="arabicPeriod"/>
            </a:pPr>
            <a:endParaRPr lang="et-EE" sz="22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352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CB5A595-7B8A-E013-4E6A-795B7DBCC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5FB9A-5FEA-4486-902A-E9C47A7B21EC}" type="slidenum">
              <a:rPr lang="et-EE" smtClean="0"/>
              <a:pPr/>
              <a:t>7</a:t>
            </a:fld>
            <a:endParaRPr lang="et-E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909D0-C726-BA56-9357-4C8EB28D643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t-EE" sz="2200" dirty="0">
                <a:latin typeface="+mj-lt"/>
              </a:rPr>
              <a:t>Vastajat on vaja otsida </a:t>
            </a:r>
            <a:r>
              <a:rPr lang="et-EE" sz="2200" b="1" dirty="0">
                <a:latin typeface="+mj-lt"/>
              </a:rPr>
              <a:t>VÄHEMALT 6 korda </a:t>
            </a:r>
            <a:r>
              <a:rPr lang="et-EE" sz="2200" dirty="0">
                <a:latin typeface="+mj-lt"/>
              </a:rPr>
              <a:t>s.h.:</a:t>
            </a:r>
          </a:p>
          <a:p>
            <a:pPr lvl="1"/>
            <a:r>
              <a:rPr lang="et-EE" sz="2200" dirty="0">
                <a:latin typeface="+mj-lt"/>
              </a:rPr>
              <a:t>Erinevatel nädalapäevadel (vähemalt 4 nädala sees ja vähemalt 2 nädalavahetusel)</a:t>
            </a:r>
          </a:p>
          <a:p>
            <a:pPr lvl="1"/>
            <a:r>
              <a:rPr lang="et-EE" sz="2200" dirty="0">
                <a:latin typeface="+mj-lt"/>
              </a:rPr>
              <a:t>Erinevatel kellaaegadel (vähemalt 2 nädala sees päevasel ajal; vähemalt 2 nädala sees õhtusel ajal)</a:t>
            </a:r>
          </a:p>
          <a:p>
            <a:pPr lvl="1"/>
            <a:r>
              <a:rPr lang="et-EE" sz="2200" dirty="0">
                <a:latin typeface="+mj-lt"/>
              </a:rPr>
              <a:t>Pikema perioodi jooksul (</a:t>
            </a:r>
            <a:r>
              <a:rPr lang="et-EE" sz="2200">
                <a:latin typeface="+mj-lt"/>
              </a:rPr>
              <a:t>vähemalt 3 kuud</a:t>
            </a:r>
            <a:r>
              <a:rPr lang="et-EE" sz="2200" dirty="0">
                <a:latin typeface="+mj-lt"/>
              </a:rPr>
              <a:t>)</a:t>
            </a:r>
          </a:p>
          <a:p>
            <a:pPr marL="0" indent="0">
              <a:buNone/>
            </a:pPr>
            <a:endParaRPr lang="et-EE" dirty="0"/>
          </a:p>
          <a:p>
            <a:r>
              <a:rPr lang="et-EE" dirty="0"/>
              <a:t>Pehme keeldumise korral võta uuesti ühendust</a:t>
            </a:r>
          </a:p>
          <a:p>
            <a:endParaRPr lang="et-EE" dirty="0"/>
          </a:p>
          <a:p>
            <a:endParaRPr lang="et-EE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D4CDF93-ED0D-E355-4E7D-BA9C1415F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Kvaliteedi nõuded</a:t>
            </a:r>
          </a:p>
        </p:txBody>
      </p:sp>
    </p:spTree>
    <p:extLst>
      <p:ext uri="{BB962C8B-B14F-4D97-AF65-F5344CB8AC3E}">
        <p14:creationId xmlns:p14="http://schemas.microsoft.com/office/powerpoint/2010/main" val="4029760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5FB9A-5FEA-4486-902A-E9C47A7B21EC}" type="slidenum">
              <a:rPr lang="et-EE" smtClean="0"/>
              <a:pPr/>
              <a:t>8</a:t>
            </a:fld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20000" y="1463040"/>
            <a:ext cx="8833800" cy="4745736"/>
          </a:xfrm>
        </p:spPr>
        <p:txBody>
          <a:bodyPr/>
          <a:lstStyle/>
          <a:p>
            <a:pPr marL="0" indent="0">
              <a:buNone/>
            </a:pPr>
            <a:r>
              <a:rPr lang="et-EE" altLang="et-EE" sz="2200" dirty="0">
                <a:latin typeface="+mj-lt"/>
              </a:rPr>
              <a:t>   1. Iga kuu esimesel kuupäeval saada</a:t>
            </a:r>
          </a:p>
          <a:p>
            <a:pPr>
              <a:buNone/>
            </a:pPr>
            <a:r>
              <a:rPr lang="et-EE" altLang="et-EE" sz="2200" dirty="0">
                <a:latin typeface="+mj-lt"/>
              </a:rPr>
              <a:t>		* marsruudileht</a:t>
            </a:r>
          </a:p>
          <a:p>
            <a:pPr>
              <a:buFontTx/>
              <a:buNone/>
            </a:pPr>
            <a:r>
              <a:rPr lang="et-EE" altLang="et-EE" sz="2200" dirty="0">
                <a:latin typeface="+mj-lt"/>
              </a:rPr>
              <a:t>             * andmete linkimise nõusoleku leht (vajadusel)</a:t>
            </a:r>
          </a:p>
          <a:p>
            <a:pPr>
              <a:buFontTx/>
              <a:buNone/>
            </a:pPr>
            <a:r>
              <a:rPr lang="et-EE" altLang="et-EE" sz="2200" dirty="0">
                <a:latin typeface="+mj-lt"/>
              </a:rPr>
              <a:t>             * vastaja poolt täidetud tööülesannete leht</a:t>
            </a:r>
          </a:p>
          <a:p>
            <a:pPr>
              <a:buFontTx/>
              <a:buNone/>
            </a:pPr>
            <a:r>
              <a:rPr lang="et-EE" altLang="et-EE" sz="2200" dirty="0">
                <a:latin typeface="+mj-lt"/>
              </a:rPr>
              <a:t>		* vastaja poolt allkirjastatud kinkekaardi akt</a:t>
            </a:r>
          </a:p>
          <a:p>
            <a:pPr>
              <a:buFontTx/>
              <a:buNone/>
            </a:pPr>
            <a:r>
              <a:rPr lang="et-EE" altLang="et-EE" sz="2200" dirty="0">
                <a:latin typeface="+mj-lt"/>
              </a:rPr>
              <a:t>	2. Täida alati peale intervjuud Eesti </a:t>
            </a:r>
            <a:r>
              <a:rPr lang="et-EE" altLang="et-EE" sz="2200" dirty="0" err="1">
                <a:latin typeface="+mj-lt"/>
              </a:rPr>
              <a:t>Modul</a:t>
            </a:r>
            <a:endParaRPr lang="et-EE" altLang="et-EE" sz="2200" dirty="0">
              <a:latin typeface="+mj-lt"/>
            </a:endParaRPr>
          </a:p>
          <a:p>
            <a:pPr>
              <a:buFontTx/>
              <a:buNone/>
            </a:pPr>
            <a:r>
              <a:rPr lang="et-EE" altLang="et-EE" sz="2200" dirty="0">
                <a:latin typeface="+mj-lt"/>
              </a:rPr>
              <a:t>	3. Julge küsida, kui ei tea ja kahtled. Sinu küsitlusjuht aitab Sind alati</a:t>
            </a:r>
            <a:r>
              <a:rPr lang="et-EE" altLang="et-EE" sz="2200" dirty="0">
                <a:latin typeface="+mj-lt"/>
                <a:sym typeface="Wingdings" panose="05000000000000000000" pitchFamily="2" charset="2"/>
              </a:rPr>
              <a:t></a:t>
            </a:r>
          </a:p>
          <a:p>
            <a:pPr>
              <a:buFontTx/>
              <a:buNone/>
            </a:pPr>
            <a:endParaRPr lang="et-EE" altLang="et-EE" sz="2200" dirty="0">
              <a:latin typeface="+mj-lt"/>
              <a:sym typeface="Wingdings" panose="05000000000000000000" pitchFamily="2" charset="2"/>
            </a:endParaRPr>
          </a:p>
          <a:p>
            <a:pPr>
              <a:buFontTx/>
              <a:buNone/>
            </a:pPr>
            <a:r>
              <a:rPr lang="et-EE" altLang="et-EE" dirty="0">
                <a:sym typeface="Wingdings" panose="05000000000000000000" pitchFamily="2" charset="2"/>
              </a:rPr>
              <a:t>				</a:t>
            </a:r>
            <a:r>
              <a:rPr lang="et-EE" altLang="et-EE" b="1" dirty="0">
                <a:latin typeface="+mj-lt"/>
                <a:sym typeface="Wingdings" panose="05000000000000000000" pitchFamily="2" charset="2"/>
              </a:rPr>
              <a:t>TÄNAN </a:t>
            </a:r>
            <a:endParaRPr lang="et-EE" altLang="et-EE" b="1" dirty="0">
              <a:latin typeface="+mj-lt"/>
            </a:endParaRPr>
          </a:p>
          <a:p>
            <a:endParaRPr lang="et-EE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Pea meeles!</a:t>
            </a:r>
          </a:p>
        </p:txBody>
      </p:sp>
    </p:spTree>
    <p:extLst>
      <p:ext uri="{BB962C8B-B14F-4D97-AF65-F5344CB8AC3E}">
        <p14:creationId xmlns:p14="http://schemas.microsoft.com/office/powerpoint/2010/main" val="2829860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5FB9A-5FEA-4486-902A-E9C47A7B21EC}" type="slidenum">
              <a:rPr lang="et-EE" smtClean="0"/>
              <a:pPr/>
              <a:t>9</a:t>
            </a:fld>
            <a:endParaRPr lang="et-E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Tänan!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20000" y="4589463"/>
            <a:ext cx="8827450" cy="1911090"/>
          </a:xfrm>
        </p:spPr>
        <p:txBody>
          <a:bodyPr>
            <a:normAutofit/>
          </a:bodyPr>
          <a:lstStyle/>
          <a:p>
            <a:endParaRPr lang="et-EE" sz="1600" b="1" dirty="0">
              <a:solidFill>
                <a:srgbClr val="222222"/>
              </a:solidFill>
              <a:sym typeface="Helvetica"/>
            </a:endParaRPr>
          </a:p>
          <a:p>
            <a:endParaRPr lang="et-EE" sz="1600" b="1" dirty="0">
              <a:solidFill>
                <a:srgbClr val="222222"/>
              </a:solidFill>
              <a:sym typeface="Helvetica"/>
            </a:endParaRPr>
          </a:p>
          <a:p>
            <a:r>
              <a:rPr lang="et-EE" sz="1600" b="1" dirty="0">
                <a:solidFill>
                  <a:srgbClr val="222222"/>
                </a:solidFill>
                <a:sym typeface="Helvetica"/>
              </a:rPr>
              <a:t>Kirsti Viisileht</a:t>
            </a:r>
            <a:endParaRPr lang="et-EE" sz="1600" dirty="0">
              <a:solidFill>
                <a:srgbClr val="222222"/>
              </a:solidFill>
              <a:sym typeface="Helvetica"/>
            </a:endParaRPr>
          </a:p>
          <a:p>
            <a:pPr defTabSz="457200">
              <a:spcBef>
                <a:spcPts val="0"/>
              </a:spcBef>
              <a:defRPr sz="1200" b="1">
                <a:solidFill>
                  <a:srgbClr val="222222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fi-FI" sz="1600" b="1" dirty="0">
                <a:solidFill>
                  <a:srgbClr val="222222"/>
                </a:solidFill>
                <a:sym typeface="Helvetica"/>
              </a:rPr>
              <a:t>EESTI STATISTIKA</a:t>
            </a:r>
          </a:p>
          <a:p>
            <a:pPr defTabSz="457200">
              <a:spcBef>
                <a:spcPts val="0"/>
              </a:spcBef>
              <a:defRPr sz="120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+mj-lt"/>
                <a:ea typeface="+mj-ea"/>
                <a:cs typeface="+mj-cs"/>
                <a:sym typeface="Helvetica"/>
              </a:defRPr>
            </a:pPr>
            <a:r>
              <a:rPr lang="fi-FI" sz="16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sym typeface="Helvetica"/>
              </a:rPr>
              <a:t>www.stat.ee</a:t>
            </a:r>
            <a:endParaRPr lang="fi-FI" sz="1600" u="sng" dirty="0">
              <a:solidFill>
                <a:srgbClr val="222222"/>
              </a:solidFill>
              <a:uFill>
                <a:solidFill>
                  <a:srgbClr val="0000FF"/>
                </a:solidFill>
              </a:uFill>
              <a:sym typeface="Helvetica"/>
            </a:endParaRPr>
          </a:p>
          <a:p>
            <a:pPr defTabSz="457200">
              <a:spcBef>
                <a:spcPts val="0"/>
              </a:spcBef>
              <a:defRPr sz="1200">
                <a:solidFill>
                  <a:srgbClr val="222222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fi-FI" sz="1600" dirty="0" err="1">
                <a:solidFill>
                  <a:srgbClr val="222222"/>
                </a:solidFill>
                <a:sym typeface="Helvetica"/>
              </a:rPr>
              <a:t>Tatari</a:t>
            </a:r>
            <a:r>
              <a:rPr lang="fi-FI" sz="1600" dirty="0">
                <a:solidFill>
                  <a:srgbClr val="222222"/>
                </a:solidFill>
                <a:sym typeface="Helvetica"/>
              </a:rPr>
              <a:t> 51, 10134 </a:t>
            </a:r>
            <a:r>
              <a:rPr lang="fi-FI" sz="1600" dirty="0" err="1">
                <a:solidFill>
                  <a:srgbClr val="222222"/>
                </a:solidFill>
                <a:sym typeface="Helvetica"/>
              </a:rPr>
              <a:t>Tallinn</a:t>
            </a:r>
            <a:endParaRPr lang="fi-FI" sz="1600" dirty="0">
              <a:solidFill>
                <a:srgbClr val="222222"/>
              </a:solidFill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341309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tatisitikaame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F1A84"/>
      </a:accent1>
      <a:accent2>
        <a:srgbClr val="F58FA9"/>
      </a:accent2>
      <a:accent3>
        <a:srgbClr val="FFBC45"/>
      </a:accent3>
      <a:accent4>
        <a:srgbClr val="3AD8CC"/>
      </a:accent4>
      <a:accent5>
        <a:srgbClr val="0F4FEF"/>
      </a:accent5>
      <a:accent6>
        <a:srgbClr val="F7694F"/>
      </a:accent6>
      <a:hlink>
        <a:srgbClr val="0000FF"/>
      </a:hlink>
      <a:folHlink>
        <a:srgbClr val="800080"/>
      </a:folHlink>
    </a:clrScheme>
    <a:fontScheme name="Statistikaamet">
      <a:majorFont>
        <a:latin typeface="Roboto"/>
        <a:ea typeface=""/>
        <a:cs typeface=""/>
      </a:majorFont>
      <a:minorFont>
        <a:latin typeface="Robo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SA100.pptx" id="{E0F0B836-3597-40FF-BF6D-0DDB1E530096}" vid="{1EE5D567-3D9F-493A-A6E6-94EAADFC00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1805</TotalTime>
  <Words>583</Words>
  <Application>Microsoft Office PowerPoint</Application>
  <PresentationFormat>Widescreen</PresentationFormat>
  <Paragraphs>73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Helvetica</vt:lpstr>
      <vt:lpstr>Roboto</vt:lpstr>
      <vt:lpstr>Roboto Light</vt:lpstr>
      <vt:lpstr>Wingdings</vt:lpstr>
      <vt:lpstr>Office Theme</vt:lpstr>
      <vt:lpstr>                Share W10 </vt:lpstr>
      <vt:lpstr>Välitööde töökorraldus </vt:lpstr>
      <vt:lpstr>Küsitleja tööst</vt:lpstr>
      <vt:lpstr>PowerPoint Presentation</vt:lpstr>
      <vt:lpstr>PowerPoint Presentation</vt:lpstr>
      <vt:lpstr>PowerPoint Presentation</vt:lpstr>
      <vt:lpstr>Kvaliteedi nõuded</vt:lpstr>
      <vt:lpstr>Pea meeles!</vt:lpstr>
      <vt:lpstr>Tänan!</vt:lpstr>
    </vt:vector>
  </TitlesOfParts>
  <Company>RMIT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Share W9 välitööde korraldus Töötamine COVID.-i ajal</dc:title>
  <dc:creator>Kirsti Viisileht</dc:creator>
  <cp:lastModifiedBy>Kirsti Viisileht</cp:lastModifiedBy>
  <cp:revision>32</cp:revision>
  <dcterms:created xsi:type="dcterms:W3CDTF">2021-10-31T21:25:37Z</dcterms:created>
  <dcterms:modified xsi:type="dcterms:W3CDTF">2025-03-04T21:11:33Z</dcterms:modified>
</cp:coreProperties>
</file>