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74" r:id="rId3"/>
    <p:sldId id="275" r:id="rId4"/>
    <p:sldId id="276" r:id="rId5"/>
    <p:sldId id="277" r:id="rId6"/>
    <p:sldId id="279" r:id="rId7"/>
    <p:sldId id="278" r:id="rId8"/>
    <p:sldId id="280" r:id="rId9"/>
    <p:sldId id="285" r:id="rId10"/>
    <p:sldId id="282" r:id="rId11"/>
    <p:sldId id="284" r:id="rId12"/>
    <p:sldId id="283" r:id="rId13"/>
    <p:sldId id="322" r:id="rId14"/>
    <p:sldId id="286" r:id="rId15"/>
    <p:sldId id="289" r:id="rId16"/>
    <p:sldId id="291" r:id="rId17"/>
    <p:sldId id="290" r:id="rId18"/>
    <p:sldId id="299" r:id="rId19"/>
    <p:sldId id="323" r:id="rId20"/>
    <p:sldId id="324" r:id="rId21"/>
    <p:sldId id="325" r:id="rId22"/>
    <p:sldId id="326" r:id="rId23"/>
    <p:sldId id="292" r:id="rId24"/>
    <p:sldId id="297" r:id="rId25"/>
    <p:sldId id="306" r:id="rId26"/>
    <p:sldId id="304" r:id="rId27"/>
    <p:sldId id="312" r:id="rId28"/>
    <p:sldId id="313" r:id="rId29"/>
    <p:sldId id="314" r:id="rId30"/>
  </p:sldIdLst>
  <p:sldSz cx="12192000" cy="6858000"/>
  <p:notesSz cx="6786563" cy="99234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E1534-8F30-7D24-DF9D-7B802E32F9DE}" name="Franka Römig" initials="FR" userId="1583b4240b2462d1" providerId="Windows Live"/>
  <p188:author id="{252763F3-6F9D-12CA-8A2D-CB5CEA618F0F}" name="Theresa Fabel" initials="TF" userId="S::tfabel@share-berlin.eu::b1ca673a-1e72-42bd-b204-d5872a787d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1317" autoAdjust="0"/>
  </p:normalViewPr>
  <p:slideViewPr>
    <p:cSldViewPr snapToGrid="0">
      <p:cViewPr>
        <p:scale>
          <a:sx n="63" d="100"/>
          <a:sy n="63" d="100"/>
        </p:scale>
        <p:origin x="-116"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2" d="100"/>
          <a:sy n="42" d="100"/>
        </p:scale>
        <p:origin x="2349"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5D9E832-68A3-5146-304A-E02658E7854E}"/>
              </a:ext>
            </a:extLst>
          </p:cNvPr>
          <p:cNvSpPr>
            <a:spLocks noGrp="1"/>
          </p:cNvSpPr>
          <p:nvPr>
            <p:ph type="hdr" sz="quarter"/>
          </p:nvPr>
        </p:nvSpPr>
        <p:spPr>
          <a:xfrm>
            <a:off x="0" y="0"/>
            <a:ext cx="2940844" cy="497897"/>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0DEB39DF-087C-E665-0F67-C92AED6E3826}"/>
              </a:ext>
            </a:extLst>
          </p:cNvPr>
          <p:cNvSpPr>
            <a:spLocks noGrp="1"/>
          </p:cNvSpPr>
          <p:nvPr>
            <p:ph type="dt" sz="quarter" idx="1"/>
          </p:nvPr>
        </p:nvSpPr>
        <p:spPr>
          <a:xfrm>
            <a:off x="3844149" y="0"/>
            <a:ext cx="2940844" cy="497897"/>
          </a:xfrm>
          <a:prstGeom prst="rect">
            <a:avLst/>
          </a:prstGeom>
        </p:spPr>
        <p:txBody>
          <a:bodyPr vert="horz" lIns="91440" tIns="45720" rIns="91440" bIns="45720" rtlCol="0"/>
          <a:lstStyle>
            <a:lvl1pPr algn="r">
              <a:defRPr sz="1200"/>
            </a:lvl1pPr>
          </a:lstStyle>
          <a:p>
            <a:fld id="{4CA538C8-7CBC-4179-8AE7-79C5E094C62A}" type="datetimeFigureOut">
              <a:rPr lang="en-GB" smtClean="0"/>
              <a:t>05/03/2025</a:t>
            </a:fld>
            <a:endParaRPr lang="en-GB"/>
          </a:p>
        </p:txBody>
      </p:sp>
      <p:sp>
        <p:nvSpPr>
          <p:cNvPr id="4" name="Fußzeilenplatzhalter 3">
            <a:extLst>
              <a:ext uri="{FF2B5EF4-FFF2-40B4-BE49-F238E27FC236}">
                <a16:creationId xmlns:a16="http://schemas.microsoft.com/office/drawing/2014/main" id="{A9F8C13D-C9A5-8883-CF8C-727D960125E9}"/>
              </a:ext>
            </a:extLst>
          </p:cNvPr>
          <p:cNvSpPr>
            <a:spLocks noGrp="1"/>
          </p:cNvSpPr>
          <p:nvPr>
            <p:ph type="ftr" sz="quarter" idx="2"/>
          </p:nvPr>
        </p:nvSpPr>
        <p:spPr>
          <a:xfrm>
            <a:off x="0" y="9425568"/>
            <a:ext cx="2940844" cy="497895"/>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F4761A7F-7367-BD82-C03F-A335108EE502}"/>
              </a:ext>
            </a:extLst>
          </p:cNvPr>
          <p:cNvSpPr>
            <a:spLocks noGrp="1"/>
          </p:cNvSpPr>
          <p:nvPr>
            <p:ph type="sldNum" sz="quarter" idx="3"/>
          </p:nvPr>
        </p:nvSpPr>
        <p:spPr>
          <a:xfrm>
            <a:off x="3844149" y="9425568"/>
            <a:ext cx="2940844" cy="497895"/>
          </a:xfrm>
          <a:prstGeom prst="rect">
            <a:avLst/>
          </a:prstGeom>
        </p:spPr>
        <p:txBody>
          <a:bodyPr vert="horz" lIns="91440" tIns="45720" rIns="91440" bIns="45720" rtlCol="0" anchor="b"/>
          <a:lstStyle>
            <a:lvl1pPr algn="r">
              <a:defRPr sz="1200"/>
            </a:lvl1pPr>
          </a:lstStyle>
          <a:p>
            <a:fld id="{4CACC03F-1968-43FF-AE97-0F7EBD0AFB96}" type="slidenum">
              <a:rPr lang="en-GB" smtClean="0"/>
              <a:t>‹#›</a:t>
            </a:fld>
            <a:endParaRPr lang="en-GB"/>
          </a:p>
        </p:txBody>
      </p:sp>
    </p:spTree>
    <p:extLst>
      <p:ext uri="{BB962C8B-B14F-4D97-AF65-F5344CB8AC3E}">
        <p14:creationId xmlns:p14="http://schemas.microsoft.com/office/powerpoint/2010/main" val="2010064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0844" cy="49789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4149" y="0"/>
            <a:ext cx="2940844" cy="497897"/>
          </a:xfrm>
          <a:prstGeom prst="rect">
            <a:avLst/>
          </a:prstGeom>
        </p:spPr>
        <p:txBody>
          <a:bodyPr vert="horz" lIns="91440" tIns="45720" rIns="91440" bIns="45720" rtlCol="0"/>
          <a:lstStyle>
            <a:lvl1pPr algn="r">
              <a:defRPr sz="1200"/>
            </a:lvl1pPr>
          </a:lstStyle>
          <a:p>
            <a:fld id="{20033D13-25F5-4069-BF71-E1A49B40CC77}" type="datetimeFigureOut">
              <a:rPr lang="de-DE" smtClean="0"/>
              <a:t>05.03.2025</a:t>
            </a:fld>
            <a:endParaRPr lang="de-DE"/>
          </a:p>
        </p:txBody>
      </p:sp>
      <p:sp>
        <p:nvSpPr>
          <p:cNvPr id="4" name="Folienbildplatzhalter 3"/>
          <p:cNvSpPr>
            <a:spLocks noGrp="1" noRot="1" noChangeAspect="1"/>
          </p:cNvSpPr>
          <p:nvPr>
            <p:ph type="sldImg" idx="2"/>
          </p:nvPr>
        </p:nvSpPr>
        <p:spPr>
          <a:xfrm>
            <a:off x="417513" y="1239838"/>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8657" y="4775666"/>
            <a:ext cx="5429250" cy="390736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5568"/>
            <a:ext cx="2940844" cy="49789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4149" y="9425568"/>
            <a:ext cx="2940844" cy="497895"/>
          </a:xfrm>
          <a:prstGeom prst="rect">
            <a:avLst/>
          </a:prstGeom>
        </p:spPr>
        <p:txBody>
          <a:bodyPr vert="horz" lIns="91440" tIns="45720" rIns="91440" bIns="45720" rtlCol="0" anchor="b"/>
          <a:lstStyle>
            <a:lvl1pPr algn="r">
              <a:defRPr sz="1200"/>
            </a:lvl1pPr>
          </a:lstStyle>
          <a:p>
            <a:fld id="{1274820E-C1BE-4158-B8FE-0D7620F4E2EE}" type="slidenum">
              <a:rPr lang="de-DE" smtClean="0"/>
              <a:t>‹#›</a:t>
            </a:fld>
            <a:endParaRPr lang="de-DE"/>
          </a:p>
        </p:txBody>
      </p:sp>
    </p:spTree>
    <p:extLst>
      <p:ext uri="{BB962C8B-B14F-4D97-AF65-F5344CB8AC3E}">
        <p14:creationId xmlns:p14="http://schemas.microsoft.com/office/powerpoint/2010/main" val="418022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Font typeface="+mj-lt"/>
              <a:buNone/>
            </a:pPr>
            <a:r>
              <a:rPr lang="et-EE" sz="1200" dirty="0">
                <a:effectLst/>
                <a:latin typeface="Aptos" panose="020B0004020202020204" pitchFamily="34" charset="0"/>
                <a:ea typeface="Times New Roman" panose="02020603050405020304" pitchFamily="18" charset="0"/>
                <a:cs typeface="Aptos" panose="020B0004020202020204" pitchFamily="34" charset="0"/>
              </a:rPr>
              <a:t>Vastaja kohta:</a:t>
            </a:r>
            <a:endParaRPr lang="en-GB" sz="1200" dirty="0">
              <a:effectLst/>
              <a:latin typeface="Aptos" panose="020B0004020202020204" pitchFamily="34" charset="0"/>
              <a:ea typeface="Times New Roman" panose="02020603050405020304" pitchFamily="18" charset="0"/>
              <a:cs typeface="Aptos" panose="020B0004020202020204" pitchFamily="34" charset="0"/>
            </a:endParaRPr>
          </a:p>
          <a:p>
            <a:pPr marL="457200" lvl="1" indent="0">
              <a:buFont typeface="+mj-lt"/>
              <a:buNone/>
            </a:pPr>
            <a:endParaRPr lang="en-GB" sz="1200" dirty="0">
              <a:effectLst/>
              <a:latin typeface="Aptos" panose="020B0004020202020204" pitchFamily="34" charset="0"/>
              <a:ea typeface="Times New Roman" panose="02020603050405020304" pitchFamily="18" charset="0"/>
              <a:cs typeface="Aptos" panose="020B0004020202020204" pitchFamily="34" charset="0"/>
            </a:endParaRPr>
          </a:p>
          <a:p>
            <a:pPr marL="457200" lvl="1" indent="0">
              <a:buFont typeface="+mj-lt"/>
              <a:buNone/>
            </a:pPr>
            <a:r>
              <a:rPr lang="et-EE" b="0" i="0" dirty="0">
                <a:solidFill>
                  <a:srgbClr val="000000"/>
                </a:solidFill>
                <a:effectLst/>
                <a:latin typeface="Segoe UI Web (East European)"/>
              </a:rPr>
              <a:t>Ta on 65-aastane, tal on kaks last. Tal on rida terviseprobleeme (astma, aju veresoonkonna haigused...), käis eelmisel aastal operatsioonil ja vähendas terviseprobleemide tõttu tööd 20 tunnini. Tal on tütre Mariega head suhted, kuid Leaga on see raske. Lea oli eellaaditud, sündinud 2000. aastal, töötab osalise tööajaga juristina ja abiellus hiljuti. </a:t>
            </a:r>
            <a:r>
              <a:rPr lang="et-EE" b="0" i="0" dirty="0" err="1">
                <a:solidFill>
                  <a:srgbClr val="000000"/>
                </a:solidFill>
                <a:effectLst/>
                <a:latin typeface="Segoe UI Web (East European)"/>
              </a:rPr>
              <a:t>Marie't</a:t>
            </a:r>
            <a:r>
              <a:rPr lang="et-EE" b="0" i="0" dirty="0">
                <a:solidFill>
                  <a:srgbClr val="000000"/>
                </a:solidFill>
                <a:effectLst/>
                <a:latin typeface="Segoe UI Web (East European)"/>
              </a:rPr>
              <a:t> mainiti alles selles intervjuus SUHETE moodulis: ta on sündinud 2003. aastal, pole kunagi abiellunud, kuid elab koos elukaaslasega, kolis välja 2020. aastal ja töötab pärast magistriõpinguid täiskohaga õpetajana</a:t>
            </a:r>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a:t>
            </a:fld>
            <a:endParaRPr lang="de-DE"/>
          </a:p>
        </p:txBody>
      </p:sp>
    </p:spTree>
    <p:extLst>
      <p:ext uri="{BB962C8B-B14F-4D97-AF65-F5344CB8AC3E}">
        <p14:creationId xmlns:p14="http://schemas.microsoft.com/office/powerpoint/2010/main" val="188469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8657" y="4775666"/>
            <a:ext cx="5429250" cy="4649901"/>
          </a:xfrm>
        </p:spPr>
        <p:txBody>
          <a:bodyPr/>
          <a:lstStyle/>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Here </a:t>
            </a:r>
            <a:r>
              <a:rPr lang="de-DE" dirty="0" err="1"/>
              <a:t>listed</a:t>
            </a:r>
            <a:r>
              <a:rPr lang="de-DE" dirty="0"/>
              <a:t> in </a:t>
            </a:r>
            <a:r>
              <a:rPr lang="de-DE" dirty="0" err="1"/>
              <a:t>the</a:t>
            </a:r>
            <a:r>
              <a:rPr lang="de-DE" dirty="0"/>
              <a:t> orange box </a:t>
            </a:r>
            <a:r>
              <a:rPr lang="de-DE" dirty="0" err="1"/>
              <a:t>you</a:t>
            </a:r>
            <a:r>
              <a:rPr lang="de-DE" dirty="0"/>
              <a:t> </a:t>
            </a:r>
            <a:r>
              <a:rPr lang="de-DE" dirty="0" err="1"/>
              <a:t>see</a:t>
            </a:r>
            <a:r>
              <a:rPr lang="de-DE" dirty="0"/>
              <a:t> a </a:t>
            </a:r>
            <a:r>
              <a:rPr lang="de-DE" dirty="0" err="1"/>
              <a:t>list</a:t>
            </a:r>
            <a:r>
              <a:rPr lang="de-DE" dirty="0"/>
              <a:t> </a:t>
            </a:r>
            <a:r>
              <a:rPr lang="de-DE" dirty="0" err="1"/>
              <a:t>of</a:t>
            </a:r>
            <a:r>
              <a:rPr lang="de-DE" dirty="0"/>
              <a:t> </a:t>
            </a:r>
            <a:r>
              <a:rPr lang="de-DE" dirty="0" err="1"/>
              <a:t>names</a:t>
            </a:r>
            <a:r>
              <a:rPr lang="de-DE" dirty="0"/>
              <a:t> and </a:t>
            </a:r>
            <a:r>
              <a:rPr lang="de-DE" dirty="0" err="1"/>
              <a:t>relations</a:t>
            </a:r>
            <a:r>
              <a:rPr lang="de-DE" dirty="0"/>
              <a:t> </a:t>
            </a:r>
            <a:r>
              <a:rPr lang="de-DE" dirty="0" err="1"/>
              <a:t>that</a:t>
            </a:r>
            <a:r>
              <a:rPr lang="de-DE" dirty="0"/>
              <a:t> </a:t>
            </a:r>
            <a:r>
              <a:rPr lang="de-DE" dirty="0" err="1"/>
              <a:t>Anuhska</a:t>
            </a:r>
            <a:r>
              <a:rPr lang="de-DE" dirty="0"/>
              <a:t> </a:t>
            </a:r>
            <a:r>
              <a:rPr lang="de-DE" dirty="0" err="1"/>
              <a:t>mentioned</a:t>
            </a:r>
            <a:r>
              <a:rPr lang="de-DE" dirty="0"/>
              <a:t> in an </a:t>
            </a:r>
            <a:r>
              <a:rPr lang="de-DE" dirty="0" err="1"/>
              <a:t>earlier</a:t>
            </a:r>
            <a:r>
              <a:rPr lang="de-DE" dirty="0"/>
              <a:t> </a:t>
            </a:r>
            <a:r>
              <a:rPr lang="de-DE" dirty="0" err="1"/>
              <a:t>wave</a:t>
            </a:r>
            <a:r>
              <a:rPr lang="de-DE" dirty="0"/>
              <a:t> (</a:t>
            </a:r>
            <a:r>
              <a:rPr lang="en-GB" dirty="0"/>
              <a:t>Mohammed (Spouse)), KARIN (Friend), MARKUS (Therapist</a:t>
            </a:r>
            <a:r>
              <a:rPr lang="de-DE" dirty="0"/>
              <a:t>) and LEA (</a:t>
            </a:r>
            <a:r>
              <a:rPr lang="de-DE" dirty="0" err="1"/>
              <a:t>child</a:t>
            </a:r>
            <a:r>
              <a:rPr lang="de-DE" dirty="0"/>
              <a:t>). These </a:t>
            </a:r>
            <a:r>
              <a:rPr lang="de-DE" dirty="0" err="1"/>
              <a:t>are</a:t>
            </a:r>
            <a:r>
              <a:rPr lang="de-DE" dirty="0"/>
              <a:t> </a:t>
            </a:r>
            <a:r>
              <a:rPr lang="de-DE" dirty="0" err="1"/>
              <a:t>the</a:t>
            </a:r>
            <a:r>
              <a:rPr lang="de-DE" dirty="0"/>
              <a:t> </a:t>
            </a:r>
            <a:r>
              <a:rPr lang="de-DE" dirty="0" err="1"/>
              <a:t>preloaded</a:t>
            </a:r>
            <a:r>
              <a:rPr lang="de-DE" dirty="0"/>
              <a:t> SN </a:t>
            </a:r>
            <a:r>
              <a:rPr lang="de-DE" dirty="0" err="1"/>
              <a:t>members</a:t>
            </a:r>
            <a:r>
              <a:rPr lang="de-DE" dirty="0"/>
              <a:t>.</a:t>
            </a:r>
          </a:p>
          <a:p>
            <a:pPr marL="171450" indent="-171450">
              <a:buFont typeface="Arial" panose="020B0604020202020204" pitchFamily="34" charset="0"/>
              <a:buChar char="•"/>
            </a:pPr>
            <a:r>
              <a:rPr lang="de-DE" dirty="0"/>
              <a:t>These </a:t>
            </a:r>
            <a:r>
              <a:rPr lang="de-DE" dirty="0" err="1"/>
              <a:t>people</a:t>
            </a:r>
            <a:r>
              <a:rPr lang="de-DE" dirty="0"/>
              <a:t> </a:t>
            </a:r>
            <a:r>
              <a:rPr lang="de-DE" dirty="0" err="1"/>
              <a:t>are</a:t>
            </a:r>
            <a:r>
              <a:rPr lang="de-DE" dirty="0"/>
              <a:t> </a:t>
            </a:r>
            <a:r>
              <a:rPr lang="de-DE" dirty="0" err="1"/>
              <a:t>stored</a:t>
            </a:r>
            <a:r>
              <a:rPr lang="de-DE" dirty="0"/>
              <a:t> in </a:t>
            </a:r>
            <a:r>
              <a:rPr lang="de-DE" dirty="0" err="1"/>
              <a:t>the</a:t>
            </a:r>
            <a:r>
              <a:rPr lang="de-DE" dirty="0"/>
              <a:t> </a:t>
            </a:r>
            <a:r>
              <a:rPr lang="de-DE" dirty="0" err="1"/>
              <a:t>preload</a:t>
            </a:r>
            <a:r>
              <a:rPr lang="de-DE" dirty="0"/>
              <a:t> </a:t>
            </a:r>
            <a:r>
              <a:rPr lang="de-DE" dirty="0" err="1"/>
              <a:t>file</a:t>
            </a:r>
            <a:r>
              <a:rPr lang="de-DE" dirty="0"/>
              <a:t> and </a:t>
            </a:r>
            <a:r>
              <a:rPr lang="de-DE" dirty="0" err="1"/>
              <a:t>the</a:t>
            </a:r>
            <a:r>
              <a:rPr lang="de-DE" dirty="0"/>
              <a:t> </a:t>
            </a:r>
            <a:r>
              <a:rPr lang="de-DE" dirty="0" err="1"/>
              <a:t>software</a:t>
            </a:r>
            <a:r>
              <a:rPr lang="de-DE" dirty="0"/>
              <a:t> </a:t>
            </a:r>
            <a:r>
              <a:rPr lang="de-DE" dirty="0" err="1"/>
              <a:t>instrument</a:t>
            </a:r>
            <a:r>
              <a:rPr lang="de-DE" dirty="0"/>
              <a:t> will </a:t>
            </a:r>
            <a:r>
              <a:rPr lang="de-DE" dirty="0" err="1"/>
              <a:t>provide</a:t>
            </a:r>
            <a:r>
              <a:rPr lang="de-DE" dirty="0"/>
              <a:t> </a:t>
            </a:r>
            <a:r>
              <a:rPr lang="de-DE" dirty="0" err="1"/>
              <a:t>these</a:t>
            </a:r>
            <a:r>
              <a:rPr lang="de-DE" dirty="0"/>
              <a:t> </a:t>
            </a:r>
            <a:r>
              <a:rPr lang="de-DE" dirty="0" err="1"/>
              <a:t>names</a:t>
            </a:r>
            <a:r>
              <a:rPr lang="de-DE" dirty="0"/>
              <a:t> </a:t>
            </a:r>
            <a:r>
              <a:rPr lang="de-DE" dirty="0" err="1"/>
              <a:t>within</a:t>
            </a:r>
            <a:r>
              <a:rPr lang="de-DE" dirty="0"/>
              <a:t> </a:t>
            </a:r>
            <a:r>
              <a:rPr lang="de-DE" dirty="0" err="1"/>
              <a:t>the</a:t>
            </a:r>
            <a:r>
              <a:rPr lang="de-DE" dirty="0"/>
              <a:t> </a:t>
            </a:r>
            <a:r>
              <a:rPr lang="de-DE" dirty="0" err="1"/>
              <a:t>module</a:t>
            </a:r>
            <a:r>
              <a:rPr lang="de-DE" dirty="0"/>
              <a:t> </a:t>
            </a:r>
            <a:r>
              <a:rPr lang="de-DE" dirty="0" err="1"/>
              <a:t>asking</a:t>
            </a:r>
            <a:r>
              <a:rPr lang="de-DE" dirty="0"/>
              <a:t> </a:t>
            </a:r>
            <a:r>
              <a:rPr lang="de-DE" dirty="0" err="1"/>
              <a:t>if</a:t>
            </a:r>
            <a:r>
              <a:rPr lang="de-DE" dirty="0"/>
              <a:t> they </a:t>
            </a:r>
            <a:r>
              <a:rPr lang="de-DE" dirty="0" err="1"/>
              <a:t>are</a:t>
            </a:r>
            <a:r>
              <a:rPr lang="de-DE" dirty="0"/>
              <a:t> still </a:t>
            </a:r>
            <a:r>
              <a:rPr lang="de-DE" dirty="0" err="1"/>
              <a:t>important</a:t>
            </a:r>
            <a:r>
              <a:rPr lang="de-DE" dirty="0"/>
              <a:t> </a:t>
            </a:r>
            <a:r>
              <a:rPr lang="de-DE" dirty="0" err="1"/>
              <a:t>for</a:t>
            </a:r>
            <a:r>
              <a:rPr lang="de-DE" dirty="0"/>
              <a:t> </a:t>
            </a:r>
            <a:r>
              <a:rPr lang="de-DE" dirty="0" err="1"/>
              <a:t>Anushka</a:t>
            </a:r>
            <a:r>
              <a:rPr lang="de-DE" dirty="0"/>
              <a:t>.</a:t>
            </a:r>
          </a:p>
          <a:p>
            <a:pPr marL="171450" indent="-171450">
              <a:buFont typeface="Arial" panose="020B0604020202020204" pitchFamily="34" charset="0"/>
              <a:buChar char="•"/>
            </a:pPr>
            <a:r>
              <a:rPr lang="de-DE" dirty="0"/>
              <a:t>In </a:t>
            </a:r>
            <a:r>
              <a:rPr lang="de-DE" dirty="0" err="1"/>
              <a:t>the</a:t>
            </a:r>
            <a:r>
              <a:rPr lang="de-DE" dirty="0"/>
              <a:t> </a:t>
            </a:r>
            <a:r>
              <a:rPr lang="de-DE" dirty="0" err="1"/>
              <a:t>blue</a:t>
            </a:r>
            <a:r>
              <a:rPr lang="de-DE" dirty="0"/>
              <a:t> box, </a:t>
            </a:r>
            <a:r>
              <a:rPr lang="de-DE" dirty="0" err="1"/>
              <a:t>you</a:t>
            </a:r>
            <a:r>
              <a:rPr lang="de-DE" dirty="0"/>
              <a:t> </a:t>
            </a:r>
            <a:r>
              <a:rPr lang="de-DE" dirty="0" err="1"/>
              <a:t>see</a:t>
            </a:r>
            <a:r>
              <a:rPr lang="de-DE" dirty="0"/>
              <a:t> </a:t>
            </a:r>
            <a:r>
              <a:rPr lang="de-DE" dirty="0" err="1"/>
              <a:t>what</a:t>
            </a:r>
            <a:r>
              <a:rPr lang="de-DE" dirty="0"/>
              <a:t> SN </a:t>
            </a:r>
            <a:r>
              <a:rPr lang="de-DE" dirty="0" err="1"/>
              <a:t>members</a:t>
            </a:r>
            <a:r>
              <a:rPr lang="de-DE" dirty="0"/>
              <a:t> </a:t>
            </a:r>
            <a:r>
              <a:rPr lang="de-DE" dirty="0" err="1"/>
              <a:t>Anushka</a:t>
            </a:r>
            <a:r>
              <a:rPr lang="de-DE" dirty="0"/>
              <a:t> will </a:t>
            </a:r>
            <a:r>
              <a:rPr lang="de-DE" dirty="0" err="1"/>
              <a:t>mention</a:t>
            </a:r>
            <a:r>
              <a:rPr lang="de-DE" dirty="0"/>
              <a:t> </a:t>
            </a:r>
            <a:r>
              <a:rPr lang="de-DE" dirty="0" err="1"/>
              <a:t>to</a:t>
            </a:r>
            <a:r>
              <a:rPr lang="de-DE" dirty="0"/>
              <a:t> </a:t>
            </a:r>
            <a:r>
              <a:rPr lang="de-DE" dirty="0" err="1"/>
              <a:t>be</a:t>
            </a:r>
            <a:r>
              <a:rPr lang="de-DE" dirty="0"/>
              <a:t> </a:t>
            </a:r>
            <a:r>
              <a:rPr lang="de-DE" dirty="0" err="1"/>
              <a:t>important</a:t>
            </a:r>
            <a:r>
              <a:rPr lang="de-DE" dirty="0"/>
              <a:t> at </a:t>
            </a:r>
            <a:r>
              <a:rPr lang="de-DE" dirty="0" err="1"/>
              <a:t>the</a:t>
            </a:r>
            <a:r>
              <a:rPr lang="de-DE" dirty="0"/>
              <a:t> </a:t>
            </a:r>
            <a:r>
              <a:rPr lang="de-DE" dirty="0" err="1"/>
              <a:t>present</a:t>
            </a:r>
            <a:r>
              <a:rPr lang="de-DE" dirty="0"/>
              <a:t> time: </a:t>
            </a:r>
            <a:r>
              <a:rPr lang="en-GB" dirty="0"/>
              <a:t>Mohammed (Spouse) MARIE (Child) LEA (Child) MARKUS (FRIEND). </a:t>
            </a:r>
          </a:p>
          <a:p>
            <a:pPr marL="171450" indent="-171450">
              <a:buFont typeface="Arial" panose="020B0604020202020204" pitchFamily="34" charset="0"/>
              <a:buChar char="•"/>
            </a:pPr>
            <a:r>
              <a:rPr lang="en-GB" dirty="0"/>
              <a:t>You see that there is some overlap in relations as well as in names, but with different relations. The software will clarify this by asking why some people are not mentioned this time, asking why relationships differ and in this way document the development of the social network.</a:t>
            </a:r>
          </a:p>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10</a:t>
            </a:fld>
            <a:endParaRPr lang="de-DE"/>
          </a:p>
        </p:txBody>
      </p:sp>
    </p:spTree>
    <p:extLst>
      <p:ext uri="{BB962C8B-B14F-4D97-AF65-F5344CB8AC3E}">
        <p14:creationId xmlns:p14="http://schemas.microsoft.com/office/powerpoint/2010/main" val="226424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ct val="20000"/>
              </a:spcBef>
              <a:buFont typeface="Arial" panose="020B0604020202020204" pitchFamily="34" charset="0"/>
              <a:buNone/>
              <a:defRPr/>
            </a:pP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Why</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does</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software</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ask</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about</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Anushka‘s</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mother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but not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about</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Anushka‘s</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father</a:t>
            </a: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indent="0">
              <a:spcBef>
                <a:spcPct val="20000"/>
              </a:spcBef>
              <a:buFont typeface="Arial" panose="020B0604020202020204" pitchFamily="34" charset="0"/>
              <a:buNone/>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fld id="{1274820E-C1BE-4158-B8FE-0D7620F4E2EE}" type="slidenum">
              <a:rPr lang="de-DE" smtClean="0"/>
              <a:t>11</a:t>
            </a:fld>
            <a:endParaRPr lang="de-DE"/>
          </a:p>
        </p:txBody>
      </p:sp>
    </p:spTree>
    <p:extLst>
      <p:ext uri="{BB962C8B-B14F-4D97-AF65-F5344CB8AC3E}">
        <p14:creationId xmlns:p14="http://schemas.microsoft.com/office/powerpoint/2010/main" val="405255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module</a:t>
            </a:r>
            <a:r>
              <a:rPr lang="de-DE" dirty="0"/>
              <a:t> </a:t>
            </a:r>
            <a:r>
              <a:rPr lang="de-DE" dirty="0" err="1"/>
              <a:t>is</a:t>
            </a:r>
            <a:r>
              <a:rPr lang="de-DE" dirty="0"/>
              <a:t> </a:t>
            </a:r>
            <a:r>
              <a:rPr lang="de-DE" dirty="0" err="1"/>
              <a:t>administered</a:t>
            </a:r>
            <a:r>
              <a:rPr lang="de-DE" dirty="0"/>
              <a:t> </a:t>
            </a:r>
            <a:r>
              <a:rPr lang="de-DE" dirty="0" err="1"/>
              <a:t>only</a:t>
            </a:r>
            <a:r>
              <a:rPr lang="de-DE" dirty="0"/>
              <a:t> </a:t>
            </a:r>
            <a:r>
              <a:rPr lang="de-DE" dirty="0" err="1"/>
              <a:t>to</a:t>
            </a:r>
            <a:r>
              <a:rPr lang="de-DE" dirty="0"/>
              <a:t> </a:t>
            </a:r>
            <a:r>
              <a:rPr lang="de-DE" dirty="0" err="1"/>
              <a:t>the</a:t>
            </a:r>
            <a:r>
              <a:rPr lang="de-DE" dirty="0"/>
              <a:t> </a:t>
            </a:r>
            <a:r>
              <a:rPr lang="de-DE" dirty="0" err="1"/>
              <a:t>family</a:t>
            </a:r>
            <a:r>
              <a:rPr lang="de-DE" dirty="0"/>
              <a:t> </a:t>
            </a:r>
            <a:r>
              <a:rPr lang="de-DE" dirty="0" err="1"/>
              <a:t>respondent</a:t>
            </a:r>
            <a:r>
              <a:rPr lang="de-DE" dirty="0"/>
              <a:t> -  </a:t>
            </a:r>
            <a:r>
              <a:rPr lang="de-DE" dirty="0" err="1"/>
              <a:t>meaning</a:t>
            </a:r>
            <a:r>
              <a:rPr lang="de-DE" dirty="0"/>
              <a:t> </a:t>
            </a:r>
            <a:r>
              <a:rPr lang="de-DE" dirty="0" err="1"/>
              <a:t>that</a:t>
            </a:r>
            <a:r>
              <a:rPr lang="de-DE" dirty="0"/>
              <a:t> </a:t>
            </a:r>
            <a:r>
              <a:rPr lang="de-DE" dirty="0" err="1"/>
              <a:t>Anushka‘s</a:t>
            </a:r>
            <a:r>
              <a:rPr lang="de-DE" dirty="0"/>
              <a:t> </a:t>
            </a:r>
            <a:r>
              <a:rPr lang="de-DE" dirty="0" err="1"/>
              <a:t>partner</a:t>
            </a:r>
            <a:r>
              <a:rPr lang="de-DE" dirty="0"/>
              <a:t> will </a:t>
            </a:r>
            <a:r>
              <a:rPr lang="de-DE" dirty="0" err="1"/>
              <a:t>be</a:t>
            </a:r>
            <a:r>
              <a:rPr lang="de-DE" dirty="0"/>
              <a:t> </a:t>
            </a:r>
            <a:r>
              <a:rPr lang="de-DE" dirty="0" err="1"/>
              <a:t>spared</a:t>
            </a:r>
            <a:r>
              <a:rPr lang="de-DE" dirty="0"/>
              <a:t> </a:t>
            </a:r>
            <a:r>
              <a:rPr lang="de-DE" dirty="0" err="1"/>
              <a:t>this</a:t>
            </a:r>
            <a:r>
              <a:rPr lang="de-DE" dirty="0"/>
              <a:t> </a:t>
            </a:r>
            <a:r>
              <a:rPr lang="de-DE" dirty="0" err="1"/>
              <a:t>module</a:t>
            </a:r>
            <a:endParaRPr lang="de-DE" dirty="0"/>
          </a:p>
          <a:p>
            <a:endParaRPr lang="de-DE" dirty="0"/>
          </a:p>
          <a:p>
            <a:pPr marL="0" indent="0">
              <a:buFont typeface="Arial" panose="020B0604020202020204" pitchFamily="34" charset="0"/>
              <a:buNone/>
            </a:pPr>
            <a:endParaRPr kumimoji="0" lang="en-US"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12</a:t>
            </a:fld>
            <a:endParaRPr lang="de-DE"/>
          </a:p>
        </p:txBody>
      </p:sp>
    </p:spTree>
    <p:extLst>
      <p:ext uri="{BB962C8B-B14F-4D97-AF65-F5344CB8AC3E}">
        <p14:creationId xmlns:p14="http://schemas.microsoft.com/office/powerpoint/2010/main" val="173473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8657" y="4775666"/>
            <a:ext cx="5429250" cy="4649901"/>
          </a:xfrm>
        </p:spPr>
        <p:txBody>
          <a:bodyPr/>
          <a:lstStyle/>
          <a:p>
            <a:r>
              <a:rPr lang="de-DE" dirty="0" err="1"/>
              <a:t>What</a:t>
            </a:r>
            <a:r>
              <a:rPr lang="de-DE" dirty="0"/>
              <a:t> </a:t>
            </a:r>
            <a:r>
              <a:rPr lang="de-DE" dirty="0" err="1"/>
              <a:t>has</a:t>
            </a:r>
            <a:r>
              <a:rPr lang="de-DE" dirty="0"/>
              <a:t> </a:t>
            </a:r>
            <a:r>
              <a:rPr lang="de-DE" dirty="0" err="1"/>
              <a:t>happened</a:t>
            </a:r>
            <a:r>
              <a:rPr lang="de-DE" dirty="0"/>
              <a:t> so </a:t>
            </a:r>
            <a:r>
              <a:rPr lang="de-DE" dirty="0" err="1"/>
              <a:t>far</a:t>
            </a:r>
            <a:r>
              <a:rPr lang="de-DE" dirty="0"/>
              <a:t>:</a:t>
            </a:r>
          </a:p>
          <a:p>
            <a:endParaRPr lang="de-DE" dirty="0"/>
          </a:p>
          <a:p>
            <a:r>
              <a:rPr lang="de-DE" dirty="0"/>
              <a:t>The Software </a:t>
            </a:r>
            <a:r>
              <a:rPr lang="de-DE" dirty="0" err="1"/>
              <a:t>has</a:t>
            </a:r>
            <a:r>
              <a:rPr lang="de-DE" dirty="0"/>
              <a:t> </a:t>
            </a:r>
            <a:r>
              <a:rPr lang="de-DE" dirty="0" err="1"/>
              <a:t>collected</a:t>
            </a:r>
            <a:r>
              <a:rPr lang="de-DE" dirty="0"/>
              <a:t> all </a:t>
            </a:r>
            <a:r>
              <a:rPr lang="de-DE" dirty="0" err="1"/>
              <a:t>children</a:t>
            </a:r>
            <a:r>
              <a:rPr lang="de-DE" dirty="0"/>
              <a:t> </a:t>
            </a:r>
            <a:r>
              <a:rPr lang="de-DE" dirty="0" err="1"/>
              <a:t>that</a:t>
            </a:r>
            <a:r>
              <a:rPr lang="de-DE" dirty="0"/>
              <a:t> </a:t>
            </a:r>
            <a:r>
              <a:rPr lang="de-DE" dirty="0" err="1"/>
              <a:t>were</a:t>
            </a:r>
            <a:r>
              <a:rPr lang="de-DE" dirty="0"/>
              <a:t> </a:t>
            </a:r>
            <a:r>
              <a:rPr lang="de-DE" dirty="0" err="1"/>
              <a:t>mentioned</a:t>
            </a:r>
            <a:r>
              <a:rPr lang="de-DE" dirty="0"/>
              <a:t> in a </a:t>
            </a:r>
            <a:r>
              <a:rPr lang="de-DE" dirty="0" err="1"/>
              <a:t>previous</a:t>
            </a:r>
            <a:r>
              <a:rPr lang="de-DE" dirty="0"/>
              <a:t> interview </a:t>
            </a:r>
            <a:r>
              <a:rPr lang="de-DE" dirty="0" err="1"/>
              <a:t>or</a:t>
            </a:r>
            <a:r>
              <a:rPr lang="de-DE" dirty="0"/>
              <a:t> </a:t>
            </a:r>
            <a:r>
              <a:rPr lang="de-DE" dirty="0" err="1"/>
              <a:t>during</a:t>
            </a:r>
            <a:r>
              <a:rPr lang="de-DE" dirty="0"/>
              <a:t> </a:t>
            </a:r>
            <a:r>
              <a:rPr lang="de-DE" dirty="0" err="1"/>
              <a:t>this</a:t>
            </a:r>
            <a:r>
              <a:rPr lang="de-DE" dirty="0"/>
              <a:t> interview (in </a:t>
            </a:r>
            <a:r>
              <a:rPr lang="de-DE" dirty="0" err="1"/>
              <a:t>the</a:t>
            </a:r>
            <a:r>
              <a:rPr lang="de-DE" dirty="0"/>
              <a:t> SN </a:t>
            </a:r>
            <a:r>
              <a:rPr lang="de-DE" dirty="0" err="1"/>
              <a:t>module</a:t>
            </a:r>
            <a:r>
              <a:rPr lang="de-DE" dirty="0"/>
              <a:t>) and </a:t>
            </a:r>
            <a:r>
              <a:rPr lang="de-DE" dirty="0" err="1"/>
              <a:t>produced</a:t>
            </a:r>
            <a:r>
              <a:rPr lang="de-DE" dirty="0"/>
              <a:t> a </a:t>
            </a:r>
            <a:r>
              <a:rPr lang="de-DE" dirty="0" err="1"/>
              <a:t>list</a:t>
            </a:r>
            <a:r>
              <a:rPr lang="de-DE" dirty="0"/>
              <a:t>/ an </a:t>
            </a:r>
            <a:r>
              <a:rPr lang="de-DE" dirty="0" err="1"/>
              <a:t>overview</a:t>
            </a:r>
            <a:r>
              <a:rPr lang="de-DE" dirty="0"/>
              <a:t> </a:t>
            </a:r>
            <a:r>
              <a:rPr lang="de-DE" dirty="0" err="1"/>
              <a:t>of</a:t>
            </a:r>
            <a:r>
              <a:rPr lang="de-DE" dirty="0"/>
              <a:t> </a:t>
            </a:r>
            <a:r>
              <a:rPr lang="de-DE" dirty="0" err="1"/>
              <a:t>children</a:t>
            </a:r>
            <a:r>
              <a:rPr lang="de-DE" dirty="0"/>
              <a:t> </a:t>
            </a:r>
            <a:r>
              <a:rPr lang="de-DE" dirty="0" err="1"/>
              <a:t>for</a:t>
            </a:r>
            <a:r>
              <a:rPr lang="de-DE" dirty="0"/>
              <a:t> </a:t>
            </a:r>
            <a:r>
              <a:rPr lang="de-DE" dirty="0" err="1"/>
              <a:t>Anushka</a:t>
            </a:r>
            <a:r>
              <a:rPr lang="de-DE" dirty="0"/>
              <a:t> </a:t>
            </a:r>
            <a:r>
              <a:rPr lang="de-DE" dirty="0" err="1"/>
              <a:t>to</a:t>
            </a:r>
            <a:r>
              <a:rPr lang="de-DE" dirty="0"/>
              <a:t> </a:t>
            </a:r>
            <a:r>
              <a:rPr lang="de-DE" dirty="0" err="1"/>
              <a:t>be</a:t>
            </a:r>
            <a:r>
              <a:rPr lang="de-DE" dirty="0"/>
              <a:t> </a:t>
            </a:r>
            <a:r>
              <a:rPr lang="de-DE" dirty="0" err="1"/>
              <a:t>checked</a:t>
            </a:r>
            <a:r>
              <a:rPr lang="de-DE" dirty="0"/>
              <a:t>. </a:t>
            </a:r>
          </a:p>
          <a:p>
            <a:pPr marL="171450" indent="-171450">
              <a:buFont typeface="Arial" panose="020B0604020202020204" pitchFamily="34" charset="0"/>
              <a:buChar char="•"/>
            </a:pPr>
            <a:r>
              <a:rPr lang="de-DE" dirty="0"/>
              <a:t>The </a:t>
            </a:r>
            <a:r>
              <a:rPr lang="de-DE" dirty="0" err="1"/>
              <a:t>list</a:t>
            </a:r>
            <a:r>
              <a:rPr lang="de-DE" dirty="0"/>
              <a:t> </a:t>
            </a:r>
            <a:r>
              <a:rPr lang="de-DE" dirty="0" err="1"/>
              <a:t>may</a:t>
            </a:r>
            <a:r>
              <a:rPr lang="de-DE" dirty="0"/>
              <a:t> </a:t>
            </a:r>
            <a:r>
              <a:rPr lang="de-DE" dirty="0" err="1"/>
              <a:t>be</a:t>
            </a:r>
            <a:r>
              <a:rPr lang="de-DE" dirty="0"/>
              <a:t> </a:t>
            </a:r>
            <a:r>
              <a:rPr lang="de-DE" dirty="0" err="1"/>
              <a:t>incomplete</a:t>
            </a:r>
            <a:r>
              <a:rPr lang="de-DE" dirty="0"/>
              <a:t>, </a:t>
            </a:r>
            <a:r>
              <a:rPr lang="de-DE" dirty="0" err="1"/>
              <a:t>meaning</a:t>
            </a:r>
            <a:r>
              <a:rPr lang="de-DE" dirty="0"/>
              <a:t> </a:t>
            </a:r>
            <a:r>
              <a:rPr lang="de-DE" dirty="0" err="1"/>
              <a:t>certain</a:t>
            </a:r>
            <a:r>
              <a:rPr lang="de-DE" dirty="0"/>
              <a:t> </a:t>
            </a:r>
            <a:r>
              <a:rPr lang="de-DE" dirty="0" err="1"/>
              <a:t>children</a:t>
            </a:r>
            <a:r>
              <a:rPr lang="de-DE" dirty="0"/>
              <a:t> </a:t>
            </a:r>
            <a:r>
              <a:rPr lang="de-DE" dirty="0" err="1"/>
              <a:t>might</a:t>
            </a:r>
            <a:r>
              <a:rPr lang="de-DE" dirty="0"/>
              <a:t> </a:t>
            </a:r>
            <a:r>
              <a:rPr lang="de-DE" dirty="0" err="1"/>
              <a:t>be</a:t>
            </a:r>
            <a:r>
              <a:rPr lang="de-DE" dirty="0"/>
              <a:t> </a:t>
            </a:r>
            <a:r>
              <a:rPr lang="de-DE" dirty="0" err="1"/>
              <a:t>missing</a:t>
            </a:r>
            <a:r>
              <a:rPr lang="de-DE" dirty="0"/>
              <a:t> and </a:t>
            </a:r>
            <a:r>
              <a:rPr lang="de-DE" dirty="0" err="1"/>
              <a:t>be</a:t>
            </a:r>
            <a:r>
              <a:rPr lang="de-DE" dirty="0"/>
              <a:t> </a:t>
            </a:r>
            <a:r>
              <a:rPr lang="de-DE" dirty="0" err="1"/>
              <a:t>added</a:t>
            </a:r>
            <a:r>
              <a:rPr lang="de-DE" dirty="0"/>
              <a:t>.</a:t>
            </a:r>
          </a:p>
          <a:p>
            <a:pPr marL="171450" indent="-171450">
              <a:buFont typeface="Arial" panose="020B0604020202020204" pitchFamily="34" charset="0"/>
              <a:buChar char="•"/>
            </a:pPr>
            <a:r>
              <a:rPr lang="de-DE" dirty="0"/>
              <a:t>The </a:t>
            </a:r>
            <a:r>
              <a:rPr lang="de-DE" dirty="0" err="1"/>
              <a:t>list</a:t>
            </a:r>
            <a:r>
              <a:rPr lang="de-DE" dirty="0"/>
              <a:t> </a:t>
            </a:r>
            <a:r>
              <a:rPr lang="de-DE" dirty="0" err="1"/>
              <a:t>may</a:t>
            </a:r>
            <a:r>
              <a:rPr lang="de-DE" dirty="0"/>
              <a:t> </a:t>
            </a:r>
            <a:r>
              <a:rPr lang="de-DE" dirty="0" err="1"/>
              <a:t>be</a:t>
            </a:r>
            <a:r>
              <a:rPr lang="de-DE" dirty="0"/>
              <a:t> </a:t>
            </a:r>
            <a:r>
              <a:rPr lang="de-DE" dirty="0" err="1"/>
              <a:t>incomplete</a:t>
            </a:r>
            <a:r>
              <a:rPr lang="de-DE" dirty="0"/>
              <a:t> in </a:t>
            </a:r>
            <a:r>
              <a:rPr lang="de-DE" dirty="0" err="1"/>
              <a:t>terms</a:t>
            </a:r>
            <a:r>
              <a:rPr lang="de-DE" dirty="0"/>
              <a:t> </a:t>
            </a:r>
            <a:r>
              <a:rPr lang="de-DE" dirty="0" err="1"/>
              <a:t>of</a:t>
            </a:r>
            <a:r>
              <a:rPr lang="de-DE" dirty="0"/>
              <a:t> </a:t>
            </a:r>
            <a:r>
              <a:rPr lang="de-DE" dirty="0" err="1"/>
              <a:t>gender</a:t>
            </a:r>
            <a:r>
              <a:rPr lang="de-DE" dirty="0"/>
              <a:t> and </a:t>
            </a:r>
            <a:r>
              <a:rPr lang="de-DE" dirty="0" err="1"/>
              <a:t>age</a:t>
            </a:r>
            <a:r>
              <a:rPr lang="de-DE" dirty="0"/>
              <a:t> </a:t>
            </a:r>
            <a:r>
              <a:rPr lang="de-DE" dirty="0" err="1"/>
              <a:t>information</a:t>
            </a:r>
            <a:r>
              <a:rPr lang="de-DE" dirty="0"/>
              <a:t>. Children </a:t>
            </a:r>
            <a:r>
              <a:rPr lang="de-DE" dirty="0" err="1"/>
              <a:t>that</a:t>
            </a:r>
            <a:r>
              <a:rPr lang="de-DE" dirty="0"/>
              <a:t> </a:t>
            </a:r>
            <a:r>
              <a:rPr lang="de-DE" dirty="0" err="1"/>
              <a:t>were</a:t>
            </a:r>
            <a:r>
              <a:rPr lang="de-DE" dirty="0"/>
              <a:t> </a:t>
            </a:r>
            <a:r>
              <a:rPr lang="de-DE" dirty="0" err="1"/>
              <a:t>preloaded</a:t>
            </a:r>
            <a:r>
              <a:rPr lang="de-DE" dirty="0"/>
              <a:t> </a:t>
            </a:r>
            <a:r>
              <a:rPr lang="de-DE" dirty="0" err="1"/>
              <a:t>the</a:t>
            </a:r>
            <a:r>
              <a:rPr lang="de-DE" dirty="0"/>
              <a:t> </a:t>
            </a:r>
            <a:r>
              <a:rPr lang="de-DE" dirty="0" err="1"/>
              <a:t>full</a:t>
            </a:r>
            <a:r>
              <a:rPr lang="de-DE" dirty="0"/>
              <a:t> </a:t>
            </a:r>
            <a:r>
              <a:rPr lang="de-DE" dirty="0" err="1"/>
              <a:t>range</a:t>
            </a:r>
            <a:r>
              <a:rPr lang="de-DE" dirty="0"/>
              <a:t> </a:t>
            </a:r>
            <a:r>
              <a:rPr lang="de-DE" dirty="0" err="1"/>
              <a:t>of</a:t>
            </a:r>
            <a:r>
              <a:rPr lang="de-DE" dirty="0"/>
              <a:t> </a:t>
            </a:r>
            <a:r>
              <a:rPr lang="de-DE" dirty="0" err="1"/>
              <a:t>information</a:t>
            </a:r>
            <a:r>
              <a:rPr lang="de-DE" dirty="0"/>
              <a:t> </a:t>
            </a:r>
            <a:r>
              <a:rPr lang="de-DE" dirty="0" err="1"/>
              <a:t>is</a:t>
            </a:r>
            <a:r>
              <a:rPr lang="de-DE" dirty="0"/>
              <a:t> </a:t>
            </a:r>
            <a:r>
              <a:rPr lang="de-DE" dirty="0" err="1"/>
              <a:t>already</a:t>
            </a:r>
            <a:r>
              <a:rPr lang="de-DE" dirty="0"/>
              <a:t> </a:t>
            </a:r>
            <a:r>
              <a:rPr lang="de-DE" dirty="0" err="1"/>
              <a:t>available</a:t>
            </a:r>
            <a:r>
              <a:rPr lang="de-DE" dirty="0"/>
              <a:t>. </a:t>
            </a:r>
            <a:r>
              <a:rPr lang="de-DE" dirty="0" err="1"/>
              <a:t>For</a:t>
            </a:r>
            <a:r>
              <a:rPr lang="de-DE" dirty="0"/>
              <a:t> Children </a:t>
            </a:r>
            <a:r>
              <a:rPr lang="de-DE" dirty="0" err="1"/>
              <a:t>mentioned</a:t>
            </a:r>
            <a:r>
              <a:rPr lang="de-DE" dirty="0"/>
              <a:t> in </a:t>
            </a:r>
            <a:r>
              <a:rPr lang="de-DE" dirty="0" err="1"/>
              <a:t>the</a:t>
            </a:r>
            <a:r>
              <a:rPr lang="de-DE" dirty="0"/>
              <a:t> SN </a:t>
            </a:r>
            <a:r>
              <a:rPr lang="de-DE" dirty="0" err="1"/>
              <a:t>module</a:t>
            </a:r>
            <a:r>
              <a:rPr lang="de-DE" dirty="0"/>
              <a:t>, </a:t>
            </a:r>
            <a:r>
              <a:rPr lang="de-DE" dirty="0" err="1"/>
              <a:t>the</a:t>
            </a:r>
            <a:r>
              <a:rPr lang="de-DE" dirty="0"/>
              <a:t> </a:t>
            </a:r>
            <a:r>
              <a:rPr lang="de-DE" dirty="0" err="1"/>
              <a:t>infomration</a:t>
            </a:r>
            <a:r>
              <a:rPr lang="de-DE" dirty="0"/>
              <a:t> on </a:t>
            </a:r>
            <a:r>
              <a:rPr lang="de-DE" dirty="0" err="1"/>
              <a:t>age</a:t>
            </a:r>
            <a:r>
              <a:rPr lang="de-DE" dirty="0"/>
              <a:t> and </a:t>
            </a:r>
            <a:r>
              <a:rPr lang="de-DE" dirty="0" err="1"/>
              <a:t>gender</a:t>
            </a:r>
            <a:r>
              <a:rPr lang="de-DE" dirty="0"/>
              <a:t> ist still </a:t>
            </a:r>
            <a:r>
              <a:rPr lang="de-DE" dirty="0" err="1"/>
              <a:t>missing</a:t>
            </a:r>
            <a:r>
              <a:rPr lang="de-DE" dirty="0"/>
              <a:t> and </a:t>
            </a:r>
            <a:r>
              <a:rPr lang="de-DE" dirty="0" err="1"/>
              <a:t>needs</a:t>
            </a:r>
            <a:r>
              <a:rPr lang="de-DE" dirty="0"/>
              <a:t> </a:t>
            </a:r>
            <a:r>
              <a:rPr lang="de-DE" dirty="0" err="1"/>
              <a:t>to</a:t>
            </a:r>
            <a:r>
              <a:rPr lang="de-DE" dirty="0"/>
              <a:t> </a:t>
            </a:r>
            <a:r>
              <a:rPr lang="de-DE" dirty="0" err="1"/>
              <a:t>be</a:t>
            </a:r>
            <a:r>
              <a:rPr lang="de-DE" dirty="0"/>
              <a:t> </a:t>
            </a:r>
            <a:r>
              <a:rPr lang="de-DE" dirty="0" err="1"/>
              <a:t>updated</a:t>
            </a:r>
            <a:r>
              <a:rPr lang="de-DE" dirty="0"/>
              <a:t>.</a:t>
            </a:r>
          </a:p>
          <a:p>
            <a:pPr marL="171450" indent="-171450">
              <a:buFont typeface="Arial" panose="020B0604020202020204" pitchFamily="34" charset="0"/>
              <a:buChar char="•"/>
            </a:pPr>
            <a:r>
              <a:rPr lang="de-DE" dirty="0"/>
              <a:t>The </a:t>
            </a:r>
            <a:r>
              <a:rPr lang="de-DE" dirty="0" err="1"/>
              <a:t>list</a:t>
            </a:r>
            <a:r>
              <a:rPr lang="de-DE" dirty="0"/>
              <a:t> </a:t>
            </a:r>
            <a:r>
              <a:rPr lang="de-DE" dirty="0" err="1"/>
              <a:t>may</a:t>
            </a:r>
            <a:r>
              <a:rPr lang="de-DE" dirty="0"/>
              <a:t> </a:t>
            </a:r>
            <a:r>
              <a:rPr lang="de-DE" dirty="0" err="1"/>
              <a:t>contain</a:t>
            </a:r>
            <a:r>
              <a:rPr lang="de-DE" dirty="0"/>
              <a:t> </a:t>
            </a:r>
            <a:r>
              <a:rPr lang="de-DE" dirty="0" err="1"/>
              <a:t>duplicate</a:t>
            </a:r>
            <a:r>
              <a:rPr lang="de-DE" dirty="0"/>
              <a:t> </a:t>
            </a:r>
            <a:r>
              <a:rPr lang="de-DE" dirty="0" err="1"/>
              <a:t>names</a:t>
            </a:r>
            <a:r>
              <a:rPr lang="de-DE" dirty="0"/>
              <a:t> (</a:t>
            </a:r>
            <a:r>
              <a:rPr lang="de-DE" dirty="0" err="1"/>
              <a:t>here</a:t>
            </a:r>
            <a:r>
              <a:rPr lang="de-DE" dirty="0"/>
              <a:t> LEA) and </a:t>
            </a:r>
            <a:r>
              <a:rPr lang="de-DE" dirty="0" err="1"/>
              <a:t>does</a:t>
            </a:r>
            <a:r>
              <a:rPr lang="de-DE" dirty="0"/>
              <a:t> </a:t>
            </a:r>
            <a:r>
              <a:rPr lang="de-DE" dirty="0" err="1"/>
              <a:t>need</a:t>
            </a:r>
            <a:r>
              <a:rPr lang="de-DE" dirty="0"/>
              <a:t> </a:t>
            </a:r>
            <a:r>
              <a:rPr lang="de-DE" dirty="0" err="1"/>
              <a:t>cleaning</a:t>
            </a:r>
            <a:r>
              <a:rPr lang="de-DE" dirty="0"/>
              <a:t>. </a:t>
            </a:r>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13</a:t>
            </a:fld>
            <a:endParaRPr lang="de-DE"/>
          </a:p>
        </p:txBody>
      </p:sp>
    </p:spTree>
    <p:extLst>
      <p:ext uri="{BB962C8B-B14F-4D97-AF65-F5344CB8AC3E}">
        <p14:creationId xmlns:p14="http://schemas.microsoft.com/office/powerpoint/2010/main" val="3027719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interviewer</a:t>
            </a:r>
            <a:r>
              <a:rPr lang="de-DE" dirty="0"/>
              <a:t> </a:t>
            </a:r>
            <a:r>
              <a:rPr lang="de-DE" dirty="0" err="1"/>
              <a:t>is</a:t>
            </a:r>
            <a:r>
              <a:rPr lang="de-DE" dirty="0"/>
              <a:t> </a:t>
            </a:r>
            <a:r>
              <a:rPr lang="de-DE" dirty="0" err="1"/>
              <a:t>asked</a:t>
            </a:r>
            <a:r>
              <a:rPr lang="de-DE" dirty="0"/>
              <a:t> to check </a:t>
            </a:r>
            <a:r>
              <a:rPr lang="de-DE" dirty="0" err="1"/>
              <a:t>the</a:t>
            </a:r>
            <a:r>
              <a:rPr lang="de-DE" dirty="0"/>
              <a:t> </a:t>
            </a:r>
            <a:r>
              <a:rPr lang="de-DE" dirty="0" err="1"/>
              <a:t>list</a:t>
            </a:r>
            <a:r>
              <a:rPr lang="de-DE" dirty="0"/>
              <a:t> </a:t>
            </a:r>
            <a:r>
              <a:rPr lang="de-DE" dirty="0" err="1"/>
              <a:t>of</a:t>
            </a:r>
            <a:r>
              <a:rPr lang="de-DE" dirty="0"/>
              <a:t> </a:t>
            </a:r>
            <a:r>
              <a:rPr lang="de-DE" dirty="0" err="1"/>
              <a:t>children</a:t>
            </a:r>
            <a:r>
              <a:rPr lang="de-DE" dirty="0"/>
              <a:t> </a:t>
            </a:r>
            <a:r>
              <a:rPr lang="de-DE" dirty="0" err="1"/>
              <a:t>together</a:t>
            </a:r>
            <a:r>
              <a:rPr lang="de-DE" dirty="0"/>
              <a:t> with </a:t>
            </a:r>
            <a:r>
              <a:rPr lang="de-DE" dirty="0" err="1"/>
              <a:t>Anushka</a:t>
            </a:r>
            <a:r>
              <a:rPr lang="de-DE" dirty="0"/>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de-DE" sz="1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Update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preloaded</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children</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correct</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their</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name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lang="de-DE" sz="1200" dirty="0">
                <a:solidFill>
                  <a:sysClr val="windowText" lastClr="000000"/>
                </a:solidFill>
                <a:latin typeface="Calibri"/>
              </a:rPr>
              <a:t>Y</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oB</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gender</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if</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necessary</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In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case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of</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duplicates</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delete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second</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duplicate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one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that</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was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recorded</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in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SN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module</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Finally</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confirm</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that</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LEA was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mentioned</a:t>
            </a:r>
            <a:r>
              <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sz="12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before</a:t>
            </a:r>
            <a:endPar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de-DE" sz="1200" b="0" i="0" u="none" strike="noStrike" kern="1200" cap="none" spc="0" normalizeH="0" baseline="0" noProof="0" dirty="0" err="1">
                <a:ln>
                  <a:noFill/>
                </a:ln>
                <a:solidFill>
                  <a:sysClr val="windowText" lastClr="000000"/>
                </a:solidFill>
                <a:effectLst/>
                <a:uLnTx/>
                <a:uFillTx/>
                <a:latin typeface="+mn-lt"/>
              </a:rPr>
              <a:t>Corrected</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list</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matched</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preload</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children</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with</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children</a:t>
            </a:r>
            <a:r>
              <a:rPr kumimoji="0" lang="de-DE" sz="1200" b="0" i="0" u="none" strike="noStrike" kern="1200" cap="none" spc="0" normalizeH="0" baseline="0" noProof="0" dirty="0">
                <a:ln>
                  <a:noFill/>
                </a:ln>
                <a:solidFill>
                  <a:sysClr val="windowText" lastClr="000000"/>
                </a:solidFill>
                <a:effectLst/>
                <a:uLnTx/>
                <a:uFillTx/>
                <a:latin typeface="+mn-lt"/>
              </a:rPr>
              <a:t> </a:t>
            </a:r>
            <a:r>
              <a:rPr kumimoji="0" lang="de-DE" sz="1200" b="0" i="0" u="none" strike="noStrike" kern="1200" cap="none" spc="0" normalizeH="0" baseline="0" noProof="0" dirty="0" err="1">
                <a:ln>
                  <a:noFill/>
                </a:ln>
                <a:solidFill>
                  <a:sysClr val="windowText" lastClr="000000"/>
                </a:solidFill>
                <a:effectLst/>
                <a:uLnTx/>
                <a:uFillTx/>
                <a:latin typeface="+mn-lt"/>
              </a:rPr>
              <a:t>reported</a:t>
            </a:r>
            <a:r>
              <a:rPr kumimoji="0" lang="de-DE" sz="1200" b="0" i="0" u="none" strike="noStrike" kern="1200" cap="none" spc="0" normalizeH="0" baseline="0" noProof="0" dirty="0">
                <a:ln>
                  <a:noFill/>
                </a:ln>
                <a:solidFill>
                  <a:sysClr val="windowText" lastClr="000000"/>
                </a:solidFill>
                <a:effectLst/>
                <a:uLnTx/>
                <a:uFillTx/>
                <a:latin typeface="+mn-lt"/>
              </a:rPr>
              <a:t> in </a:t>
            </a:r>
            <a:r>
              <a:rPr kumimoji="0" lang="de-DE" sz="1200" b="0" i="0" u="none" strike="noStrike" kern="1200" cap="none" spc="0" normalizeH="0" baseline="0" noProof="0" dirty="0" err="1">
                <a:ln>
                  <a:noFill/>
                </a:ln>
                <a:solidFill>
                  <a:sysClr val="windowText" lastClr="000000"/>
                </a:solidFill>
                <a:effectLst/>
                <a:uLnTx/>
                <a:uFillTx/>
                <a:latin typeface="+mn-lt"/>
              </a:rPr>
              <a:t>the</a:t>
            </a:r>
            <a:r>
              <a:rPr kumimoji="0" lang="de-DE" sz="1200" b="0" i="0" u="none" strike="noStrike" kern="1200" cap="none" spc="0" normalizeH="0" baseline="0" noProof="0" dirty="0">
                <a:ln>
                  <a:noFill/>
                </a:ln>
                <a:solidFill>
                  <a:sysClr val="windowText" lastClr="000000"/>
                </a:solidFill>
                <a:effectLst/>
                <a:uLnTx/>
                <a:uFillTx/>
                <a:latin typeface="+mn-lt"/>
              </a:rPr>
              <a:t> SN </a:t>
            </a:r>
            <a:r>
              <a:rPr kumimoji="0" lang="de-DE" sz="1200" b="0" i="0" u="none" strike="noStrike" kern="1200" cap="none" spc="0" normalizeH="0" baseline="0" noProof="0" dirty="0" err="1">
                <a:ln>
                  <a:noFill/>
                </a:ln>
                <a:solidFill>
                  <a:sysClr val="windowText" lastClr="000000"/>
                </a:solidFill>
                <a:effectLst/>
                <a:uLnTx/>
                <a:uFillTx/>
                <a:latin typeface="+mn-lt"/>
              </a:rPr>
              <a:t>module</a:t>
            </a:r>
            <a:endParaRPr kumimoji="0" lang="en-GB" sz="1200" b="0" i="0" u="none" strike="noStrike" kern="1200" cap="none" spc="0" normalizeH="0" baseline="0" noProof="0" dirty="0">
              <a:ln>
                <a:noFill/>
              </a:ln>
              <a:solidFill>
                <a:sysClr val="windowText" lastClr="000000"/>
              </a:solidFill>
              <a:effectLst/>
              <a:uLnTx/>
              <a:uFillTx/>
              <a:latin typeface="+mn-lt"/>
            </a:endParaRPr>
          </a:p>
          <a:p>
            <a:pPr marL="171450" indent="-171450">
              <a:buFont typeface="Arial" panose="020B0604020202020204" pitchFamily="34" charset="0"/>
              <a:buChar char="•"/>
            </a:pPr>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14</a:t>
            </a:fld>
            <a:endParaRPr lang="de-DE"/>
          </a:p>
        </p:txBody>
      </p:sp>
    </p:spTree>
    <p:extLst>
      <p:ext uri="{BB962C8B-B14F-4D97-AF65-F5344CB8AC3E}">
        <p14:creationId xmlns:p14="http://schemas.microsoft.com/office/powerpoint/2010/main" val="2808557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400" dirty="0"/>
              <a:t>In </a:t>
            </a:r>
            <a:r>
              <a:rPr lang="de-DE" sz="1400" dirty="0" err="1"/>
              <a:t>the</a:t>
            </a:r>
            <a:r>
              <a:rPr lang="de-DE" sz="1400" dirty="0"/>
              <a:t> last </a:t>
            </a:r>
            <a:r>
              <a:rPr lang="de-DE" sz="1400" dirty="0" err="1"/>
              <a:t>step</a:t>
            </a:r>
            <a:r>
              <a:rPr lang="de-DE" sz="1400" dirty="0"/>
              <a:t> </a:t>
            </a:r>
            <a:r>
              <a:rPr lang="de-DE" sz="1400" dirty="0" err="1"/>
              <a:t>the</a:t>
            </a:r>
            <a:r>
              <a:rPr lang="de-DE" sz="1400" dirty="0"/>
              <a:t> </a:t>
            </a:r>
            <a:r>
              <a:rPr lang="de-DE" sz="1400" dirty="0" err="1"/>
              <a:t>list</a:t>
            </a:r>
            <a:r>
              <a:rPr lang="de-DE" sz="1400" dirty="0"/>
              <a:t> </a:t>
            </a:r>
            <a:r>
              <a:rPr lang="de-DE" sz="1400" dirty="0" err="1"/>
              <a:t>of</a:t>
            </a:r>
            <a:r>
              <a:rPr lang="de-DE" sz="1400" dirty="0"/>
              <a:t> </a:t>
            </a:r>
            <a:r>
              <a:rPr lang="de-DE" sz="1400" dirty="0" err="1"/>
              <a:t>children</a:t>
            </a:r>
            <a:r>
              <a:rPr lang="de-DE" sz="1400" dirty="0"/>
              <a:t> </a:t>
            </a:r>
            <a:r>
              <a:rPr lang="de-DE" sz="1400" dirty="0" err="1"/>
              <a:t>can</a:t>
            </a:r>
            <a:r>
              <a:rPr lang="de-DE" sz="1400" dirty="0"/>
              <a:t> </a:t>
            </a:r>
            <a:r>
              <a:rPr lang="de-DE" sz="1400" dirty="0" err="1"/>
              <a:t>be</a:t>
            </a:r>
            <a:r>
              <a:rPr lang="de-DE" sz="1400" dirty="0"/>
              <a:t> </a:t>
            </a:r>
            <a:r>
              <a:rPr lang="de-DE" sz="1400" dirty="0" err="1"/>
              <a:t>complemented</a:t>
            </a:r>
            <a:r>
              <a:rPr lang="de-DE" sz="1400" dirty="0"/>
              <a:t> with </a:t>
            </a:r>
            <a:r>
              <a:rPr lang="de-DE" sz="1400" dirty="0" err="1"/>
              <a:t>more</a:t>
            </a:r>
            <a:r>
              <a:rPr lang="de-DE" sz="1400" dirty="0"/>
              <a:t> </a:t>
            </a:r>
            <a:r>
              <a:rPr lang="de-DE" sz="1400" dirty="0" err="1"/>
              <a:t>children</a:t>
            </a:r>
            <a:r>
              <a:rPr lang="de-DE" sz="1400" dirty="0"/>
              <a:t> (</a:t>
            </a:r>
            <a:r>
              <a:rPr lang="de-DE" sz="1400" dirty="0" err="1"/>
              <a:t>if</a:t>
            </a:r>
            <a:r>
              <a:rPr lang="de-DE" sz="1400" dirty="0"/>
              <a:t> </a:t>
            </a:r>
            <a:r>
              <a:rPr lang="de-DE" sz="1400" dirty="0" err="1"/>
              <a:t>applicable</a:t>
            </a:r>
            <a:r>
              <a:rPr lang="de-DE" sz="1400" dirty="0"/>
              <a:t>).</a:t>
            </a:r>
          </a:p>
          <a:p>
            <a:pPr marL="171450" indent="-171450">
              <a:buFont typeface="Arial" panose="020B0604020202020204" pitchFamily="34" charset="0"/>
              <a:buChar char="•"/>
            </a:pPr>
            <a:r>
              <a:rPr lang="de-DE" sz="1400" dirty="0"/>
              <a:t>This </a:t>
            </a:r>
            <a:r>
              <a:rPr lang="de-DE" sz="1400" dirty="0" err="1"/>
              <a:t>complete</a:t>
            </a:r>
            <a:r>
              <a:rPr lang="de-DE" sz="1400" dirty="0"/>
              <a:t> </a:t>
            </a:r>
            <a:r>
              <a:rPr lang="de-DE" sz="1400" dirty="0" err="1"/>
              <a:t>list</a:t>
            </a:r>
            <a:r>
              <a:rPr lang="de-DE" sz="1400" dirty="0"/>
              <a:t> </a:t>
            </a:r>
            <a:r>
              <a:rPr lang="de-DE" sz="1400" dirty="0" err="1"/>
              <a:t>of</a:t>
            </a:r>
            <a:r>
              <a:rPr lang="de-DE" sz="1400" dirty="0"/>
              <a:t> </a:t>
            </a:r>
            <a:r>
              <a:rPr lang="de-DE" sz="1400" dirty="0" err="1"/>
              <a:t>children</a:t>
            </a:r>
            <a:r>
              <a:rPr lang="de-DE" sz="1400" dirty="0"/>
              <a:t> ist </a:t>
            </a:r>
            <a:r>
              <a:rPr lang="de-DE" sz="1400" dirty="0" err="1"/>
              <a:t>then</a:t>
            </a:r>
            <a:r>
              <a:rPr lang="de-DE" sz="1400" dirty="0"/>
              <a:t> </a:t>
            </a:r>
            <a:r>
              <a:rPr lang="de-DE" sz="1400" dirty="0" err="1"/>
              <a:t>forwarded</a:t>
            </a:r>
            <a:r>
              <a:rPr lang="de-DE" sz="1400" dirty="0"/>
              <a:t> </a:t>
            </a:r>
            <a:r>
              <a:rPr lang="de-DE" sz="1400" dirty="0" err="1"/>
              <a:t>to</a:t>
            </a:r>
            <a:r>
              <a:rPr lang="de-DE" sz="1400" dirty="0"/>
              <a:t> </a:t>
            </a:r>
            <a:r>
              <a:rPr lang="de-DE" sz="1400" dirty="0" err="1"/>
              <a:t>the</a:t>
            </a:r>
            <a:r>
              <a:rPr lang="de-DE" sz="1400" dirty="0"/>
              <a:t> </a:t>
            </a:r>
            <a:r>
              <a:rPr kumimoji="0" lang="en-GB" sz="1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Social </a:t>
            </a:r>
            <a:r>
              <a:rPr lang="en-GB" sz="1400" dirty="0">
                <a:solidFill>
                  <a:sysClr val="windowText" lastClr="000000"/>
                </a:solidFill>
                <a:latin typeface="Calibri"/>
              </a:rPr>
              <a:t>S</a:t>
            </a:r>
            <a:r>
              <a:rPr kumimoji="0" lang="en-GB" sz="14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upport</a:t>
            </a:r>
            <a:r>
              <a:rPr kumimoji="0" lang="en-GB" sz="1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und Financial Transfers modules.</a:t>
            </a:r>
          </a:p>
          <a:p>
            <a:pPr marL="171450" indent="-171450">
              <a:buFont typeface="Arial" panose="020B0604020202020204" pitchFamily="34" charset="0"/>
              <a:buChar cha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As well as forwarded to the partner’s interview (as Anushka was selected to be the family respondent answering the CH questions on Mohammed’s behalf).</a:t>
            </a:r>
          </a:p>
          <a:p>
            <a:pPr marL="171450" indent="-171450">
              <a:buFont typeface="Arial" panose="020B0604020202020204" pitchFamily="34" charset="0"/>
              <a:buChar char="•"/>
            </a:pPr>
            <a:endParaRPr kumimoji="0" lang="en-GB" sz="1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fld id="{1274820E-C1BE-4158-B8FE-0D7620F4E2EE}" type="slidenum">
              <a:rPr lang="de-DE" smtClean="0"/>
              <a:t>15</a:t>
            </a:fld>
            <a:endParaRPr lang="de-DE"/>
          </a:p>
        </p:txBody>
      </p:sp>
    </p:spTree>
    <p:extLst>
      <p:ext uri="{BB962C8B-B14F-4D97-AF65-F5344CB8AC3E}">
        <p14:creationId xmlns:p14="http://schemas.microsoft.com/office/powerpoint/2010/main" val="23234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p>
          <a:p>
            <a:endParaRPr lang="en-GB" sz="1400" dirty="0"/>
          </a:p>
        </p:txBody>
      </p:sp>
      <p:sp>
        <p:nvSpPr>
          <p:cNvPr id="4" name="Foliennummernplatzhalter 3"/>
          <p:cNvSpPr>
            <a:spLocks noGrp="1"/>
          </p:cNvSpPr>
          <p:nvPr>
            <p:ph type="sldNum" sz="quarter" idx="5"/>
          </p:nvPr>
        </p:nvSpPr>
        <p:spPr/>
        <p:txBody>
          <a:bodyPr/>
          <a:lstStyle/>
          <a:p>
            <a:fld id="{1274820E-C1BE-4158-B8FE-0D7620F4E2EE}" type="slidenum">
              <a:rPr lang="de-DE" smtClean="0"/>
              <a:t>16</a:t>
            </a:fld>
            <a:endParaRPr lang="de-DE"/>
          </a:p>
        </p:txBody>
      </p:sp>
    </p:spTree>
    <p:extLst>
      <p:ext uri="{BB962C8B-B14F-4D97-AF65-F5344CB8AC3E}">
        <p14:creationId xmlns:p14="http://schemas.microsoft.com/office/powerpoint/2010/main" val="419695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0188" y="655638"/>
            <a:ext cx="5953125" cy="3349625"/>
          </a:xfrm>
        </p:spPr>
      </p:sp>
      <p:sp>
        <p:nvSpPr>
          <p:cNvPr id="3" name="Notizenplatzhalter 2"/>
          <p:cNvSpPr>
            <a:spLocks noGrp="1"/>
          </p:cNvSpPr>
          <p:nvPr>
            <p:ph type="body" idx="1"/>
          </p:nvPr>
        </p:nvSpPr>
        <p:spPr>
          <a:xfrm>
            <a:off x="491712" y="4211390"/>
            <a:ext cx="5429250" cy="5381290"/>
          </a:xfrm>
        </p:spPr>
        <p:txBody>
          <a:bodyPr/>
          <a:lstStyle/>
          <a:p>
            <a:r>
              <a:rPr lang="de-DE" dirty="0" err="1"/>
              <a:t>Marital</a:t>
            </a:r>
            <a:r>
              <a:rPr lang="de-DE" dirty="0"/>
              <a:t> </a:t>
            </a:r>
            <a:r>
              <a:rPr lang="de-DE" dirty="0" err="1"/>
              <a:t>status</a:t>
            </a:r>
            <a:r>
              <a:rPr lang="de-DE" dirty="0"/>
              <a:t> </a:t>
            </a:r>
            <a:r>
              <a:rPr lang="de-DE" dirty="0" err="1"/>
              <a:t>is</a:t>
            </a:r>
            <a:r>
              <a:rPr lang="de-DE" dirty="0"/>
              <a:t> </a:t>
            </a:r>
            <a:r>
              <a:rPr lang="de-DE" dirty="0" err="1"/>
              <a:t>often</a:t>
            </a:r>
            <a:r>
              <a:rPr lang="de-DE" dirty="0"/>
              <a:t> </a:t>
            </a:r>
            <a:r>
              <a:rPr lang="de-DE" dirty="0" err="1"/>
              <a:t>confused</a:t>
            </a:r>
            <a:r>
              <a:rPr lang="de-DE" dirty="0"/>
              <a:t> with </a:t>
            </a:r>
            <a:r>
              <a:rPr lang="de-DE" dirty="0" err="1"/>
              <a:t>the</a:t>
            </a:r>
            <a:r>
              <a:rPr lang="de-DE" dirty="0"/>
              <a:t> </a:t>
            </a:r>
            <a:r>
              <a:rPr lang="de-DE" dirty="0" err="1"/>
              <a:t>cohabitation</a:t>
            </a:r>
            <a:r>
              <a:rPr lang="de-DE" dirty="0"/>
              <a:t>.</a:t>
            </a:r>
          </a:p>
          <a:p>
            <a:pPr marL="171450" indent="-171450">
              <a:buFont typeface="Arial" panose="020B0604020202020204" pitchFamily="34" charset="0"/>
              <a:buChar char="•"/>
            </a:pPr>
            <a:r>
              <a:rPr lang="de-DE" dirty="0"/>
              <a:t>In </a:t>
            </a:r>
            <a:r>
              <a:rPr lang="de-DE" dirty="0" err="1"/>
              <a:t>contrast</a:t>
            </a:r>
            <a:r>
              <a:rPr lang="de-DE" dirty="0"/>
              <a:t> </a:t>
            </a:r>
            <a:r>
              <a:rPr lang="de-DE" dirty="0" err="1"/>
              <a:t>to</a:t>
            </a:r>
            <a:r>
              <a:rPr lang="de-DE" dirty="0"/>
              <a:t> </a:t>
            </a:r>
            <a:r>
              <a:rPr lang="de-DE" dirty="0" err="1"/>
              <a:t>cohabitation</a:t>
            </a:r>
            <a:r>
              <a:rPr lang="de-DE" dirty="0"/>
              <a:t>, </a:t>
            </a:r>
            <a:r>
              <a:rPr lang="de-DE" dirty="0" err="1"/>
              <a:t>which</a:t>
            </a:r>
            <a:r>
              <a:rPr lang="de-DE" dirty="0"/>
              <a:t> </a:t>
            </a:r>
            <a:r>
              <a:rPr lang="de-DE" dirty="0" err="1"/>
              <a:t>documents</a:t>
            </a:r>
            <a:r>
              <a:rPr lang="de-DE" dirty="0"/>
              <a:t> </a:t>
            </a:r>
            <a:r>
              <a:rPr lang="de-DE" dirty="0" err="1"/>
              <a:t>if</a:t>
            </a:r>
            <a:r>
              <a:rPr lang="de-DE" dirty="0"/>
              <a:t> </a:t>
            </a:r>
            <a:r>
              <a:rPr lang="de-DE" dirty="0" err="1"/>
              <a:t>the</a:t>
            </a:r>
            <a:r>
              <a:rPr lang="de-DE" dirty="0"/>
              <a:t> </a:t>
            </a:r>
            <a:r>
              <a:rPr lang="de-DE" dirty="0" err="1"/>
              <a:t>respondent</a:t>
            </a:r>
            <a:r>
              <a:rPr lang="de-DE" dirty="0"/>
              <a:t> </a:t>
            </a:r>
            <a:r>
              <a:rPr lang="de-DE" dirty="0" err="1"/>
              <a:t>lives</a:t>
            </a:r>
            <a:r>
              <a:rPr lang="de-DE" dirty="0"/>
              <a:t> </a:t>
            </a:r>
            <a:r>
              <a:rPr lang="de-DE" dirty="0" err="1"/>
              <a:t>with</a:t>
            </a:r>
            <a:r>
              <a:rPr lang="de-DE" dirty="0"/>
              <a:t> a </a:t>
            </a:r>
            <a:r>
              <a:rPr lang="de-DE" dirty="0" err="1"/>
              <a:t>partner</a:t>
            </a:r>
            <a:r>
              <a:rPr lang="de-DE" dirty="0"/>
              <a:t> in a </a:t>
            </a:r>
            <a:r>
              <a:rPr lang="de-DE" dirty="0" err="1"/>
              <a:t>household</a:t>
            </a:r>
            <a:r>
              <a:rPr lang="de-DE" dirty="0"/>
              <a:t>,</a:t>
            </a:r>
          </a:p>
          <a:p>
            <a:pPr marL="171450" indent="-171450">
              <a:buFont typeface="Arial" panose="020B0604020202020204" pitchFamily="34" charset="0"/>
              <a:buChar char="•"/>
            </a:pPr>
            <a:r>
              <a:rPr lang="de-DE" dirty="0"/>
              <a:t>The </a:t>
            </a:r>
            <a:r>
              <a:rPr kumimoji="0" lang="de-DE"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Marital</a:t>
            </a:r>
            <a:r>
              <a:rPr kumimoji="0" lang="de-DE"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status</a:t>
            </a:r>
            <a:r>
              <a:rPr kumimoji="0" lang="de-DE"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1"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h</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as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implications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for</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legal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rights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that</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Respondent and Partner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might</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enjoy</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endPar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Regardless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of</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respondent‘s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cohabitation</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status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respondent‘s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legal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marital</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status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can</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be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any</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of</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response</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options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married</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divorced</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widowed</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It</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important</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to</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gather</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this</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information</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de-DE"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correctly</a:t>
            </a:r>
            <a:r>
              <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17</a:t>
            </a:fld>
            <a:endParaRPr lang="de-DE"/>
          </a:p>
        </p:txBody>
      </p:sp>
    </p:spTree>
    <p:extLst>
      <p:ext uri="{BB962C8B-B14F-4D97-AF65-F5344CB8AC3E}">
        <p14:creationId xmlns:p14="http://schemas.microsoft.com/office/powerpoint/2010/main" val="2803766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Show in </a:t>
            </a:r>
            <a:r>
              <a:rPr lang="de-DE" dirty="0" err="1"/>
              <a:t>paper</a:t>
            </a:r>
            <a:r>
              <a:rPr lang="de-DE" dirty="0"/>
              <a:t> </a:t>
            </a:r>
            <a:r>
              <a:rPr lang="de-DE" dirty="0" err="1"/>
              <a:t>to</a:t>
            </a:r>
            <a:r>
              <a:rPr lang="de-DE" dirty="0"/>
              <a:t> </a:t>
            </a:r>
            <a:r>
              <a:rPr lang="de-DE" dirty="0" err="1"/>
              <a:t>audience</a:t>
            </a:r>
            <a:r>
              <a:rPr lang="de-DE" dirty="0"/>
              <a:t>.</a:t>
            </a:r>
          </a:p>
          <a:p>
            <a:endParaRPr lang="de-DE" dirty="0"/>
          </a:p>
          <a:p>
            <a:pPr marL="171450" indent="-171450">
              <a:buFont typeface="Arial" panose="020B0604020202020204" pitchFamily="34" charset="0"/>
              <a:buChar char="•"/>
            </a:pPr>
            <a:r>
              <a:rPr lang="de-DE" dirty="0"/>
              <a:t>So </a:t>
            </a:r>
            <a:r>
              <a:rPr lang="de-DE" dirty="0" err="1"/>
              <a:t>this</a:t>
            </a:r>
            <a:r>
              <a:rPr lang="de-DE" dirty="0"/>
              <a:t> </a:t>
            </a:r>
            <a:r>
              <a:rPr lang="de-DE" dirty="0" err="1"/>
              <a:t>page</a:t>
            </a:r>
            <a:r>
              <a:rPr lang="de-DE" dirty="0"/>
              <a:t> in </a:t>
            </a:r>
            <a:r>
              <a:rPr lang="de-DE" dirty="0" err="1"/>
              <a:t>the</a:t>
            </a:r>
            <a:r>
              <a:rPr lang="de-DE" dirty="0"/>
              <a:t> </a:t>
            </a:r>
            <a:r>
              <a:rPr lang="de-DE" dirty="0" err="1"/>
              <a:t>recoding</a:t>
            </a:r>
            <a:r>
              <a:rPr lang="de-DE" dirty="0"/>
              <a:t> </a:t>
            </a:r>
            <a:r>
              <a:rPr lang="de-DE" dirty="0" err="1"/>
              <a:t>booklet</a:t>
            </a:r>
            <a:r>
              <a:rPr lang="de-DE" dirty="0"/>
              <a:t> </a:t>
            </a:r>
            <a:r>
              <a:rPr lang="de-DE" dirty="0" err="1"/>
              <a:t>should</a:t>
            </a:r>
            <a:r>
              <a:rPr lang="de-DE" dirty="0"/>
              <a:t> </a:t>
            </a:r>
            <a:r>
              <a:rPr lang="de-DE" dirty="0" err="1"/>
              <a:t>be</a:t>
            </a:r>
            <a:r>
              <a:rPr lang="de-DE" dirty="0"/>
              <a:t> </a:t>
            </a:r>
            <a:r>
              <a:rPr lang="de-DE" dirty="0" err="1"/>
              <a:t>completed</a:t>
            </a:r>
            <a:r>
              <a:rPr lang="de-DE" dirty="0"/>
              <a:t> </a:t>
            </a:r>
            <a:r>
              <a:rPr lang="de-DE" dirty="0" err="1"/>
              <a:t>by</a:t>
            </a:r>
            <a:r>
              <a:rPr lang="de-DE" dirty="0"/>
              <a:t> </a:t>
            </a:r>
            <a:r>
              <a:rPr lang="de-DE" dirty="0" err="1"/>
              <a:t>the</a:t>
            </a:r>
            <a:r>
              <a:rPr lang="de-DE" dirty="0"/>
              <a:t> </a:t>
            </a:r>
            <a:r>
              <a:rPr lang="de-DE" dirty="0" err="1"/>
              <a:t>respondent</a:t>
            </a:r>
            <a:r>
              <a:rPr lang="de-DE" dirty="0"/>
              <a:t> in </a:t>
            </a:r>
            <a:r>
              <a:rPr lang="de-DE" dirty="0" err="1"/>
              <a:t>order</a:t>
            </a:r>
            <a:r>
              <a:rPr lang="de-DE" dirty="0"/>
              <a:t> </a:t>
            </a:r>
            <a:r>
              <a:rPr lang="de-DE" dirty="0" err="1"/>
              <a:t>to</a:t>
            </a:r>
            <a:r>
              <a:rPr lang="de-DE" dirty="0"/>
              <a:t> </a:t>
            </a:r>
            <a:r>
              <a:rPr lang="de-DE" dirty="0" err="1"/>
              <a:t>calcutlate</a:t>
            </a:r>
            <a:r>
              <a:rPr lang="de-DE" dirty="0"/>
              <a:t> </a:t>
            </a:r>
            <a:r>
              <a:rPr lang="de-DE" dirty="0" err="1"/>
              <a:t>the</a:t>
            </a:r>
            <a:r>
              <a:rPr lang="de-DE" dirty="0"/>
              <a:t> </a:t>
            </a:r>
            <a:r>
              <a:rPr lang="de-DE" dirty="0" err="1"/>
              <a:t>number</a:t>
            </a:r>
            <a:r>
              <a:rPr lang="de-DE" dirty="0"/>
              <a:t> </a:t>
            </a:r>
            <a:r>
              <a:rPr lang="de-DE" dirty="0" err="1"/>
              <a:t>of</a:t>
            </a:r>
            <a:r>
              <a:rPr lang="de-DE" dirty="0"/>
              <a:t> </a:t>
            </a:r>
            <a:r>
              <a:rPr lang="de-DE" dirty="0" err="1"/>
              <a:t>units</a:t>
            </a:r>
            <a:r>
              <a:rPr lang="de-DE" dirty="0"/>
              <a:t> </a:t>
            </a:r>
            <a:r>
              <a:rPr lang="de-DE" dirty="0" err="1"/>
              <a:t>they</a:t>
            </a:r>
            <a:r>
              <a:rPr lang="de-DE" dirty="0"/>
              <a:t> </a:t>
            </a:r>
            <a:r>
              <a:rPr lang="de-DE" dirty="0" err="1"/>
              <a:t>drank</a:t>
            </a:r>
            <a:r>
              <a:rPr lang="de-DE" dirty="0"/>
              <a:t> in </a:t>
            </a:r>
            <a:r>
              <a:rPr lang="de-DE" dirty="0" err="1"/>
              <a:t>the</a:t>
            </a:r>
            <a:r>
              <a:rPr lang="de-DE" dirty="0"/>
              <a:t> </a:t>
            </a:r>
            <a:r>
              <a:rPr lang="de-DE" dirty="0" err="1"/>
              <a:t>past</a:t>
            </a:r>
            <a:r>
              <a:rPr lang="de-DE" dirty="0"/>
              <a:t> 7 </a:t>
            </a:r>
            <a:r>
              <a:rPr lang="de-DE" dirty="0" err="1"/>
              <a:t>days</a:t>
            </a:r>
            <a:r>
              <a:rPr lang="de-DE" dirty="0"/>
              <a:t>.</a:t>
            </a:r>
          </a:p>
          <a:p>
            <a:pPr marL="171450" indent="-171450">
              <a:buFont typeface="Arial" panose="020B0604020202020204" pitchFamily="34" charset="0"/>
              <a:buChar char="•"/>
            </a:pPr>
            <a:endParaRPr lang="de-DE" dirty="0"/>
          </a:p>
          <a:p>
            <a:endParaRPr lang="de-DE" dirty="0"/>
          </a:p>
          <a:p>
            <a:pPr marL="171450" indent="-171450">
              <a:buFont typeface="Arial" panose="020B0604020202020204" pitchFamily="34" charset="0"/>
              <a:buChar char="•"/>
            </a:pPr>
            <a:r>
              <a:rPr lang="de-DE" dirty="0"/>
              <a:t>The </a:t>
            </a:r>
            <a:r>
              <a:rPr lang="de-DE" dirty="0" err="1"/>
              <a:t>respondent</a:t>
            </a:r>
            <a:r>
              <a:rPr lang="de-DE" dirty="0"/>
              <a:t> </a:t>
            </a:r>
            <a:r>
              <a:rPr lang="de-DE" dirty="0" err="1"/>
              <a:t>is</a:t>
            </a:r>
            <a:r>
              <a:rPr lang="de-DE" dirty="0"/>
              <a:t> </a:t>
            </a:r>
            <a:r>
              <a:rPr lang="de-DE" dirty="0" err="1"/>
              <a:t>asked</a:t>
            </a:r>
            <a:r>
              <a:rPr lang="de-DE" dirty="0"/>
              <a:t> </a:t>
            </a:r>
            <a:r>
              <a:rPr lang="de-DE" dirty="0" err="1"/>
              <a:t>to</a:t>
            </a:r>
            <a:r>
              <a:rPr lang="de-DE" dirty="0"/>
              <a:t> </a:t>
            </a:r>
            <a:r>
              <a:rPr lang="de-DE" dirty="0" err="1"/>
              <a:t>think</a:t>
            </a:r>
            <a:r>
              <a:rPr lang="de-DE" dirty="0"/>
              <a:t> </a:t>
            </a:r>
            <a:r>
              <a:rPr lang="de-DE" dirty="0" err="1"/>
              <a:t>of</a:t>
            </a:r>
            <a:r>
              <a:rPr lang="de-DE" dirty="0"/>
              <a:t> </a:t>
            </a:r>
            <a:r>
              <a:rPr lang="de-DE" dirty="0" err="1"/>
              <a:t>these</a:t>
            </a:r>
            <a:r>
              <a:rPr lang="de-DE" dirty="0"/>
              <a:t> 4 </a:t>
            </a:r>
            <a:r>
              <a:rPr lang="de-DE" dirty="0" err="1"/>
              <a:t>distinct</a:t>
            </a:r>
            <a:r>
              <a:rPr lang="de-DE" dirty="0"/>
              <a:t> </a:t>
            </a:r>
            <a:r>
              <a:rPr lang="de-DE" dirty="0" err="1"/>
              <a:t>alocoholic</a:t>
            </a:r>
            <a:r>
              <a:rPr lang="de-DE" dirty="0"/>
              <a:t> </a:t>
            </a:r>
            <a:r>
              <a:rPr lang="de-DE" dirty="0" err="1"/>
              <a:t>beverages</a:t>
            </a:r>
            <a:r>
              <a:rPr lang="de-DE" dirty="0"/>
              <a:t> and </a:t>
            </a:r>
            <a:r>
              <a:rPr lang="de-DE" dirty="0" err="1"/>
              <a:t>remember</a:t>
            </a:r>
            <a:r>
              <a:rPr lang="de-DE" dirty="0"/>
              <a:t> </a:t>
            </a:r>
            <a:r>
              <a:rPr lang="de-DE" dirty="0" err="1"/>
              <a:t>how</a:t>
            </a:r>
            <a:r>
              <a:rPr lang="de-DE" dirty="0"/>
              <a:t> </a:t>
            </a:r>
            <a:r>
              <a:rPr lang="de-DE" dirty="0" err="1"/>
              <a:t>many</a:t>
            </a:r>
            <a:r>
              <a:rPr lang="de-DE" dirty="0"/>
              <a:t> </a:t>
            </a:r>
            <a:r>
              <a:rPr lang="de-DE" dirty="0" err="1"/>
              <a:t>they</a:t>
            </a:r>
            <a:r>
              <a:rPr lang="de-DE" dirty="0"/>
              <a:t> </a:t>
            </a:r>
            <a:r>
              <a:rPr lang="de-DE" dirty="0" err="1"/>
              <a:t>drank</a:t>
            </a:r>
            <a:r>
              <a:rPr lang="de-DE" dirty="0"/>
              <a:t> in </a:t>
            </a:r>
            <a:r>
              <a:rPr lang="de-DE" dirty="0" err="1"/>
              <a:t>the</a:t>
            </a:r>
            <a:r>
              <a:rPr lang="de-DE" dirty="0"/>
              <a:t> last </a:t>
            </a:r>
            <a:r>
              <a:rPr lang="de-DE" dirty="0" err="1"/>
              <a:t>week</a:t>
            </a:r>
            <a:r>
              <a:rPr lang="de-DE" dirty="0"/>
              <a:t>.</a:t>
            </a:r>
          </a:p>
          <a:p>
            <a:endParaRPr lang="de-DE" dirty="0"/>
          </a:p>
          <a:p>
            <a:pPr marL="171450" indent="-171450">
              <a:buFont typeface="Arial" panose="020B0604020202020204" pitchFamily="34" charset="0"/>
              <a:buChar char="•"/>
            </a:pPr>
            <a:r>
              <a:rPr lang="de-DE" dirty="0"/>
              <a:t>The </a:t>
            </a:r>
            <a:r>
              <a:rPr lang="de-DE" dirty="0" err="1"/>
              <a:t>interviewer</a:t>
            </a:r>
            <a:r>
              <a:rPr lang="de-DE" dirty="0"/>
              <a:t> </a:t>
            </a:r>
            <a:r>
              <a:rPr lang="de-DE" dirty="0" err="1"/>
              <a:t>is</a:t>
            </a:r>
            <a:r>
              <a:rPr lang="de-DE" dirty="0"/>
              <a:t> </a:t>
            </a:r>
            <a:r>
              <a:rPr lang="de-DE" dirty="0" err="1"/>
              <a:t>aked</a:t>
            </a:r>
            <a:r>
              <a:rPr lang="de-DE" dirty="0"/>
              <a:t> </a:t>
            </a:r>
            <a:r>
              <a:rPr lang="de-DE" dirty="0" err="1"/>
              <a:t>to</a:t>
            </a:r>
            <a:r>
              <a:rPr lang="de-DE" dirty="0"/>
              <a:t> </a:t>
            </a:r>
            <a:r>
              <a:rPr lang="de-DE" dirty="0" err="1"/>
              <a:t>sum</a:t>
            </a:r>
            <a:r>
              <a:rPr lang="de-DE" dirty="0"/>
              <a:t> </a:t>
            </a:r>
            <a:r>
              <a:rPr lang="de-DE" dirty="0" err="1"/>
              <a:t>up</a:t>
            </a:r>
            <a:r>
              <a:rPr lang="de-DE" dirty="0"/>
              <a:t> </a:t>
            </a:r>
            <a:r>
              <a:rPr lang="de-DE" dirty="0" err="1"/>
              <a:t>the</a:t>
            </a:r>
            <a:r>
              <a:rPr lang="de-DE" dirty="0"/>
              <a:t> </a:t>
            </a:r>
            <a:r>
              <a:rPr lang="de-DE" dirty="0" err="1"/>
              <a:t>units</a:t>
            </a:r>
            <a:r>
              <a:rPr lang="de-DE" dirty="0"/>
              <a:t> and </a:t>
            </a:r>
            <a:r>
              <a:rPr lang="de-DE" dirty="0" err="1"/>
              <a:t>transfer</a:t>
            </a:r>
            <a:r>
              <a:rPr lang="de-DE" dirty="0"/>
              <a:t> </a:t>
            </a:r>
            <a:r>
              <a:rPr lang="de-DE" dirty="0" err="1"/>
              <a:t>the</a:t>
            </a:r>
            <a:r>
              <a:rPr lang="de-DE" dirty="0"/>
              <a:t> </a:t>
            </a:r>
            <a:r>
              <a:rPr lang="de-DE" dirty="0" err="1"/>
              <a:t>result</a:t>
            </a:r>
            <a:r>
              <a:rPr lang="de-DE" dirty="0"/>
              <a:t> </a:t>
            </a:r>
            <a:r>
              <a:rPr lang="de-DE" dirty="0" err="1"/>
              <a:t>to</a:t>
            </a:r>
            <a:r>
              <a:rPr lang="de-DE" dirty="0"/>
              <a:t> </a:t>
            </a:r>
            <a:r>
              <a:rPr lang="de-DE" dirty="0" err="1"/>
              <a:t>the</a:t>
            </a:r>
            <a:r>
              <a:rPr lang="de-DE" dirty="0"/>
              <a:t> </a:t>
            </a:r>
            <a:r>
              <a:rPr lang="de-DE" dirty="0" err="1"/>
              <a:t>software</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As </a:t>
            </a:r>
            <a:r>
              <a:rPr lang="de-DE" dirty="0" err="1"/>
              <a:t>each</a:t>
            </a:r>
            <a:r>
              <a:rPr lang="de-DE" dirty="0"/>
              <a:t> </a:t>
            </a:r>
            <a:r>
              <a:rPr lang="de-DE" dirty="0" err="1"/>
              <a:t>culture</a:t>
            </a:r>
            <a:r>
              <a:rPr lang="de-DE" dirty="0"/>
              <a:t> </a:t>
            </a:r>
            <a:r>
              <a:rPr lang="de-DE" dirty="0" err="1"/>
              <a:t>has</a:t>
            </a:r>
            <a:r>
              <a:rPr lang="de-DE" dirty="0"/>
              <a:t> different </a:t>
            </a:r>
            <a:r>
              <a:rPr lang="de-DE" dirty="0" err="1"/>
              <a:t>drinking</a:t>
            </a:r>
            <a:r>
              <a:rPr lang="de-DE" dirty="0"/>
              <a:t> </a:t>
            </a:r>
            <a:r>
              <a:rPr lang="de-DE" dirty="0" err="1"/>
              <a:t>habits</a:t>
            </a:r>
            <a:r>
              <a:rPr lang="de-DE" dirty="0"/>
              <a:t>, different </a:t>
            </a:r>
            <a:r>
              <a:rPr lang="de-DE" dirty="0" err="1"/>
              <a:t>kind</a:t>
            </a:r>
            <a:r>
              <a:rPr lang="de-DE" dirty="0"/>
              <a:t> </a:t>
            </a:r>
            <a:r>
              <a:rPr lang="de-DE" dirty="0" err="1"/>
              <a:t>of</a:t>
            </a:r>
            <a:r>
              <a:rPr lang="de-DE" dirty="0"/>
              <a:t> </a:t>
            </a:r>
            <a:r>
              <a:rPr lang="de-DE" dirty="0" err="1"/>
              <a:t>spirits</a:t>
            </a:r>
            <a:r>
              <a:rPr lang="de-DE" dirty="0"/>
              <a:t> and </a:t>
            </a:r>
            <a:r>
              <a:rPr lang="de-DE" dirty="0" err="1"/>
              <a:t>drinks</a:t>
            </a:r>
            <a:r>
              <a:rPr lang="de-DE" dirty="0"/>
              <a:t>, and different </a:t>
            </a:r>
            <a:r>
              <a:rPr lang="de-DE" dirty="0" err="1"/>
              <a:t>kind</a:t>
            </a:r>
            <a:r>
              <a:rPr lang="de-DE" dirty="0"/>
              <a:t> </a:t>
            </a:r>
            <a:r>
              <a:rPr lang="de-DE" dirty="0" err="1"/>
              <a:t>of</a:t>
            </a:r>
            <a:r>
              <a:rPr lang="de-DE" dirty="0"/>
              <a:t> </a:t>
            </a:r>
            <a:r>
              <a:rPr lang="de-DE" dirty="0" err="1"/>
              <a:t>units</a:t>
            </a:r>
            <a:r>
              <a:rPr lang="de-DE" dirty="0"/>
              <a:t>, </a:t>
            </a:r>
            <a:r>
              <a:rPr lang="de-DE" dirty="0" err="1"/>
              <a:t>the</a:t>
            </a:r>
            <a:r>
              <a:rPr lang="de-DE" dirty="0"/>
              <a:t> </a:t>
            </a:r>
            <a:r>
              <a:rPr lang="de-DE" dirty="0" err="1"/>
              <a:t>country</a:t>
            </a:r>
            <a:r>
              <a:rPr lang="de-DE" dirty="0"/>
              <a:t> </a:t>
            </a:r>
            <a:r>
              <a:rPr lang="de-DE" dirty="0" err="1"/>
              <a:t>teams</a:t>
            </a:r>
            <a:r>
              <a:rPr lang="de-DE" dirty="0"/>
              <a:t> </a:t>
            </a:r>
            <a:r>
              <a:rPr lang="de-DE" dirty="0" err="1"/>
              <a:t>have</a:t>
            </a:r>
            <a:r>
              <a:rPr lang="de-DE" dirty="0"/>
              <a:t> </a:t>
            </a:r>
            <a:r>
              <a:rPr lang="de-DE" dirty="0" err="1"/>
              <a:t>produced</a:t>
            </a:r>
            <a:r>
              <a:rPr lang="de-DE" dirty="0"/>
              <a:t> a country-</a:t>
            </a:r>
            <a:r>
              <a:rPr lang="de-DE" dirty="0" err="1"/>
              <a:t>specific</a:t>
            </a:r>
            <a:r>
              <a:rPr lang="de-DE" dirty="0"/>
              <a:t> </a:t>
            </a:r>
            <a:r>
              <a:rPr lang="de-DE" dirty="0" err="1"/>
              <a:t>version</a:t>
            </a:r>
            <a:r>
              <a:rPr lang="de-DE" dirty="0"/>
              <a:t> </a:t>
            </a:r>
            <a:r>
              <a:rPr lang="de-DE" dirty="0" err="1"/>
              <a:t>of</a:t>
            </a:r>
            <a:r>
              <a:rPr lang="de-DE" dirty="0"/>
              <a:t> </a:t>
            </a:r>
            <a:r>
              <a:rPr lang="de-DE" dirty="0" err="1"/>
              <a:t>this</a:t>
            </a:r>
            <a:r>
              <a:rPr lang="de-DE" dirty="0"/>
              <a:t> </a:t>
            </a:r>
            <a:r>
              <a:rPr lang="de-DE" dirty="0" err="1"/>
              <a:t>page</a:t>
            </a:r>
            <a:r>
              <a:rPr lang="de-DE" dirty="0"/>
              <a:t> </a:t>
            </a:r>
            <a:r>
              <a:rPr lang="de-DE" dirty="0" err="1"/>
              <a:t>which</a:t>
            </a:r>
            <a:r>
              <a:rPr lang="de-DE" dirty="0"/>
              <a:t> </a:t>
            </a:r>
            <a:r>
              <a:rPr lang="de-DE" dirty="0" err="1"/>
              <a:t>allows</a:t>
            </a:r>
            <a:r>
              <a:rPr lang="de-DE" dirty="0"/>
              <a:t> </a:t>
            </a:r>
            <a:r>
              <a:rPr lang="de-DE" dirty="0" err="1"/>
              <a:t>to</a:t>
            </a:r>
            <a:r>
              <a:rPr lang="de-DE" dirty="0"/>
              <a:t> </a:t>
            </a:r>
            <a:r>
              <a:rPr lang="de-DE" dirty="0" err="1"/>
              <a:t>intreprete</a:t>
            </a:r>
            <a:r>
              <a:rPr lang="de-DE" dirty="0"/>
              <a:t> </a:t>
            </a:r>
            <a:r>
              <a:rPr lang="de-DE" dirty="0" err="1"/>
              <a:t>the</a:t>
            </a:r>
            <a:r>
              <a:rPr lang="de-DE" dirty="0"/>
              <a:t> </a:t>
            </a:r>
            <a:r>
              <a:rPr lang="de-DE" dirty="0" err="1"/>
              <a:t>results</a:t>
            </a:r>
            <a:r>
              <a:rPr lang="de-DE" dirty="0"/>
              <a:t> </a:t>
            </a:r>
            <a:r>
              <a:rPr lang="de-DE" dirty="0" err="1"/>
              <a:t>across</a:t>
            </a:r>
            <a:r>
              <a:rPr lang="de-DE" dirty="0"/>
              <a:t> countries.</a:t>
            </a:r>
            <a:endParaRPr lang="en-GB" dirty="0"/>
          </a:p>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18</a:t>
            </a:fld>
            <a:endParaRPr lang="de-DE"/>
          </a:p>
        </p:txBody>
      </p:sp>
    </p:spTree>
    <p:extLst>
      <p:ext uri="{BB962C8B-B14F-4D97-AF65-F5344CB8AC3E}">
        <p14:creationId xmlns:p14="http://schemas.microsoft.com/office/powerpoint/2010/main" val="335582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355600"/>
            <a:ext cx="5949950" cy="3348038"/>
          </a:xfrm>
        </p:spPr>
      </p:sp>
      <p:sp>
        <p:nvSpPr>
          <p:cNvPr id="3" name="Notes Placeholder 2"/>
          <p:cNvSpPr>
            <a:spLocks noGrp="1"/>
          </p:cNvSpPr>
          <p:nvPr>
            <p:ph type="body" idx="1"/>
          </p:nvPr>
        </p:nvSpPr>
        <p:spPr>
          <a:xfrm>
            <a:off x="678657" y="3852639"/>
            <a:ext cx="5429250" cy="5642753"/>
          </a:xfrm>
        </p:spPr>
        <p:txBody>
          <a:bodyPr/>
          <a:lstStyle/>
          <a:p>
            <a:r>
              <a:rPr lang="en-US" b="0" dirty="0"/>
              <a:t>Health care module.</a:t>
            </a:r>
          </a:p>
          <a:p>
            <a:endParaRPr lang="en-US" b="0" dirty="0"/>
          </a:p>
          <a:p>
            <a:pPr marL="171450" indent="-171450">
              <a:buFont typeface="Arial" panose="020B0604020202020204" pitchFamily="34" charset="0"/>
              <a:buChar char="•"/>
            </a:pPr>
            <a:r>
              <a:rPr lang="en-US" b="1" dirty="0"/>
              <a:t>HC602 </a:t>
            </a:r>
            <a:r>
              <a:rPr lang="en-US" b="0" dirty="0"/>
              <a:t>is an item asking the R to remember the </a:t>
            </a:r>
            <a:r>
              <a:rPr lang="en-US" b="1" dirty="0"/>
              <a:t>number of times they has seen or talked to a medical doctor or qualified/registered nurse </a:t>
            </a:r>
            <a:r>
              <a:rPr lang="en-US" dirty="0"/>
              <a:t>about their health</a:t>
            </a:r>
          </a:p>
          <a:p>
            <a:pPr marL="171450" indent="-171450">
              <a:buFont typeface="Arial" panose="020B0604020202020204" pitchFamily="34" charset="0"/>
              <a:buChar char="•"/>
            </a:pP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We ask the R to include all contacts in person/telephone by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Respondent themself or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By a relative on R’s behalf.</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Include</a:t>
            </a: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all contacts with medical doctors or </a:t>
            </a:r>
            <a:r>
              <a:rPr lang="en-US" b="0" dirty="0"/>
              <a:t>qualified/registered nurses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dirty="0"/>
              <a:t>Exclude</a:t>
            </a:r>
            <a:r>
              <a:rPr lang="en-US" dirty="0"/>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dentists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visits to paramedical providers such as physiotherapists, nurses, </a:t>
            </a:r>
            <a:r>
              <a:rPr lang="en-US" dirty="0" err="1"/>
              <a:t>optometrics</a:t>
            </a:r>
            <a:r>
              <a:rPr lang="en-US" dirty="0"/>
              <a:t>, etc. </a:t>
            </a:r>
            <a:endPar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There are </a:t>
            </a:r>
            <a:r>
              <a:rPr kumimoji="0" lang="en-GB"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two follow-up items </a:t>
            </a:r>
            <a:r>
              <a:rPr kumimoji="0" lang="en-GB"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about the number of contacts with a general practitioner and contacts with a specialist.</a:t>
            </a:r>
          </a:p>
          <a:p>
            <a:endParaRPr lang="en-US" b="1" dirty="0"/>
          </a:p>
          <a:p>
            <a:r>
              <a:rPr lang="en-GB" b="1" dirty="0"/>
              <a:t>HC876</a:t>
            </a:r>
            <a:r>
              <a:rPr lang="en-GB" dirty="0"/>
              <a:t> and </a:t>
            </a:r>
            <a:r>
              <a:rPr lang="en-GB" b="1" dirty="0"/>
              <a:t>HC877</a:t>
            </a:r>
            <a:r>
              <a:rPr lang="en-GB" dirty="0"/>
              <a:t> don’t necessarily sum up to </a:t>
            </a:r>
            <a:r>
              <a:rPr lang="en-GB" b="1" dirty="0"/>
              <a:t>HC602</a:t>
            </a:r>
            <a:r>
              <a:rPr lang="en-GB" dirty="0"/>
              <a:t> value. </a:t>
            </a:r>
          </a:p>
          <a:p>
            <a:pPr marL="171450" indent="-171450">
              <a:buFontTx/>
              <a:buChar char="-"/>
            </a:pPr>
            <a:r>
              <a:rPr lang="en-GB" b="1" dirty="0"/>
              <a:t>HC602</a:t>
            </a:r>
            <a:r>
              <a:rPr lang="en-GB" dirty="0"/>
              <a:t> includes “emergency visits” that do not belong to the scope of HC876 nor HC877.</a:t>
            </a:r>
          </a:p>
          <a:p>
            <a:pPr marL="171450" indent="-171450">
              <a:buFontTx/>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1" dirty="0"/>
              <a:t>value for HC876 or HC877 cannot exceed the value for HC602</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no specific restriction on the sum (HC876 + HC877), to ensure that HC876 + HC877 &lt;= HC602.</a:t>
            </a:r>
            <a:endParaRPr lang="en-GB" b="1" dirty="0">
              <a:solidFill>
                <a:srgbClr val="FF0000"/>
              </a:solidFill>
            </a:endParaRPr>
          </a:p>
          <a:p>
            <a:endParaRPr lang="en-US" b="1" dirty="0"/>
          </a:p>
          <a:p>
            <a:endParaRPr lang="en-US" b="1" dirty="0"/>
          </a:p>
          <a:p>
            <a:r>
              <a:rPr lang="en-US" b="1" dirty="0"/>
              <a:t>******</a:t>
            </a:r>
          </a:p>
          <a:p>
            <a:r>
              <a:rPr lang="en-US" b="1" dirty="0"/>
              <a:t>HC602_STtoMDoctor</a:t>
            </a:r>
            <a:r>
              <a:rPr lang="en-US" dirty="0"/>
              <a:t> (SEEN OR TALKED TO MEDICAL DOCTOR) </a:t>
            </a:r>
          </a:p>
          <a:p>
            <a:r>
              <a:rPr lang="en-US" i="1" dirty="0"/>
              <a:t>During the last 12 months, that is since ^</a:t>
            </a:r>
            <a:r>
              <a:rPr lang="en-US" i="1" dirty="0" err="1"/>
              <a:t>FLLastYearMonth</a:t>
            </a:r>
            <a:r>
              <a:rPr lang="en-US" i="1" dirty="0"/>
              <a:t>;, about how many times in total have you seen or talked to a medical doctor or qualified/registered nurse about your health? Please exclude dentist visits and hospital stays, but include emergency room or outpatient clinic visits.</a:t>
            </a:r>
            <a:br>
              <a:rPr lang="en-US" i="1" dirty="0"/>
            </a:br>
            <a:r>
              <a:rPr lang="en-US" i="1" dirty="0"/>
              <a:t>Please also count contacts by telephone or other means. NUMBER [0..366]</a:t>
            </a:r>
          </a:p>
          <a:p>
            <a:endParaRPr lang="en-US" dirty="0"/>
          </a:p>
          <a:p>
            <a:pPr>
              <a:buFont typeface="Arial" panose="020B0604020202020204" pitchFamily="34" charset="0"/>
              <a:buChar char="•"/>
            </a:pPr>
            <a:r>
              <a:rPr lang="en-US" dirty="0"/>
              <a:t>IF (HC602_STtoMDoctor &gt; 0) </a:t>
            </a:r>
          </a:p>
          <a:p>
            <a:pPr>
              <a:buFont typeface="Arial" panose="020B0604020202020204" pitchFamily="34" charset="0"/>
              <a:buNone/>
            </a:pPr>
            <a:r>
              <a:rPr lang="en-US" b="1" dirty="0">
                <a:effectLst/>
              </a:rPr>
              <a:t>HC876_ContactsGP</a:t>
            </a:r>
            <a:r>
              <a:rPr lang="en-US" dirty="0">
                <a:effectLst/>
              </a:rPr>
              <a:t> (CONTACTS GP) </a:t>
            </a:r>
          </a:p>
          <a:p>
            <a:pPr>
              <a:buFont typeface="Arial" panose="020B0604020202020204" pitchFamily="34" charset="0"/>
              <a:buNone/>
            </a:pPr>
            <a:r>
              <a:rPr lang="en-US" i="1" dirty="0">
                <a:effectLst/>
              </a:rPr>
              <a:t>How many of these contacts were with a general practitioner or with a doctor at your health care </a:t>
            </a:r>
            <a:r>
              <a:rPr lang="en-US" i="1" dirty="0" err="1">
                <a:effectLst/>
              </a:rPr>
              <a:t>center?NUMBER</a:t>
            </a:r>
            <a:r>
              <a:rPr lang="en-US" i="1" dirty="0">
                <a:effectLst/>
              </a:rPr>
              <a:t> [0..366]</a:t>
            </a:r>
          </a:p>
          <a:p>
            <a:endParaRPr lang="en-DE" dirty="0"/>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4820E-C1BE-4158-B8FE-0D7620F4E2E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02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e-DE" baseline="0" dirty="0"/>
          </a:p>
          <a:p>
            <a:pPr marL="171450" indent="-171450">
              <a:buFont typeface="Arial" panose="020B0604020202020204" pitchFamily="34" charset="0"/>
              <a:buChar char="•"/>
            </a:pPr>
            <a:r>
              <a:rPr lang="de-DE" baseline="0" dirty="0" err="1"/>
              <a:t>We</a:t>
            </a:r>
            <a:r>
              <a:rPr lang="de-DE" baseline="0" dirty="0"/>
              <a:t> </a:t>
            </a:r>
            <a:r>
              <a:rPr lang="de-DE" baseline="0" dirty="0" err="1"/>
              <a:t>ask</a:t>
            </a:r>
            <a:r>
              <a:rPr lang="de-DE" baseline="0" dirty="0"/>
              <a:t> </a:t>
            </a:r>
            <a:r>
              <a:rPr lang="de-DE" baseline="0" dirty="0" err="1"/>
              <a:t>you</a:t>
            </a:r>
            <a:r>
              <a:rPr lang="de-DE" baseline="0" dirty="0"/>
              <a:t> </a:t>
            </a:r>
            <a:r>
              <a:rPr lang="de-DE" baseline="0" dirty="0" err="1"/>
              <a:t>to</a:t>
            </a:r>
            <a:r>
              <a:rPr lang="de-DE" baseline="0" dirty="0"/>
              <a:t> </a:t>
            </a:r>
            <a:r>
              <a:rPr lang="de-DE" baseline="0" dirty="0" err="1"/>
              <a:t>prepare</a:t>
            </a:r>
            <a:r>
              <a:rPr lang="de-DE" baseline="0" dirty="0"/>
              <a:t> </a:t>
            </a:r>
            <a:r>
              <a:rPr lang="de-DE" baseline="0" dirty="0" err="1"/>
              <a:t>your</a:t>
            </a:r>
            <a:r>
              <a:rPr lang="de-DE" baseline="0" dirty="0"/>
              <a:t> </a:t>
            </a:r>
            <a:r>
              <a:rPr lang="de-DE" baseline="0" dirty="0" err="1"/>
              <a:t>answers</a:t>
            </a:r>
            <a:r>
              <a:rPr lang="de-DE" baseline="0" dirty="0"/>
              <a:t> </a:t>
            </a:r>
            <a:r>
              <a:rPr lang="de-DE" baseline="0" dirty="0" err="1"/>
              <a:t>carefully</a:t>
            </a:r>
            <a:r>
              <a:rPr lang="de-DE" baseline="0" dirty="0"/>
              <a:t>. Ask </a:t>
            </a:r>
            <a:r>
              <a:rPr lang="de-DE" baseline="0" dirty="0" err="1"/>
              <a:t>your</a:t>
            </a:r>
            <a:r>
              <a:rPr lang="de-DE" baseline="0" dirty="0"/>
              <a:t> </a:t>
            </a:r>
            <a:r>
              <a:rPr lang="de-DE" baseline="0" dirty="0" err="1"/>
              <a:t>interviewers</a:t>
            </a:r>
            <a:r>
              <a:rPr lang="de-DE" baseline="0" dirty="0"/>
              <a:t> </a:t>
            </a:r>
            <a:r>
              <a:rPr lang="de-DE" baseline="0" dirty="0" err="1"/>
              <a:t>to</a:t>
            </a:r>
            <a:r>
              <a:rPr lang="de-DE" baseline="0" dirty="0"/>
              <a:t> </a:t>
            </a:r>
            <a:r>
              <a:rPr lang="de-DE" baseline="0" dirty="0" err="1"/>
              <a:t>be</a:t>
            </a:r>
            <a:r>
              <a:rPr lang="de-DE" baseline="0" dirty="0"/>
              <a:t> </a:t>
            </a:r>
            <a:r>
              <a:rPr lang="de-DE" baseline="0" dirty="0" err="1"/>
              <a:t>familiar</a:t>
            </a:r>
            <a:r>
              <a:rPr lang="de-DE" baseline="0" dirty="0"/>
              <a:t> </a:t>
            </a:r>
            <a:r>
              <a:rPr lang="de-DE" baseline="0" dirty="0" err="1"/>
              <a:t>with</a:t>
            </a:r>
            <a:r>
              <a:rPr lang="de-DE" baseline="0" dirty="0"/>
              <a:t> </a:t>
            </a:r>
            <a:r>
              <a:rPr lang="de-DE" baseline="0" dirty="0" err="1"/>
              <a:t>the</a:t>
            </a:r>
            <a:r>
              <a:rPr lang="de-DE" baseline="0" dirty="0"/>
              <a:t> </a:t>
            </a:r>
            <a:r>
              <a:rPr lang="de-DE" baseline="0" dirty="0" err="1"/>
              <a:t>data</a:t>
            </a:r>
            <a:r>
              <a:rPr lang="de-DE" baseline="0" dirty="0"/>
              <a:t> </a:t>
            </a:r>
            <a:r>
              <a:rPr lang="de-DE" baseline="0" dirty="0" err="1"/>
              <a:t>protection</a:t>
            </a:r>
            <a:r>
              <a:rPr lang="de-DE" baseline="0" dirty="0"/>
              <a:t> </a:t>
            </a:r>
            <a:r>
              <a:rPr lang="de-DE" baseline="0" dirty="0" err="1"/>
              <a:t>statement</a:t>
            </a:r>
            <a:r>
              <a:rPr lang="de-DE" baseline="0" dirty="0"/>
              <a:t> and </a:t>
            </a:r>
            <a:r>
              <a:rPr lang="de-DE" baseline="0" dirty="0" err="1"/>
              <a:t>be</a:t>
            </a:r>
            <a:r>
              <a:rPr lang="de-DE" baseline="0" dirty="0"/>
              <a:t> </a:t>
            </a:r>
            <a:r>
              <a:rPr lang="de-DE" baseline="0" dirty="0" err="1"/>
              <a:t>prepared</a:t>
            </a:r>
            <a:r>
              <a:rPr lang="de-DE" baseline="0" dirty="0"/>
              <a:t> </a:t>
            </a:r>
            <a:r>
              <a:rPr lang="de-DE" baseline="0" dirty="0" err="1"/>
              <a:t>to</a:t>
            </a:r>
            <a:r>
              <a:rPr lang="de-DE" baseline="0" dirty="0"/>
              <a:t> </a:t>
            </a:r>
            <a:r>
              <a:rPr lang="de-DE" baseline="0" dirty="0" err="1"/>
              <a:t>answer</a:t>
            </a:r>
            <a:r>
              <a:rPr lang="de-DE" baseline="0" dirty="0"/>
              <a:t> </a:t>
            </a:r>
            <a:r>
              <a:rPr lang="de-DE" baseline="0" dirty="0" err="1"/>
              <a:t>respondent‘s</a:t>
            </a:r>
            <a:r>
              <a:rPr lang="de-DE" baseline="0" dirty="0"/>
              <a:t> </a:t>
            </a:r>
            <a:r>
              <a:rPr lang="de-DE" baseline="0" dirty="0" err="1"/>
              <a:t>questions</a:t>
            </a:r>
            <a:r>
              <a:rPr lang="de-DE" baseline="0" dirty="0"/>
              <a:t>. </a:t>
            </a:r>
          </a:p>
          <a:p>
            <a:pPr marL="171450" indent="-171450">
              <a:buFont typeface="Arial" panose="020B0604020202020204" pitchFamily="34" charset="0"/>
              <a:buChar char="•"/>
            </a:pPr>
            <a:r>
              <a:rPr lang="de-DE" baseline="0" dirty="0"/>
              <a:t>The Q&amp;A </a:t>
            </a:r>
            <a:r>
              <a:rPr lang="de-DE" baseline="0" dirty="0" err="1"/>
              <a:t>manual</a:t>
            </a:r>
            <a:r>
              <a:rPr lang="de-DE" baseline="0" dirty="0"/>
              <a:t> </a:t>
            </a:r>
            <a:r>
              <a:rPr lang="de-DE" baseline="0" dirty="0" err="1"/>
              <a:t>provides</a:t>
            </a:r>
            <a:r>
              <a:rPr lang="de-DE" baseline="0" dirty="0"/>
              <a:t> material </a:t>
            </a:r>
            <a:r>
              <a:rPr lang="de-DE" baseline="0" dirty="0" err="1"/>
              <a:t>that</a:t>
            </a:r>
            <a:r>
              <a:rPr lang="de-DE" baseline="0" dirty="0"/>
              <a:t> </a:t>
            </a:r>
            <a:r>
              <a:rPr lang="de-DE" baseline="0" dirty="0" err="1"/>
              <a:t>the</a:t>
            </a:r>
            <a:r>
              <a:rPr lang="de-DE" baseline="0" dirty="0"/>
              <a:t> </a:t>
            </a:r>
            <a:r>
              <a:rPr lang="de-DE" baseline="0" dirty="0" err="1"/>
              <a:t>interviewers</a:t>
            </a:r>
            <a:r>
              <a:rPr lang="de-DE" baseline="0" dirty="0"/>
              <a:t> </a:t>
            </a:r>
            <a:r>
              <a:rPr lang="de-DE" baseline="0" dirty="0" err="1"/>
              <a:t>can</a:t>
            </a:r>
            <a:r>
              <a:rPr lang="de-DE" baseline="0" dirty="0"/>
              <a:t> </a:t>
            </a:r>
            <a:r>
              <a:rPr lang="de-DE" baseline="0" dirty="0" err="1"/>
              <a:t>use</a:t>
            </a:r>
            <a:r>
              <a:rPr lang="de-DE" baseline="0" dirty="0"/>
              <a:t> </a:t>
            </a:r>
            <a:r>
              <a:rPr lang="de-DE" baseline="0" dirty="0" err="1"/>
              <a:t>for</a:t>
            </a:r>
            <a:r>
              <a:rPr lang="de-DE" baseline="0" dirty="0"/>
              <a:t> </a:t>
            </a:r>
            <a:r>
              <a:rPr lang="de-DE" baseline="0" dirty="0" err="1"/>
              <a:t>preparartion</a:t>
            </a:r>
            <a:r>
              <a:rPr lang="de-DE" baseline="0" dirty="0"/>
              <a:t>, </a:t>
            </a:r>
            <a:r>
              <a:rPr lang="de-DE" baseline="0" dirty="0" err="1"/>
              <a:t>asnwers</a:t>
            </a:r>
            <a:r>
              <a:rPr lang="de-DE" baseline="0" dirty="0"/>
              <a:t> such </a:t>
            </a:r>
            <a:r>
              <a:rPr lang="de-DE" baseline="0" dirty="0" err="1"/>
              <a:t>as</a:t>
            </a:r>
            <a:r>
              <a:rPr lang="de-DE" baseline="0" dirty="0"/>
              <a:t> (</a:t>
            </a:r>
            <a:r>
              <a:rPr lang="de-DE" baseline="0" dirty="0" err="1"/>
              <a:t>KLick</a:t>
            </a:r>
            <a:r>
              <a:rPr lang="de-DE" baseline="0" dirty="0"/>
              <a:t>):</a:t>
            </a:r>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a:t>
            </a:fld>
            <a:endParaRPr lang="de-DE"/>
          </a:p>
        </p:txBody>
      </p:sp>
    </p:spTree>
    <p:extLst>
      <p:ext uri="{BB962C8B-B14F-4D97-AF65-F5344CB8AC3E}">
        <p14:creationId xmlns:p14="http://schemas.microsoft.com/office/powerpoint/2010/main" val="380206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657" y="4775667"/>
            <a:ext cx="5429250" cy="4486232"/>
          </a:xfrm>
        </p:spPr>
        <p:txBody>
          <a:bodyPr/>
          <a:lstStyle/>
          <a:p>
            <a:r>
              <a:rPr lang="en-US" b="1" dirty="0"/>
              <a:t>HC888</a:t>
            </a:r>
            <a:r>
              <a:rPr lang="en-US" dirty="0"/>
              <a:t> and </a:t>
            </a:r>
            <a:r>
              <a:rPr lang="en-US" b="1" dirty="0"/>
              <a:t>HC890</a:t>
            </a:r>
            <a:r>
              <a:rPr lang="en-US" dirty="0"/>
              <a:t> : </a:t>
            </a:r>
          </a:p>
          <a:p>
            <a:pPr marL="171450" indent="-171450">
              <a:buFontTx/>
              <a:buChar char="-"/>
            </a:pPr>
            <a:r>
              <a:rPr lang="en-US" dirty="0"/>
              <a:t>times when R was an overnight patient in a hospital </a:t>
            </a:r>
          </a:p>
          <a:p>
            <a:pPr marL="171450" indent="-171450">
              <a:buFontTx/>
              <a:buChar char="-"/>
            </a:pPr>
            <a:r>
              <a:rPr lang="en-US" b="1" dirty="0"/>
              <a:t>if these stay overnight were planned or emergency hospitalization</a:t>
            </a:r>
          </a:p>
          <a:p>
            <a:endParaRPr lang="en-US" dirty="0"/>
          </a:p>
          <a:p>
            <a:r>
              <a:rPr lang="en-US" b="1" dirty="0"/>
              <a:t>Emergency hospitalization</a:t>
            </a:r>
            <a:r>
              <a:rPr lang="en-US" dirty="0"/>
              <a:t>: </a:t>
            </a:r>
          </a:p>
          <a:p>
            <a:pPr marL="171450" indent="-171450">
              <a:buFontTx/>
              <a:buChar char="-"/>
            </a:pPr>
            <a:r>
              <a:rPr lang="en-US" dirty="0"/>
              <a:t>hospital stay, admission through the Emergency Department</a:t>
            </a:r>
          </a:p>
          <a:p>
            <a:pPr marL="171450" indent="-171450">
              <a:buFontTx/>
              <a:buChar char="-"/>
            </a:pPr>
            <a:r>
              <a:rPr lang="en-US" dirty="0"/>
              <a:t>(typically) severe condition</a:t>
            </a:r>
          </a:p>
          <a:p>
            <a:pPr marL="171450" indent="-171450">
              <a:buFontTx/>
              <a:buChar char="-"/>
            </a:pPr>
            <a:r>
              <a:rPr lang="en-US" dirty="0"/>
              <a:t>acute disease </a:t>
            </a:r>
          </a:p>
          <a:p>
            <a:pPr marL="171450" indent="-171450">
              <a:buFontTx/>
              <a:buChar char="-"/>
            </a:pPr>
            <a:r>
              <a:rPr lang="en-US" dirty="0"/>
              <a:t>sudden of chronic conditions</a:t>
            </a:r>
          </a:p>
          <a:p>
            <a:pPr marL="171450" indent="-171450">
              <a:buFontTx/>
              <a:buChar char="-"/>
            </a:pPr>
            <a:endParaRPr lang="en-US" dirty="0"/>
          </a:p>
          <a:p>
            <a:pPr marL="0" indent="0">
              <a:buFontTx/>
              <a:buNone/>
            </a:pPr>
            <a:r>
              <a:rPr lang="en-US" b="1" dirty="0"/>
              <a:t>Planned hospitalizations:</a:t>
            </a:r>
          </a:p>
          <a:p>
            <a:pPr marL="0" indent="0">
              <a:buFontTx/>
              <a:buNone/>
            </a:pPr>
            <a:r>
              <a:rPr lang="en-US" b="1" dirty="0"/>
              <a:t>- </a:t>
            </a:r>
            <a:r>
              <a:rPr lang="en-US" dirty="0"/>
              <a:t>stays that were anticipated and planned ahead</a:t>
            </a:r>
          </a:p>
          <a:p>
            <a:endParaRPr lang="en-US" dirty="0"/>
          </a:p>
          <a:p>
            <a:r>
              <a:rPr lang="en-US" dirty="0"/>
              <a:t>******</a:t>
            </a:r>
          </a:p>
          <a:p>
            <a:r>
              <a:rPr lang="en-US" b="1" dirty="0"/>
              <a:t>HC888_TypeHos</a:t>
            </a:r>
            <a:r>
              <a:rPr lang="en-US" dirty="0"/>
              <a:t> (TYPE HOSPITALISATION ONCE)</a:t>
            </a:r>
          </a:p>
          <a:p>
            <a:r>
              <a:rPr lang="en-US" i="1" dirty="0"/>
              <a:t>Was this stay in hospital planned or was it an emergency?</a:t>
            </a:r>
          </a:p>
          <a:p>
            <a:r>
              <a:rPr lang="en-US" i="1" dirty="0"/>
              <a:t>1. Planned</a:t>
            </a:r>
          </a:p>
          <a:p>
            <a:r>
              <a:rPr lang="en-US" i="1" dirty="0"/>
              <a:t>2. Emergency</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HC890_TypeHosSeveral</a:t>
            </a:r>
            <a:r>
              <a:rPr lang="en-US" dirty="0"/>
              <a:t> (TYPE HOSPITALISATION MORE THAN ONCE)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Were these stays in hospital all planned, or were they all emergencies, or both?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 Planned</a:t>
            </a:r>
            <a:br>
              <a:rPr lang="en-US" i="1" dirty="0"/>
            </a:br>
            <a:r>
              <a:rPr lang="en-US" i="1" dirty="0"/>
              <a:t>2. Emergency</a:t>
            </a:r>
            <a:br>
              <a:rPr lang="en-US" i="1" dirty="0"/>
            </a:br>
            <a:r>
              <a:rPr lang="en-US" i="1" dirty="0"/>
              <a:t>3. Both</a:t>
            </a:r>
          </a:p>
          <a:p>
            <a:endParaRPr lang="en-US" dirty="0"/>
          </a:p>
          <a:p>
            <a:endParaRPr lang="en-DE" dirty="0"/>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4820E-C1BE-4158-B8FE-0D7620F4E2E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89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200" b="0"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rPr>
              <a:t>HC889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How often do you need to have someone help you when you read instructions, pamphlets, or other written material from your doctor or pharmacy?</a:t>
            </a:r>
            <a:endParaRPr kumimoji="0" lang="de-DE" sz="12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171450" indent="-171450">
              <a:buFontTx/>
              <a:buChar char="-"/>
            </a:pPr>
            <a:r>
              <a:rPr kumimoji="0" lang="en-US" sz="1200" b="0"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rPr>
              <a:t>measures </a:t>
            </a:r>
            <a:r>
              <a:rPr kumimoji="0" lang="en-US" sz="1200" b="1"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rPr>
              <a:t>health literacy</a:t>
            </a:r>
          </a:p>
          <a:p>
            <a:pPr marL="171450" indent="-171450">
              <a:buFontTx/>
              <a:buChar char="-"/>
            </a:pPr>
            <a:endParaRPr kumimoji="0" lang="en-US" sz="1200" b="0"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endParaRPr>
          </a:p>
          <a:p>
            <a:r>
              <a:rPr kumimoji="0" lang="en-US" sz="1200" b="0"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rPr>
              <a:t>We want to gather </a:t>
            </a:r>
            <a:r>
              <a:rPr kumimoji="0" lang="en-US" sz="1200" b="1"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ability to understand  technical or medical terms </a:t>
            </a:r>
            <a:r>
              <a:rPr kumimoji="0" lang="en-GB"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and NOT the ability to actually “see” or to “read”. </a:t>
            </a:r>
            <a:endParaRPr kumimoji="0" lang="en-US" sz="1200" b="0" i="0" u="none" strike="noStrike" kern="1200" cap="none" spc="0" normalizeH="0" baseline="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The help should be provided by "someone" and not by "something" that could ease reading, like glasses.</a:t>
            </a:r>
            <a:endParaRPr kumimoji="0" lang="de-DE" sz="1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endParaRPr lang="en-US" b="1" dirty="0"/>
          </a:p>
          <a:p>
            <a:r>
              <a:rPr lang="en-US" b="1" dirty="0"/>
              <a:t>****</a:t>
            </a:r>
          </a:p>
          <a:p>
            <a:r>
              <a:rPr lang="en-US" b="1" dirty="0"/>
              <a:t>HC889_HealthLiteracy:</a:t>
            </a:r>
            <a:r>
              <a:rPr lang="en-US" dirty="0"/>
              <a:t> (HEALTH LITERACY) </a:t>
            </a:r>
          </a:p>
          <a:p>
            <a:r>
              <a:rPr lang="en-US" i="1" dirty="0"/>
              <a:t>How often do you need to have someone help you when you read instructions, pamphlets, or other written material from your doctor or pharmacy?1. Always</a:t>
            </a:r>
            <a:br>
              <a:rPr lang="en-US" i="1" dirty="0"/>
            </a:br>
            <a:r>
              <a:rPr lang="en-US" i="1" dirty="0"/>
              <a:t>2. Often</a:t>
            </a:r>
            <a:br>
              <a:rPr lang="en-US" i="1" dirty="0"/>
            </a:br>
            <a:r>
              <a:rPr lang="en-US" i="1" dirty="0"/>
              <a:t>3. Sometimes</a:t>
            </a:r>
            <a:br>
              <a:rPr lang="en-US" i="1" dirty="0"/>
            </a:br>
            <a:r>
              <a:rPr lang="en-US" i="1" dirty="0"/>
              <a:t>4. Rarely</a:t>
            </a:r>
            <a:br>
              <a:rPr lang="en-US" i="1" dirty="0"/>
            </a:br>
            <a:r>
              <a:rPr lang="en-US" i="1" dirty="0"/>
              <a:t>5. Never</a:t>
            </a:r>
          </a:p>
          <a:p>
            <a:endParaRPr lang="en-US" dirty="0"/>
          </a:p>
          <a:p>
            <a:endParaRPr lang="en-DE" dirty="0"/>
          </a:p>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4820E-C1BE-4158-B8FE-0D7620F4E2EE}"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816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HC843_ForgoCareUnav:</a:t>
            </a:r>
            <a:r>
              <a:rPr lang="en-US" dirty="0"/>
              <a:t> (FORGO CARE UNAVAILABLE)</a:t>
            </a:r>
          </a:p>
          <a:p>
            <a:r>
              <a:rPr lang="en-US" i="1" dirty="0"/>
              <a:t>Please look at card 19. During the last twelve months, which of the following types of care did you forgo because they were not available or not easily accessible, if any?</a:t>
            </a:r>
          </a:p>
          <a:p>
            <a:r>
              <a:rPr lang="en-US" i="1" dirty="0"/>
              <a:t>Explain 'available': reasonably close to home, open at reasonable hours (from respondent’s view point).</a:t>
            </a:r>
          </a:p>
          <a:p>
            <a:r>
              <a:rPr lang="en-US" i="1" dirty="0"/>
              <a:t>Code all that apply.;</a:t>
            </a:r>
          </a:p>
          <a:p>
            <a:r>
              <a:rPr lang="en-US" i="1" dirty="0"/>
              <a:t>SET OF 1. Care from a general practitioner</a:t>
            </a:r>
          </a:p>
          <a:p>
            <a:r>
              <a:rPr lang="en-US" i="1" dirty="0"/>
              <a:t>2. Care from a specialist physician</a:t>
            </a:r>
          </a:p>
          <a:p>
            <a:r>
              <a:rPr lang="en-US" i="1" dirty="0"/>
              <a:t>3. Drugs</a:t>
            </a:r>
          </a:p>
          <a:p>
            <a:r>
              <a:rPr lang="en-US" i="1" dirty="0"/>
              <a:t>4. Dental care</a:t>
            </a:r>
          </a:p>
          <a:p>
            <a:r>
              <a:rPr lang="en-US" i="1" dirty="0"/>
              <a:t>5. Optical care</a:t>
            </a:r>
          </a:p>
          <a:p>
            <a:r>
              <a:rPr lang="en-US" i="1" dirty="0"/>
              <a:t>6. </a:t>
            </a:r>
            <a:r>
              <a:rPr lang="en-US" b="0" i="1" dirty="0">
                <a:solidFill>
                  <a:srgbClr val="000000"/>
                </a:solidFill>
                <a:effectLst/>
                <a:highlight>
                  <a:srgbClr val="AAAAAA"/>
                </a:highlight>
                <a:latin typeface="arial" panose="020B0604020202020204" pitchFamily="34" charset="0"/>
              </a:rPr>
              <a:t>Professional help with medical or personal care at home</a:t>
            </a:r>
            <a:endParaRPr lang="en-US" i="1" dirty="0"/>
          </a:p>
          <a:p>
            <a:r>
              <a:rPr lang="en-US" i="1" dirty="0"/>
              <a:t>7. </a:t>
            </a:r>
            <a:r>
              <a:rPr lang="en-US" b="0" i="1" dirty="0">
                <a:solidFill>
                  <a:srgbClr val="000000"/>
                </a:solidFill>
                <a:effectLst/>
                <a:highlight>
                  <a:srgbClr val="CCCCCC"/>
                </a:highlight>
                <a:latin typeface="arial" panose="020B0604020202020204" pitchFamily="34" charset="0"/>
              </a:rPr>
              <a:t>Professional help for domestic tasks at home</a:t>
            </a:r>
            <a:endParaRPr lang="en-US" i="1" dirty="0"/>
          </a:p>
          <a:p>
            <a:r>
              <a:rPr lang="en-US" i="1" dirty="0"/>
              <a:t>96. None of these</a:t>
            </a:r>
          </a:p>
          <a:p>
            <a:r>
              <a:rPr lang="en-US" i="1" dirty="0"/>
              <a:t>97. Any other care not mentioned on this list</a:t>
            </a:r>
          </a:p>
          <a:p>
            <a:endParaRPr lang="en-DE" dirty="0"/>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22</a:t>
            </a:fld>
            <a:endParaRPr lang="de-DE"/>
          </a:p>
        </p:txBody>
      </p:sp>
    </p:spTree>
    <p:extLst>
      <p:ext uri="{BB962C8B-B14F-4D97-AF65-F5344CB8AC3E}">
        <p14:creationId xmlns:p14="http://schemas.microsoft.com/office/powerpoint/2010/main" val="285866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9563" y="442913"/>
            <a:ext cx="5953125" cy="3349625"/>
          </a:xfrm>
        </p:spPr>
      </p:sp>
      <p:sp>
        <p:nvSpPr>
          <p:cNvPr id="3" name="Notes Placeholder 2"/>
          <p:cNvSpPr>
            <a:spLocks noGrp="1"/>
          </p:cNvSpPr>
          <p:nvPr>
            <p:ph type="body" idx="1"/>
          </p:nvPr>
        </p:nvSpPr>
        <p:spPr>
          <a:xfrm>
            <a:off x="678657" y="3940199"/>
            <a:ext cx="5429250" cy="53508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Overview of categories provided in EP005 for different kind of employment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latin typeface="Cambria" panose="020405030504060302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A</a:t>
            </a:r>
            <a:r>
              <a:rPr lang="en-US" sz="1200" b="1" dirty="0">
                <a:solidFill>
                  <a:srgbClr val="000000"/>
                </a:solidFill>
                <a:latin typeface="Cambria" panose="02040503050406030204" pitchFamily="18" charset="0"/>
                <a:ea typeface="Calibri" panose="020F0502020204030204" pitchFamily="34" charset="0"/>
                <a:cs typeface="Arial" panose="020B0604020202020204" pitchFamily="34" charset="0"/>
              </a:rPr>
              <a:t>mong </a:t>
            </a: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Retired should be coded…</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People who do not work anymore and receive pensions. This category includes semi-retired, partially retired, early retired, pre-retired.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Employed or self-employed: </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People who currently have a paid job.</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This category also includes people who are working for family business but are not being paid.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Unemployed</a:t>
            </a: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People who are out of work, including short-term unemployment. </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This category excludes people who are not actively looking for work or who are full-time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Permanently sick or disabled:</a:t>
            </a: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People who are permanently (fully or partially) sick or disabled.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Homemaker:</a:t>
            </a: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People taking care of the house, family, or grandchildren.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200" b="1" dirty="0">
                <a:solidFill>
                  <a:srgbClr val="000000"/>
                </a:solidFill>
                <a:effectLst/>
                <a:latin typeface="Cambria" panose="02040503050406030204" pitchFamily="18" charset="0"/>
                <a:ea typeface="Calibri" panose="020F0502020204030204" pitchFamily="34" charset="0"/>
                <a:cs typeface="Arial" panose="020B0604020202020204" pitchFamily="34" charset="0"/>
              </a:rPr>
              <a:t>Other:</a:t>
            </a:r>
            <a:r>
              <a:rPr lang="en-US" sz="12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 Rentiers, people living off own property, students (full-time only) and individuals who do voluntary work, any other person not fitting into the employment categories above.</a:t>
            </a:r>
            <a:r>
              <a:rPr lang="en-US" sz="12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p>
          <a:p>
            <a:pPr algn="just">
              <a:lnSpc>
                <a:spcPct val="115000"/>
              </a:lnSpc>
              <a:spcAft>
                <a:spcPts val="1000"/>
              </a:spcAft>
            </a:pPr>
            <a:endParaRPr lang="de-DE" sz="1200" kern="1200" dirty="0">
              <a:solidFill>
                <a:schemeClr val="tx1"/>
              </a:solidFill>
              <a:latin typeface="+mn-lt"/>
              <a:ea typeface="+mn-ea"/>
              <a:cs typeface="+mn-cs"/>
              <a:sym typeface="Wingdings" panose="05000000000000000000" pitchFamily="2" charset="2"/>
            </a:endParaRPr>
          </a:p>
          <a:p>
            <a:pPr algn="just">
              <a:lnSpc>
                <a:spcPct val="115000"/>
              </a:lnSpc>
              <a:spcAft>
                <a:spcPts val="1000"/>
              </a:spcAft>
            </a:pPr>
            <a:r>
              <a:rPr lang="de-DE" sz="1200" kern="1200" dirty="0">
                <a:solidFill>
                  <a:schemeClr val="tx1"/>
                </a:solidFill>
                <a:latin typeface="+mn-lt"/>
                <a:ea typeface="+mn-ea"/>
                <a:cs typeface="+mn-cs"/>
                <a:sym typeface="Wingdings" panose="05000000000000000000" pitchFamily="2" charset="2"/>
              </a:rPr>
              <a:t></a:t>
            </a:r>
            <a:r>
              <a:rPr lang="de-DE" sz="1200" dirty="0">
                <a:sym typeface="Wingdings" panose="05000000000000000000" pitchFamily="2" charset="2"/>
              </a:rPr>
              <a:t> </a:t>
            </a:r>
            <a:r>
              <a:rPr lang="de-DE" sz="1200" kern="1200" dirty="0">
                <a:solidFill>
                  <a:schemeClr val="tx1"/>
                </a:solidFill>
                <a:latin typeface="+mn-lt"/>
                <a:ea typeface="+mn-ea"/>
                <a:cs typeface="+mn-cs"/>
              </a:rPr>
              <a:t>The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respondent</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is</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asked</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about</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employment</a:t>
            </a:r>
            <a:r>
              <a:rPr lang="de-DE" sz="1200" kern="1200" baseline="0" dirty="0">
                <a:solidFill>
                  <a:schemeClr val="tx1"/>
                </a:solidFill>
                <a:latin typeface="+mn-lt"/>
                <a:ea typeface="+mn-ea"/>
                <a:cs typeface="+mn-cs"/>
              </a:rPr>
              <a:t> and </a:t>
            </a:r>
            <a:r>
              <a:rPr lang="de-DE" sz="1200" kern="1200" baseline="0" dirty="0" err="1">
                <a:solidFill>
                  <a:schemeClr val="tx1"/>
                </a:solidFill>
                <a:latin typeface="+mn-lt"/>
                <a:ea typeface="+mn-ea"/>
                <a:cs typeface="+mn-cs"/>
              </a:rPr>
              <a:t>pension</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anyway</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retirees</a:t>
            </a:r>
            <a:r>
              <a:rPr lang="de-DE" sz="1200" kern="1200" baseline="0" dirty="0">
                <a:solidFill>
                  <a:schemeClr val="tx1"/>
                </a:solidFill>
                <a:latin typeface="+mn-lt"/>
                <a:ea typeface="+mn-ea"/>
                <a:cs typeface="+mn-cs"/>
              </a:rPr>
              <a:t> will </a:t>
            </a:r>
            <a:r>
              <a:rPr lang="de-DE" sz="1200" kern="1200" baseline="0" dirty="0" err="1">
                <a:solidFill>
                  <a:schemeClr val="tx1"/>
                </a:solidFill>
                <a:latin typeface="+mn-lt"/>
                <a:ea typeface="+mn-ea"/>
                <a:cs typeface="+mn-cs"/>
              </a:rPr>
              <a:t>be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asked</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for</a:t>
            </a:r>
            <a:r>
              <a:rPr lang="de-DE" sz="1200" kern="1200" baseline="0" dirty="0">
                <a:solidFill>
                  <a:schemeClr val="tx1"/>
                </a:solidFill>
                <a:latin typeface="+mn-lt"/>
                <a:ea typeface="+mn-ea"/>
                <a:cs typeface="+mn-cs"/>
              </a:rPr>
              <a:t> additional </a:t>
            </a:r>
            <a:r>
              <a:rPr lang="de-DE" sz="1200" kern="1200" baseline="0" dirty="0" err="1">
                <a:solidFill>
                  <a:schemeClr val="tx1"/>
                </a:solidFill>
                <a:latin typeface="+mn-lt"/>
                <a:ea typeface="+mn-ea"/>
                <a:cs typeface="+mn-cs"/>
              </a:rPr>
              <a:t>income</a:t>
            </a:r>
            <a:r>
              <a:rPr lang="de-DE" sz="1200" kern="1200" baseline="0" dirty="0">
                <a:solidFill>
                  <a:schemeClr val="tx1"/>
                </a:solidFill>
                <a:latin typeface="+mn-lt"/>
                <a:ea typeface="+mn-ea"/>
                <a:cs typeface="+mn-cs"/>
              </a:rPr>
              <a:t> from </a:t>
            </a:r>
            <a:r>
              <a:rPr lang="de-DE" sz="1200" kern="1200" baseline="0" dirty="0" err="1">
                <a:solidFill>
                  <a:schemeClr val="tx1"/>
                </a:solidFill>
                <a:latin typeface="+mn-lt"/>
                <a:ea typeface="+mn-ea"/>
                <a:cs typeface="+mn-cs"/>
              </a:rPr>
              <a:t>employment</a:t>
            </a:r>
            <a:r>
              <a:rPr lang="de-DE" sz="1200" kern="1200" baseline="0" dirty="0">
                <a:solidFill>
                  <a:schemeClr val="tx1"/>
                </a:solidFill>
                <a:latin typeface="+mn-lt"/>
                <a:ea typeface="+mn-ea"/>
                <a:cs typeface="+mn-cs"/>
              </a:rPr>
              <a:t>/</a:t>
            </a:r>
            <a:r>
              <a:rPr lang="de-DE" sz="1200" kern="1200" baseline="0" dirty="0" err="1">
                <a:solidFill>
                  <a:schemeClr val="tx1"/>
                </a:solidFill>
                <a:latin typeface="+mn-lt"/>
                <a:ea typeface="+mn-ea"/>
                <a:cs typeface="+mn-cs"/>
              </a:rPr>
              <a:t>self-employment</a:t>
            </a:r>
            <a:r>
              <a:rPr lang="de-DE" sz="1200" kern="1200" baseline="0" dirty="0">
                <a:solidFill>
                  <a:schemeClr val="tx1"/>
                </a:solidFill>
                <a:latin typeface="+mn-lt"/>
                <a:ea typeface="+mn-ea"/>
                <a:cs typeface="+mn-cs"/>
              </a:rPr>
              <a:t> and </a:t>
            </a:r>
            <a:r>
              <a:rPr lang="de-DE" sz="1200" kern="1200" baseline="0" dirty="0" err="1">
                <a:solidFill>
                  <a:schemeClr val="tx1"/>
                </a:solidFill>
                <a:latin typeface="+mn-lt"/>
                <a:ea typeface="+mn-ea"/>
                <a:cs typeface="+mn-cs"/>
              </a:rPr>
              <a:t>people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reporting</a:t>
            </a:r>
            <a:r>
              <a:rPr lang="de-DE" sz="1200" kern="1200" baseline="0" dirty="0">
                <a:solidFill>
                  <a:schemeClr val="tx1"/>
                </a:solidFill>
                <a:latin typeface="+mn-lt"/>
                <a:ea typeface="+mn-ea"/>
                <a:cs typeface="+mn-cs"/>
              </a:rPr>
              <a:t> to </a:t>
            </a:r>
            <a:r>
              <a:rPr lang="de-DE" sz="1200" kern="1200" baseline="0" dirty="0" err="1">
                <a:solidFill>
                  <a:schemeClr val="tx1"/>
                </a:solidFill>
                <a:latin typeface="+mn-lt"/>
                <a:ea typeface="+mn-ea"/>
                <a:cs typeface="+mn-cs"/>
              </a:rPr>
              <a:t>be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employed</a:t>
            </a:r>
            <a:r>
              <a:rPr lang="de-DE" sz="1200" kern="1200" baseline="0" dirty="0">
                <a:solidFill>
                  <a:schemeClr val="tx1"/>
                </a:solidFill>
                <a:latin typeface="+mn-lt"/>
                <a:ea typeface="+mn-ea"/>
                <a:cs typeface="+mn-cs"/>
              </a:rPr>
              <a:t> will </a:t>
            </a:r>
            <a:r>
              <a:rPr lang="de-DE" sz="1200" kern="1200" baseline="0" dirty="0" err="1">
                <a:solidFill>
                  <a:schemeClr val="tx1"/>
                </a:solidFill>
                <a:latin typeface="+mn-lt"/>
                <a:ea typeface="+mn-ea"/>
                <a:cs typeface="+mn-cs"/>
              </a:rPr>
              <a:t>be</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asked</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if</a:t>
            </a:r>
            <a:r>
              <a:rPr lang="de-DE" sz="1200" kern="1200" baseline="0" dirty="0">
                <a:solidFill>
                  <a:schemeClr val="tx1"/>
                </a:solidFill>
                <a:latin typeface="+mn-lt"/>
                <a:ea typeface="+mn-ea"/>
                <a:cs typeface="+mn-cs"/>
              </a:rPr>
              <a:t> </a:t>
            </a:r>
            <a:r>
              <a:rPr lang="de-DE" sz="1200" kern="1200" baseline="0" dirty="0" err="1">
                <a:solidFill>
                  <a:schemeClr val="tx1"/>
                </a:solidFill>
                <a:latin typeface="+mn-lt"/>
                <a:ea typeface="+mn-ea"/>
                <a:cs typeface="+mn-cs"/>
              </a:rPr>
              <a:t>income</a:t>
            </a:r>
            <a:r>
              <a:rPr lang="de-DE" sz="1200" kern="1200" baseline="0" dirty="0">
                <a:solidFill>
                  <a:schemeClr val="tx1"/>
                </a:solidFill>
                <a:latin typeface="+mn-lt"/>
                <a:ea typeface="+mn-ea"/>
                <a:cs typeface="+mn-cs"/>
              </a:rPr>
              <a:t> from </a:t>
            </a:r>
            <a:r>
              <a:rPr lang="de-DE" sz="1200" kern="1200" baseline="0" dirty="0" err="1">
                <a:solidFill>
                  <a:schemeClr val="tx1"/>
                </a:solidFill>
                <a:latin typeface="+mn-lt"/>
                <a:ea typeface="+mn-ea"/>
                <a:cs typeface="+mn-cs"/>
              </a:rPr>
              <a:t>pension</a:t>
            </a:r>
            <a:r>
              <a:rPr lang="de-DE" sz="1200" kern="1200" baseline="0" dirty="0">
                <a:solidFill>
                  <a:schemeClr val="tx1"/>
                </a:solidFill>
                <a:latin typeface="+mn-lt"/>
                <a:ea typeface="+mn-ea"/>
                <a:cs typeface="+mn-cs"/>
              </a:rPr>
              <a:t> has been </a:t>
            </a:r>
            <a:r>
              <a:rPr lang="de-DE" sz="1200" kern="1200" baseline="0" dirty="0" err="1">
                <a:solidFill>
                  <a:schemeClr val="tx1"/>
                </a:solidFill>
                <a:latin typeface="+mn-lt"/>
                <a:ea typeface="+mn-ea"/>
                <a:cs typeface="+mn-cs"/>
              </a:rPr>
              <a:t>received</a:t>
            </a:r>
            <a:r>
              <a:rPr lang="de-DE" sz="1200" kern="1200" baseline="0" dirty="0">
                <a:solidFill>
                  <a:schemeClr val="tx1"/>
                </a:solidFill>
                <a:latin typeface="+mn-lt"/>
                <a:ea typeface="+mn-ea"/>
                <a:cs typeface="+mn-cs"/>
              </a:rPr>
              <a:t>).</a:t>
            </a:r>
            <a:endParaRPr lang="de-DE" sz="1200" kern="1200" baseline="0" dirty="0"/>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23</a:t>
            </a:fld>
            <a:endParaRPr lang="de-DE"/>
          </a:p>
        </p:txBody>
      </p:sp>
    </p:spTree>
    <p:extLst>
      <p:ext uri="{BB962C8B-B14F-4D97-AF65-F5344CB8AC3E}">
        <p14:creationId xmlns:p14="http://schemas.microsoft.com/office/powerpoint/2010/main" val="411390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1274820E-C1BE-4158-B8FE-0D7620F4E2EE}" type="slidenum">
              <a:rPr lang="de-DE" smtClean="0"/>
              <a:t>24</a:t>
            </a:fld>
            <a:endParaRPr lang="de-DE"/>
          </a:p>
        </p:txBody>
      </p:sp>
    </p:spTree>
    <p:extLst>
      <p:ext uri="{BB962C8B-B14F-4D97-AF65-F5344CB8AC3E}">
        <p14:creationId xmlns:p14="http://schemas.microsoft.com/office/powerpoint/2010/main" val="380775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1274820E-C1BE-4158-B8FE-0D7620F4E2EE}" type="slidenum">
              <a:rPr lang="de-DE" smtClean="0"/>
              <a:t>25</a:t>
            </a:fld>
            <a:endParaRPr lang="de-DE"/>
          </a:p>
        </p:txBody>
      </p:sp>
    </p:spTree>
    <p:extLst>
      <p:ext uri="{BB962C8B-B14F-4D97-AF65-F5344CB8AC3E}">
        <p14:creationId xmlns:p14="http://schemas.microsoft.com/office/powerpoint/2010/main" val="122889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DE" i="0" dirty="0"/>
              <a:t>TE Module</a:t>
            </a:r>
            <a:r>
              <a:rPr lang="de-DE" i="0" baseline="0" dirty="0"/>
              <a:t> General Info: </a:t>
            </a:r>
          </a:p>
          <a:p>
            <a:pPr lvl="0"/>
            <a:endParaRPr lang="de-DE" i="0" baseline="0" dirty="0"/>
          </a:p>
          <a:p>
            <a:pPr>
              <a:lnSpc>
                <a:spcPct val="150000"/>
              </a:lnSpc>
            </a:pPr>
            <a:r>
              <a:rPr lang="en-US" u="sng" kern="0" dirty="0">
                <a:solidFill>
                  <a:srgbClr val="000000"/>
                </a:solidFill>
                <a:latin typeface="+mn-lt"/>
                <a:cs typeface="Arial" charset="0"/>
              </a:rPr>
              <a:t>Who gets it:</a:t>
            </a:r>
          </a:p>
          <a:p>
            <a:pPr marL="0" indent="0">
              <a:lnSpc>
                <a:spcPct val="150000"/>
              </a:lnSpc>
              <a:buNone/>
            </a:pPr>
            <a:r>
              <a:rPr lang="de-DE" kern="0" dirty="0">
                <a:solidFill>
                  <a:srgbClr val="000000"/>
                </a:solidFill>
                <a:latin typeface="+mn-lt"/>
              </a:rPr>
              <a:t>	All </a:t>
            </a:r>
            <a:r>
              <a:rPr lang="de-DE" kern="0" dirty="0" err="1">
                <a:solidFill>
                  <a:srgbClr val="000000"/>
                </a:solidFill>
                <a:latin typeface="+mn-lt"/>
              </a:rPr>
              <a:t>panel</a:t>
            </a:r>
            <a:r>
              <a:rPr lang="de-DE" kern="0" dirty="0">
                <a:solidFill>
                  <a:srgbClr val="000000"/>
                </a:solidFill>
                <a:latin typeface="+mn-lt"/>
              </a:rPr>
              <a:t> </a:t>
            </a:r>
            <a:r>
              <a:rPr lang="de-DE" kern="0" dirty="0" err="1">
                <a:solidFill>
                  <a:srgbClr val="000000"/>
                </a:solidFill>
                <a:latin typeface="+mn-lt"/>
              </a:rPr>
              <a:t>Respondents</a:t>
            </a:r>
            <a:r>
              <a:rPr lang="de-DE" kern="0" dirty="0">
                <a:solidFill>
                  <a:srgbClr val="000000"/>
                </a:solidFill>
                <a:latin typeface="+mn-lt"/>
              </a:rPr>
              <a:t> </a:t>
            </a:r>
            <a:r>
              <a:rPr lang="de-DE" b="1" kern="0" dirty="0" err="1">
                <a:latin typeface="+mn-lt"/>
              </a:rPr>
              <a:t>except</a:t>
            </a:r>
            <a:r>
              <a:rPr lang="de-DE" b="1" kern="0" dirty="0">
                <a:latin typeface="+mn-lt"/>
              </a:rPr>
              <a:t> </a:t>
            </a:r>
            <a:r>
              <a:rPr lang="de-DE" b="1" kern="0" dirty="0" err="1">
                <a:solidFill>
                  <a:schemeClr val="tx2">
                    <a:lumMod val="60000"/>
                    <a:lumOff val="40000"/>
                  </a:schemeClr>
                </a:solidFill>
                <a:latin typeface="+mn-lt"/>
              </a:rPr>
              <a:t>nursing</a:t>
            </a:r>
            <a:r>
              <a:rPr lang="de-DE" b="1" kern="0" dirty="0">
                <a:solidFill>
                  <a:schemeClr val="tx2">
                    <a:lumMod val="60000"/>
                    <a:lumOff val="40000"/>
                  </a:schemeClr>
                </a:solidFill>
                <a:latin typeface="+mn-lt"/>
              </a:rPr>
              <a:t> </a:t>
            </a:r>
            <a:r>
              <a:rPr lang="de-DE" b="1" kern="0" dirty="0" err="1">
                <a:solidFill>
                  <a:schemeClr val="tx2">
                    <a:lumMod val="60000"/>
                    <a:lumOff val="40000"/>
                  </a:schemeClr>
                </a:solidFill>
                <a:latin typeface="+mn-lt"/>
              </a:rPr>
              <a:t>home</a:t>
            </a:r>
            <a:r>
              <a:rPr lang="de-DE" b="1" kern="0" dirty="0">
                <a:solidFill>
                  <a:schemeClr val="tx2">
                    <a:lumMod val="60000"/>
                    <a:lumOff val="40000"/>
                  </a:schemeClr>
                </a:solidFill>
                <a:latin typeface="+mn-lt"/>
              </a:rPr>
              <a:t> </a:t>
            </a:r>
            <a:r>
              <a:rPr lang="de-DE" b="1" kern="0" dirty="0" err="1">
                <a:solidFill>
                  <a:schemeClr val="tx2">
                    <a:lumMod val="60000"/>
                    <a:lumOff val="40000"/>
                  </a:schemeClr>
                </a:solidFill>
                <a:latin typeface="+mn-lt"/>
              </a:rPr>
              <a:t>respondents</a:t>
            </a:r>
            <a:r>
              <a:rPr lang="de-DE" b="1" kern="0" dirty="0">
                <a:solidFill>
                  <a:schemeClr val="tx2">
                    <a:lumMod val="60000"/>
                    <a:lumOff val="40000"/>
                  </a:schemeClr>
                </a:solidFill>
                <a:latin typeface="+mn-lt"/>
              </a:rPr>
              <a:t>.</a:t>
            </a:r>
          </a:p>
          <a:p>
            <a:pPr marL="0" indent="0">
              <a:lnSpc>
                <a:spcPct val="150000"/>
              </a:lnSpc>
              <a:buNone/>
            </a:pPr>
            <a:r>
              <a:rPr lang="de-DE" b="1" kern="0" dirty="0">
                <a:latin typeface="+mn-lt"/>
              </a:rPr>
              <a:t>	</a:t>
            </a:r>
            <a:r>
              <a:rPr lang="de-DE" b="1" kern="0" dirty="0">
                <a:solidFill>
                  <a:schemeClr val="tx2">
                    <a:lumMod val="60000"/>
                    <a:lumOff val="40000"/>
                  </a:schemeClr>
                </a:solidFill>
                <a:latin typeface="+mn-lt"/>
              </a:rPr>
              <a:t>Baseline </a:t>
            </a:r>
            <a:r>
              <a:rPr lang="de-DE" b="1" kern="0" dirty="0" err="1">
                <a:solidFill>
                  <a:schemeClr val="tx2">
                    <a:lumMod val="60000"/>
                    <a:lumOff val="40000"/>
                  </a:schemeClr>
                </a:solidFill>
                <a:latin typeface="+mn-lt"/>
              </a:rPr>
              <a:t>Respondents</a:t>
            </a:r>
            <a:r>
              <a:rPr lang="de-DE" b="1" kern="0" dirty="0">
                <a:solidFill>
                  <a:schemeClr val="tx2">
                    <a:lumMod val="60000"/>
                    <a:lumOff val="40000"/>
                  </a:schemeClr>
                </a:solidFill>
                <a:latin typeface="+mn-lt"/>
              </a:rPr>
              <a:t> </a:t>
            </a:r>
            <a:r>
              <a:rPr lang="de-DE" b="1" kern="0" dirty="0" err="1">
                <a:latin typeface="+mn-lt"/>
              </a:rPr>
              <a:t>are</a:t>
            </a:r>
            <a:r>
              <a:rPr lang="de-DE" b="1" kern="0" dirty="0">
                <a:solidFill>
                  <a:schemeClr val="tx2">
                    <a:lumMod val="60000"/>
                    <a:lumOff val="40000"/>
                  </a:schemeClr>
                </a:solidFill>
                <a:latin typeface="+mn-lt"/>
              </a:rPr>
              <a:t> </a:t>
            </a:r>
            <a:r>
              <a:rPr lang="de-DE" b="1" kern="0" dirty="0">
                <a:latin typeface="+mn-lt"/>
              </a:rPr>
              <a:t>not </a:t>
            </a:r>
            <a:r>
              <a:rPr lang="de-DE" kern="0" dirty="0" err="1">
                <a:latin typeface="+mn-lt"/>
              </a:rPr>
              <a:t>asked</a:t>
            </a:r>
            <a:r>
              <a:rPr lang="de-DE" b="1" kern="0" dirty="0">
                <a:latin typeface="+mn-lt"/>
              </a:rPr>
              <a:t>.  </a:t>
            </a:r>
          </a:p>
          <a:p>
            <a:pPr>
              <a:lnSpc>
                <a:spcPct val="150000"/>
              </a:lnSpc>
            </a:pPr>
            <a:r>
              <a:rPr lang="de-DE" u="sng" kern="0" dirty="0" err="1">
                <a:solidFill>
                  <a:srgbClr val="000000"/>
                </a:solidFill>
                <a:latin typeface="+mn-lt"/>
              </a:rPr>
              <a:t>What</a:t>
            </a:r>
            <a:r>
              <a:rPr lang="de-DE" u="sng" kern="0" dirty="0">
                <a:solidFill>
                  <a:srgbClr val="000000"/>
                </a:solidFill>
                <a:latin typeface="+mn-lt"/>
              </a:rPr>
              <a:t> </a:t>
            </a:r>
            <a:r>
              <a:rPr lang="de-DE" u="sng" kern="0" dirty="0" err="1">
                <a:solidFill>
                  <a:srgbClr val="000000"/>
                </a:solidFill>
                <a:latin typeface="+mn-lt"/>
              </a:rPr>
              <a:t>is</a:t>
            </a:r>
            <a:r>
              <a:rPr lang="de-DE" u="sng" kern="0" dirty="0">
                <a:solidFill>
                  <a:srgbClr val="000000"/>
                </a:solidFill>
                <a:latin typeface="+mn-lt"/>
              </a:rPr>
              <a:t> </a:t>
            </a:r>
            <a:r>
              <a:rPr lang="de-DE" u="sng" kern="0" dirty="0" err="1">
                <a:solidFill>
                  <a:srgbClr val="000000"/>
                </a:solidFill>
                <a:latin typeface="+mn-lt"/>
              </a:rPr>
              <a:t>it</a:t>
            </a:r>
            <a:r>
              <a:rPr lang="de-DE" u="sng" kern="0" dirty="0">
                <a:solidFill>
                  <a:srgbClr val="000000"/>
                </a:solidFill>
                <a:latin typeface="+mn-lt"/>
              </a:rPr>
              <a:t> </a:t>
            </a:r>
            <a:r>
              <a:rPr lang="de-DE" u="sng" kern="0" dirty="0" err="1">
                <a:solidFill>
                  <a:srgbClr val="000000"/>
                </a:solidFill>
                <a:latin typeface="+mn-lt"/>
              </a:rPr>
              <a:t>about</a:t>
            </a:r>
            <a:r>
              <a:rPr lang="de-DE" u="sng" kern="0" dirty="0">
                <a:solidFill>
                  <a:srgbClr val="000000"/>
                </a:solidFill>
                <a:latin typeface="+mn-lt"/>
              </a:rPr>
              <a:t>:</a:t>
            </a:r>
          </a:p>
          <a:p>
            <a:pPr marL="857250" lvl="1" indent="-457200">
              <a:lnSpc>
                <a:spcPct val="150000"/>
              </a:lnSpc>
              <a:buFont typeface="Wingdings" panose="05000000000000000000" pitchFamily="2" charset="2"/>
              <a:buChar char="ü"/>
            </a:pPr>
            <a:r>
              <a:rPr lang="de-DE" kern="0" dirty="0" err="1">
                <a:solidFill>
                  <a:srgbClr val="000000"/>
                </a:solidFill>
                <a:latin typeface="+mn-lt"/>
              </a:rPr>
              <a:t>To</a:t>
            </a:r>
            <a:r>
              <a:rPr lang="de-DE" kern="0" dirty="0">
                <a:solidFill>
                  <a:srgbClr val="000000"/>
                </a:solidFill>
                <a:latin typeface="+mn-lt"/>
              </a:rPr>
              <a:t> </a:t>
            </a:r>
            <a:r>
              <a:rPr lang="de-DE" kern="0" dirty="0" err="1">
                <a:solidFill>
                  <a:srgbClr val="000000"/>
                </a:solidFill>
                <a:latin typeface="+mn-lt"/>
              </a:rPr>
              <a:t>measure</a:t>
            </a:r>
            <a:r>
              <a:rPr lang="de-DE" kern="0" dirty="0">
                <a:solidFill>
                  <a:srgbClr val="000000"/>
                </a:solidFill>
                <a:latin typeface="+mn-lt"/>
              </a:rPr>
              <a:t> </a:t>
            </a:r>
            <a:r>
              <a:rPr lang="de-DE" kern="0" dirty="0" err="1">
                <a:solidFill>
                  <a:srgbClr val="000000"/>
                </a:solidFill>
                <a:latin typeface="+mn-lt"/>
              </a:rPr>
              <a:t>the</a:t>
            </a:r>
            <a:r>
              <a:rPr lang="de-DE" kern="0" dirty="0">
                <a:solidFill>
                  <a:srgbClr val="000000"/>
                </a:solidFill>
                <a:latin typeface="+mn-lt"/>
              </a:rPr>
              <a:t> time </a:t>
            </a:r>
            <a:r>
              <a:rPr lang="de-DE" kern="0" dirty="0" err="1">
                <a:solidFill>
                  <a:srgbClr val="000000"/>
                </a:solidFill>
                <a:latin typeface="+mn-lt"/>
              </a:rPr>
              <a:t>people</a:t>
            </a:r>
            <a:r>
              <a:rPr lang="de-DE" kern="0" dirty="0">
                <a:solidFill>
                  <a:srgbClr val="000000"/>
                </a:solidFill>
                <a:latin typeface="+mn-lt"/>
              </a:rPr>
              <a:t> </a:t>
            </a:r>
            <a:r>
              <a:rPr lang="de-DE" kern="0" dirty="0" err="1">
                <a:solidFill>
                  <a:srgbClr val="000000"/>
                </a:solidFill>
                <a:latin typeface="+mn-lt"/>
              </a:rPr>
              <a:t>over</a:t>
            </a:r>
            <a:r>
              <a:rPr lang="de-DE" kern="0" dirty="0">
                <a:solidFill>
                  <a:srgbClr val="000000"/>
                </a:solidFill>
                <a:latin typeface="+mn-lt"/>
              </a:rPr>
              <a:t> 50 </a:t>
            </a:r>
            <a:r>
              <a:rPr lang="de-DE" kern="0" dirty="0" err="1">
                <a:solidFill>
                  <a:srgbClr val="000000"/>
                </a:solidFill>
                <a:latin typeface="+mn-lt"/>
              </a:rPr>
              <a:t>spend</a:t>
            </a:r>
            <a:r>
              <a:rPr lang="de-DE" kern="0" dirty="0">
                <a:solidFill>
                  <a:srgbClr val="000000"/>
                </a:solidFill>
                <a:latin typeface="+mn-lt"/>
              </a:rPr>
              <a:t> on different </a:t>
            </a:r>
            <a:r>
              <a:rPr lang="de-DE" kern="0" dirty="0" err="1">
                <a:solidFill>
                  <a:srgbClr val="000000"/>
                </a:solidFill>
                <a:latin typeface="+mn-lt"/>
              </a:rPr>
              <a:t>activities</a:t>
            </a:r>
            <a:endParaRPr lang="de-DE" kern="0" dirty="0">
              <a:solidFill>
                <a:srgbClr val="000000"/>
              </a:solidFill>
              <a:latin typeface="+mn-lt"/>
            </a:endParaRPr>
          </a:p>
          <a:p>
            <a:pPr marL="857250" lvl="1" indent="-457200">
              <a:lnSpc>
                <a:spcPct val="150000"/>
              </a:lnSpc>
              <a:buFont typeface="Wingdings" panose="05000000000000000000" pitchFamily="2" charset="2"/>
              <a:buChar char="ü"/>
            </a:pPr>
            <a:r>
              <a:rPr lang="de-DE" kern="0" dirty="0" err="1">
                <a:solidFill>
                  <a:srgbClr val="000000"/>
                </a:solidFill>
                <a:latin typeface="+mn-lt"/>
              </a:rPr>
              <a:t>To</a:t>
            </a:r>
            <a:r>
              <a:rPr lang="de-DE" kern="0" dirty="0">
                <a:solidFill>
                  <a:srgbClr val="000000"/>
                </a:solidFill>
                <a:latin typeface="+mn-lt"/>
              </a:rPr>
              <a:t> </a:t>
            </a:r>
            <a:r>
              <a:rPr lang="de-DE" kern="0" dirty="0" err="1">
                <a:solidFill>
                  <a:srgbClr val="000000"/>
                </a:solidFill>
                <a:latin typeface="+mn-lt"/>
              </a:rPr>
              <a:t>keep</a:t>
            </a:r>
            <a:r>
              <a:rPr lang="de-DE" kern="0" dirty="0">
                <a:solidFill>
                  <a:srgbClr val="000000"/>
                </a:solidFill>
                <a:latin typeface="+mn-lt"/>
              </a:rPr>
              <a:t> track </a:t>
            </a:r>
            <a:r>
              <a:rPr lang="de-DE" kern="0" dirty="0" err="1">
                <a:solidFill>
                  <a:srgbClr val="000000"/>
                </a:solidFill>
                <a:latin typeface="+mn-lt"/>
              </a:rPr>
              <a:t>of</a:t>
            </a:r>
            <a:r>
              <a:rPr lang="de-DE" kern="0" dirty="0">
                <a:solidFill>
                  <a:srgbClr val="000000"/>
                </a:solidFill>
                <a:latin typeface="+mn-lt"/>
              </a:rPr>
              <a:t> </a:t>
            </a:r>
            <a:r>
              <a:rPr lang="de-DE" kern="0" dirty="0" err="1">
                <a:solidFill>
                  <a:srgbClr val="000000"/>
                </a:solidFill>
                <a:latin typeface="+mn-lt"/>
              </a:rPr>
              <a:t>changes</a:t>
            </a:r>
            <a:r>
              <a:rPr lang="de-DE" kern="0" dirty="0">
                <a:solidFill>
                  <a:srgbClr val="000000"/>
                </a:solidFill>
                <a:latin typeface="+mn-lt"/>
              </a:rPr>
              <a:t> in time </a:t>
            </a:r>
            <a:r>
              <a:rPr lang="de-DE" kern="0" dirty="0" err="1">
                <a:solidFill>
                  <a:srgbClr val="000000"/>
                </a:solidFill>
                <a:latin typeface="+mn-lt"/>
              </a:rPr>
              <a:t>expenditure</a:t>
            </a:r>
            <a:r>
              <a:rPr lang="de-DE" kern="0" dirty="0">
                <a:solidFill>
                  <a:srgbClr val="000000"/>
                </a:solidFill>
                <a:latin typeface="+mn-lt"/>
              </a:rPr>
              <a:t> after </a:t>
            </a:r>
            <a:r>
              <a:rPr lang="de-DE" kern="0" dirty="0" err="1">
                <a:solidFill>
                  <a:srgbClr val="000000"/>
                </a:solidFill>
                <a:latin typeface="+mn-lt"/>
              </a:rPr>
              <a:t>retirement</a:t>
            </a:r>
            <a:r>
              <a:rPr lang="de-DE" kern="0" dirty="0">
                <a:solidFill>
                  <a:srgbClr val="000000"/>
                </a:solidFill>
                <a:latin typeface="+mn-lt"/>
              </a:rPr>
              <a:t> </a:t>
            </a:r>
            <a:r>
              <a:rPr lang="de-DE" kern="0" dirty="0" err="1">
                <a:solidFill>
                  <a:srgbClr val="000000"/>
                </a:solidFill>
                <a:latin typeface="+mn-lt"/>
              </a:rPr>
              <a:t>or</a:t>
            </a:r>
            <a:r>
              <a:rPr lang="de-DE" kern="0" dirty="0">
                <a:solidFill>
                  <a:srgbClr val="000000"/>
                </a:solidFill>
                <a:latin typeface="+mn-lt"/>
              </a:rPr>
              <a:t> </a:t>
            </a:r>
            <a:r>
              <a:rPr lang="de-DE" kern="0" dirty="0" err="1">
                <a:solidFill>
                  <a:srgbClr val="000000"/>
                </a:solidFill>
                <a:latin typeface="+mn-lt"/>
              </a:rPr>
              <a:t>other</a:t>
            </a:r>
            <a:r>
              <a:rPr lang="de-DE" kern="0" dirty="0">
                <a:solidFill>
                  <a:srgbClr val="000000"/>
                </a:solidFill>
                <a:latin typeface="+mn-lt"/>
              </a:rPr>
              <a:t> </a:t>
            </a:r>
            <a:r>
              <a:rPr lang="de-DE" kern="0" dirty="0" err="1">
                <a:solidFill>
                  <a:srgbClr val="000000"/>
                </a:solidFill>
                <a:latin typeface="+mn-lt"/>
              </a:rPr>
              <a:t>changes</a:t>
            </a:r>
            <a:r>
              <a:rPr lang="de-DE" kern="0" dirty="0">
                <a:solidFill>
                  <a:srgbClr val="000000"/>
                </a:solidFill>
                <a:latin typeface="+mn-lt"/>
              </a:rPr>
              <a:t> in </a:t>
            </a:r>
            <a:r>
              <a:rPr lang="de-DE" kern="0" dirty="0" err="1">
                <a:solidFill>
                  <a:srgbClr val="000000"/>
                </a:solidFill>
                <a:latin typeface="+mn-lt"/>
              </a:rPr>
              <a:t>situation</a:t>
            </a:r>
            <a:r>
              <a:rPr lang="de-DE" kern="0" dirty="0">
                <a:solidFill>
                  <a:srgbClr val="000000"/>
                </a:solidFill>
                <a:latin typeface="+mn-lt"/>
              </a:rPr>
              <a:t>.</a:t>
            </a:r>
          </a:p>
          <a:p>
            <a:pPr lvl="0"/>
            <a:endParaRPr lang="de-DE" i="0" dirty="0"/>
          </a:p>
          <a:p>
            <a:pPr lvl="0"/>
            <a:endParaRPr lang="de-DE" i="0" dirty="0"/>
          </a:p>
          <a:p>
            <a:pPr lvl="0"/>
            <a:r>
              <a:rPr lang="de-DE" i="0" dirty="0" err="1"/>
              <a:t>Examples</a:t>
            </a:r>
            <a:r>
              <a:rPr lang="de-DE" i="0" baseline="0" dirty="0"/>
              <a:t> </a:t>
            </a:r>
            <a:r>
              <a:rPr lang="de-DE" i="0" baseline="0" dirty="0" err="1"/>
              <a:t>of</a:t>
            </a:r>
            <a:r>
              <a:rPr lang="de-DE" i="0" baseline="0" dirty="0"/>
              <a:t> </a:t>
            </a:r>
            <a:r>
              <a:rPr lang="de-DE" i="0" baseline="0" dirty="0" err="1"/>
              <a:t>multitasking</a:t>
            </a:r>
            <a:r>
              <a:rPr lang="de-DE" i="0" baseline="0" dirty="0"/>
              <a:t>: </a:t>
            </a:r>
            <a:r>
              <a:rPr lang="de-DE" i="0" dirty="0"/>
              <a:t>Cooking</a:t>
            </a:r>
            <a:r>
              <a:rPr lang="de-DE" i="0" baseline="0" dirty="0"/>
              <a:t> </a:t>
            </a:r>
            <a:r>
              <a:rPr lang="de-DE" i="0" baseline="0" dirty="0" err="1"/>
              <a:t>while</a:t>
            </a:r>
            <a:r>
              <a:rPr lang="de-DE" i="0" baseline="0" dirty="0"/>
              <a:t> </a:t>
            </a:r>
            <a:r>
              <a:rPr lang="de-DE" i="0" baseline="0" dirty="0" err="1"/>
              <a:t>listening</a:t>
            </a:r>
            <a:r>
              <a:rPr lang="de-DE" i="0" baseline="0" dirty="0"/>
              <a:t> </a:t>
            </a:r>
            <a:r>
              <a:rPr lang="de-DE" i="0" baseline="0" dirty="0" err="1"/>
              <a:t>to</a:t>
            </a:r>
            <a:r>
              <a:rPr lang="de-DE" i="0" baseline="0" dirty="0"/>
              <a:t> </a:t>
            </a:r>
            <a:r>
              <a:rPr lang="de-DE" i="0" baseline="0" dirty="0" err="1"/>
              <a:t>the</a:t>
            </a:r>
            <a:r>
              <a:rPr lang="de-DE" i="0" baseline="0" dirty="0"/>
              <a:t> </a:t>
            </a:r>
            <a:r>
              <a:rPr lang="de-DE" i="0" baseline="0" dirty="0" err="1"/>
              <a:t>radio</a:t>
            </a:r>
            <a:r>
              <a:rPr lang="de-DE" i="0" baseline="0" dirty="0"/>
              <a:t>; </a:t>
            </a:r>
            <a:r>
              <a:rPr lang="de-DE" i="0" baseline="0" dirty="0" err="1"/>
              <a:t>baking</a:t>
            </a:r>
            <a:r>
              <a:rPr lang="de-DE" i="0" baseline="0" dirty="0"/>
              <a:t> </a:t>
            </a:r>
            <a:r>
              <a:rPr lang="de-DE" i="0" baseline="0" dirty="0" err="1"/>
              <a:t>with</a:t>
            </a:r>
            <a:r>
              <a:rPr lang="de-DE" i="0" baseline="0" dirty="0"/>
              <a:t> </a:t>
            </a:r>
            <a:r>
              <a:rPr lang="de-DE" i="0" baseline="0" dirty="0" err="1"/>
              <a:t>kids</a:t>
            </a:r>
            <a:r>
              <a:rPr lang="de-DE" i="0" baseline="0" dirty="0"/>
              <a:t>: Chore </a:t>
            </a:r>
            <a:r>
              <a:rPr lang="de-DE" i="0" baseline="0" dirty="0" err="1"/>
              <a:t>vs</a:t>
            </a:r>
            <a:r>
              <a:rPr lang="de-DE" i="0" baseline="0" dirty="0"/>
              <a:t> time </a:t>
            </a:r>
            <a:r>
              <a:rPr lang="de-DE" i="0" baseline="0" dirty="0" err="1"/>
              <a:t>with</a:t>
            </a:r>
            <a:r>
              <a:rPr lang="de-DE" i="0" baseline="0" dirty="0"/>
              <a:t> </a:t>
            </a:r>
            <a:r>
              <a:rPr lang="de-DE" i="0" baseline="0" dirty="0" err="1"/>
              <a:t>kids</a:t>
            </a:r>
            <a:r>
              <a:rPr lang="de-DE" i="0" baseline="0" dirty="0"/>
              <a:t> </a:t>
            </a:r>
            <a:r>
              <a:rPr lang="de-DE" i="0" baseline="0" dirty="0" err="1"/>
              <a:t>vs</a:t>
            </a:r>
            <a:r>
              <a:rPr lang="de-DE" i="0" baseline="0" dirty="0"/>
              <a:t> Leisure..</a:t>
            </a:r>
            <a:endParaRPr lang="en-US" i="0" dirty="0"/>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26</a:t>
            </a:fld>
            <a:endParaRPr lang="de-DE"/>
          </a:p>
        </p:txBody>
      </p:sp>
    </p:spTree>
    <p:extLst>
      <p:ext uri="{BB962C8B-B14F-4D97-AF65-F5344CB8AC3E}">
        <p14:creationId xmlns:p14="http://schemas.microsoft.com/office/powerpoint/2010/main" val="81928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question TE002 is meant to be answered by the Interviewer. It  should not be read aloud.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TE002_Weekday</a:t>
            </a:r>
            <a:r>
              <a:rPr kumimoji="0" lang="en-US" sz="1200" b="0" i="0" u="none" strike="noStrike" kern="1200" cap="none" spc="0" normalizeH="0" baseline="0" noProof="0" dirty="0">
                <a:ln>
                  <a:noFill/>
                </a:ln>
                <a:solidFill>
                  <a:prstClr val="black"/>
                </a:solidFill>
                <a:effectLst/>
                <a:uLnTx/>
                <a:uFillTx/>
                <a:latin typeface="+mn-lt"/>
                <a:ea typeface="+mn-ea"/>
                <a:cs typeface="+mn-cs"/>
              </a:rPr>
              <a:t> (WHAT DAY YESTERDAY)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Do not read out.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Please note what day YESTERDAY was.1. Monday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2. Tuesday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3. Wednesday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4. Thursday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5. Friday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6. Saturday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7. Sunday</a:t>
            </a:r>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27</a:t>
            </a:fld>
            <a:endParaRPr lang="de-DE"/>
          </a:p>
        </p:txBody>
      </p:sp>
    </p:spTree>
    <p:extLst>
      <p:ext uri="{BB962C8B-B14F-4D97-AF65-F5344CB8AC3E}">
        <p14:creationId xmlns:p14="http://schemas.microsoft.com/office/powerpoint/2010/main" val="1627910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TE049_Sleeping_Intro</a:t>
            </a:r>
            <a:r>
              <a:rPr lang="en-US" dirty="0"/>
              <a:t> (TIME SPENT ON SLEEPING)How much time did you spend yesterday on </a:t>
            </a:r>
            <a:r>
              <a:rPr lang="en-US" b="1" dirty="0"/>
              <a:t>sleeping at night time</a:t>
            </a:r>
            <a:r>
              <a:rPr lang="en-US" dirty="0"/>
              <a:t>? </a:t>
            </a:r>
            <a:br>
              <a:rPr lang="en-US" dirty="0"/>
            </a:br>
            <a:br>
              <a:rPr lang="en-US" dirty="0"/>
            </a:br>
            <a:r>
              <a:rPr lang="en-US" dirty="0"/>
              <a:t>1. Continue</a:t>
            </a:r>
          </a:p>
          <a:p>
            <a:r>
              <a:rPr lang="en-US" b="1" dirty="0"/>
              <a:t>TE050_Sleeping_Hrs</a:t>
            </a:r>
            <a:r>
              <a:rPr lang="en-US" dirty="0"/>
              <a:t> (HOURS SPENT ON SLEEPING)</a:t>
            </a:r>
            <a:r>
              <a:rPr lang="en-US" dirty="0" err="1"/>
              <a:t>Hours:NUMBER</a:t>
            </a:r>
            <a:r>
              <a:rPr lang="en-US" dirty="0"/>
              <a:t> [0..24]</a:t>
            </a:r>
          </a:p>
          <a:p>
            <a:r>
              <a:rPr lang="en-US" b="1" dirty="0"/>
              <a:t>TE051_Sleeping_Mts</a:t>
            </a:r>
            <a:r>
              <a:rPr lang="en-US" dirty="0"/>
              <a:t> (MINUTES SPENT ON SLEEPING)</a:t>
            </a:r>
            <a:r>
              <a:rPr lang="en-US" dirty="0" err="1"/>
              <a:t>Minutes:NUMBER</a:t>
            </a:r>
            <a:r>
              <a:rPr lang="en-US" dirty="0"/>
              <a:t> [0..59]</a:t>
            </a:r>
          </a:p>
          <a:p>
            <a:endParaRPr lang="en-DE" dirty="0"/>
          </a:p>
        </p:txBody>
      </p:sp>
      <p:sp>
        <p:nvSpPr>
          <p:cNvPr id="4" name="Slide Number Placeholder 3"/>
          <p:cNvSpPr>
            <a:spLocks noGrp="1"/>
          </p:cNvSpPr>
          <p:nvPr>
            <p:ph type="sldNum" sz="quarter" idx="5"/>
          </p:nvPr>
        </p:nvSpPr>
        <p:spPr/>
        <p:txBody>
          <a:bodyPr/>
          <a:lstStyle/>
          <a:p>
            <a:fld id="{1274820E-C1BE-4158-B8FE-0D7620F4E2EE}" type="slidenum">
              <a:rPr lang="de-DE" smtClean="0"/>
              <a:t>28</a:t>
            </a:fld>
            <a:endParaRPr lang="de-DE"/>
          </a:p>
        </p:txBody>
      </p:sp>
    </p:spTree>
    <p:extLst>
      <p:ext uri="{BB962C8B-B14F-4D97-AF65-F5344CB8AC3E}">
        <p14:creationId xmlns:p14="http://schemas.microsoft.com/office/powerpoint/2010/main" val="514654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1274820E-C1BE-4158-B8FE-0D7620F4E2EE}" type="slidenum">
              <a:rPr lang="de-DE" smtClean="0"/>
              <a:t>29</a:t>
            </a:fld>
            <a:endParaRPr lang="de-DE"/>
          </a:p>
        </p:txBody>
      </p:sp>
    </p:spTree>
    <p:extLst>
      <p:ext uri="{BB962C8B-B14F-4D97-AF65-F5344CB8AC3E}">
        <p14:creationId xmlns:p14="http://schemas.microsoft.com/office/powerpoint/2010/main" val="138240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Help R </a:t>
            </a:r>
            <a:r>
              <a:rPr lang="de-DE" dirty="0" err="1"/>
              <a:t>with</a:t>
            </a:r>
            <a:r>
              <a:rPr lang="de-DE" dirty="0"/>
              <a:t> </a:t>
            </a:r>
            <a:r>
              <a:rPr lang="de-DE" dirty="0" err="1"/>
              <a:t>questions</a:t>
            </a:r>
            <a:r>
              <a:rPr lang="de-DE" dirty="0"/>
              <a:t>:</a:t>
            </a:r>
          </a:p>
          <a:p>
            <a:endParaRPr lang="de-DE" dirty="0"/>
          </a:p>
          <a:p>
            <a:r>
              <a:rPr lang="de-DE" dirty="0"/>
              <a:t>The Q&amp;A </a:t>
            </a:r>
            <a:r>
              <a:rPr lang="de-DE" dirty="0" err="1"/>
              <a:t>manual</a:t>
            </a:r>
            <a:r>
              <a:rPr lang="de-DE" dirty="0"/>
              <a:t> </a:t>
            </a:r>
            <a:r>
              <a:rPr lang="de-DE" dirty="0" err="1"/>
              <a:t>provides</a:t>
            </a:r>
            <a:r>
              <a:rPr lang="de-DE" dirty="0"/>
              <a:t> </a:t>
            </a:r>
            <a:r>
              <a:rPr lang="de-DE" dirty="0" err="1"/>
              <a:t>the</a:t>
            </a:r>
            <a:r>
              <a:rPr lang="de-DE" dirty="0"/>
              <a:t> </a:t>
            </a:r>
            <a:r>
              <a:rPr lang="de-DE" dirty="0" err="1"/>
              <a:t>answer</a:t>
            </a:r>
            <a:r>
              <a:rPr lang="de-DE" dirty="0"/>
              <a:t> </a:t>
            </a:r>
            <a:r>
              <a:rPr lang="de-DE" dirty="0" err="1"/>
              <a:t>questions</a:t>
            </a:r>
            <a:r>
              <a:rPr lang="de-DE" dirty="0"/>
              <a:t> – </a:t>
            </a:r>
            <a:r>
              <a:rPr lang="de-DE" dirty="0" err="1"/>
              <a:t>for</a:t>
            </a:r>
            <a:r>
              <a:rPr lang="de-DE" dirty="0"/>
              <a:t> </a:t>
            </a:r>
            <a:r>
              <a:rPr lang="de-DE" dirty="0" err="1"/>
              <a:t>instance</a:t>
            </a:r>
            <a:r>
              <a:rPr lang="de-DE" dirty="0"/>
              <a:t>:</a:t>
            </a:r>
          </a:p>
          <a:p>
            <a:pPr marL="171450" indent="-171450">
              <a:buFont typeface="Arial" panose="020B0604020202020204" pitchFamily="34" charset="0"/>
              <a:buChar char="•"/>
            </a:pPr>
            <a:r>
              <a:rPr lang="de-DE" dirty="0"/>
              <a:t>The </a:t>
            </a:r>
            <a:r>
              <a:rPr lang="de-DE" dirty="0" err="1"/>
              <a:t>data</a:t>
            </a:r>
            <a:r>
              <a:rPr lang="de-DE" dirty="0"/>
              <a:t> </a:t>
            </a:r>
            <a:r>
              <a:rPr lang="de-DE" dirty="0" err="1"/>
              <a:t>is</a:t>
            </a:r>
            <a:r>
              <a:rPr lang="de-DE" dirty="0"/>
              <a:t> </a:t>
            </a:r>
            <a:r>
              <a:rPr lang="de-DE" dirty="0" err="1"/>
              <a:t>saved</a:t>
            </a:r>
            <a:r>
              <a:rPr lang="de-DE" dirty="0"/>
              <a:t> </a:t>
            </a:r>
            <a:r>
              <a:rPr lang="de-DE" dirty="0" err="1"/>
              <a:t>without</a:t>
            </a:r>
            <a:r>
              <a:rPr lang="de-DE" dirty="0"/>
              <a:t>  </a:t>
            </a:r>
            <a:r>
              <a:rPr lang="de-DE" dirty="0" err="1"/>
              <a:t>name</a:t>
            </a:r>
            <a:r>
              <a:rPr lang="de-DE" dirty="0"/>
              <a:t> and </a:t>
            </a:r>
            <a:r>
              <a:rPr lang="de-DE" dirty="0" err="1"/>
              <a:t>address</a:t>
            </a: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err="1"/>
              <a:t>Names</a:t>
            </a:r>
            <a:r>
              <a:rPr lang="de-DE" dirty="0"/>
              <a:t> and </a:t>
            </a:r>
            <a:r>
              <a:rPr lang="de-DE" dirty="0" err="1"/>
              <a:t>addresses</a:t>
            </a:r>
            <a:r>
              <a:rPr lang="de-DE" dirty="0"/>
              <a:t> </a:t>
            </a:r>
            <a:r>
              <a:rPr lang="de-DE" dirty="0" err="1"/>
              <a:t>are</a:t>
            </a:r>
            <a:r>
              <a:rPr lang="de-DE" dirty="0"/>
              <a:t> </a:t>
            </a:r>
            <a:r>
              <a:rPr lang="de-DE" dirty="0" err="1"/>
              <a:t>saved</a:t>
            </a:r>
            <a:r>
              <a:rPr lang="de-DE" dirty="0"/>
              <a:t> in different </a:t>
            </a:r>
            <a:r>
              <a:rPr lang="de-DE" dirty="0" err="1"/>
              <a:t>locations</a:t>
            </a:r>
            <a:endParaRPr lang="de-DE" dirty="0"/>
          </a:p>
          <a:p>
            <a:pPr marL="171450" indent="-171450">
              <a:buFont typeface="Arial" panose="020B0604020202020204" pitchFamily="34" charset="0"/>
              <a:buChar char="•"/>
            </a:pPr>
            <a:r>
              <a:rPr lang="de-DE" dirty="0" err="1"/>
              <a:t>It</a:t>
            </a:r>
            <a:r>
              <a:rPr lang="de-DE" dirty="0"/>
              <a:t> </a:t>
            </a:r>
            <a:r>
              <a:rPr lang="de-DE" dirty="0" err="1"/>
              <a:t>is</a:t>
            </a:r>
            <a:r>
              <a:rPr lang="de-DE" dirty="0"/>
              <a:t> </a:t>
            </a:r>
            <a:r>
              <a:rPr lang="de-DE" u="sng" dirty="0"/>
              <a:t>not</a:t>
            </a:r>
            <a:r>
              <a:rPr lang="de-DE" dirty="0"/>
              <a:t> possible </a:t>
            </a:r>
            <a:r>
              <a:rPr lang="de-DE" dirty="0" err="1"/>
              <a:t>to</a:t>
            </a:r>
            <a:r>
              <a:rPr lang="de-DE" dirty="0"/>
              <a:t> </a:t>
            </a:r>
            <a:r>
              <a:rPr lang="de-DE" dirty="0" err="1"/>
              <a:t>identify</a:t>
            </a:r>
            <a:r>
              <a:rPr lang="de-DE" dirty="0"/>
              <a:t> </a:t>
            </a:r>
            <a:r>
              <a:rPr lang="de-DE" dirty="0" err="1"/>
              <a:t>individuals</a:t>
            </a:r>
            <a:r>
              <a:rPr lang="de-DE" dirty="0"/>
              <a:t> </a:t>
            </a:r>
            <a:r>
              <a:rPr lang="de-DE" dirty="0" err="1"/>
              <a:t>based</a:t>
            </a:r>
            <a:r>
              <a:rPr lang="de-DE" dirty="0"/>
              <a:t> on </a:t>
            </a:r>
            <a:r>
              <a:rPr lang="de-DE" dirty="0" err="1"/>
              <a:t>ther</a:t>
            </a:r>
            <a:r>
              <a:rPr lang="de-DE" dirty="0"/>
              <a:t> </a:t>
            </a:r>
            <a:r>
              <a:rPr lang="de-DE" dirty="0" err="1"/>
              <a:t>response</a:t>
            </a:r>
            <a:endParaRPr lang="de-DE" dirty="0"/>
          </a:p>
          <a:p>
            <a:pPr marL="171450" indent="-171450">
              <a:buFont typeface="Arial" panose="020B0604020202020204" pitchFamily="34" charset="0"/>
              <a:buChar char="•"/>
            </a:pPr>
            <a:r>
              <a:rPr lang="de-DE" dirty="0"/>
              <a:t>The </a:t>
            </a:r>
            <a:r>
              <a:rPr lang="de-DE" dirty="0" err="1"/>
              <a:t>data</a:t>
            </a:r>
            <a:r>
              <a:rPr lang="de-DE" dirty="0"/>
              <a:t> </a:t>
            </a:r>
            <a:r>
              <a:rPr lang="de-DE" dirty="0" err="1"/>
              <a:t>is</a:t>
            </a:r>
            <a:r>
              <a:rPr lang="de-DE" dirty="0"/>
              <a:t> </a:t>
            </a:r>
            <a:r>
              <a:rPr lang="de-DE" dirty="0" err="1"/>
              <a:t>used</a:t>
            </a:r>
            <a:r>
              <a:rPr lang="de-DE" dirty="0"/>
              <a:t> </a:t>
            </a:r>
            <a:r>
              <a:rPr lang="de-DE" dirty="0" err="1"/>
              <a:t>for</a:t>
            </a:r>
            <a:r>
              <a:rPr lang="de-DE" dirty="0"/>
              <a:t> </a:t>
            </a:r>
            <a:r>
              <a:rPr lang="de-DE" dirty="0" err="1"/>
              <a:t>scientific</a:t>
            </a:r>
            <a:r>
              <a:rPr lang="de-DE" dirty="0"/>
              <a:t> </a:t>
            </a:r>
            <a:r>
              <a:rPr lang="de-DE" dirty="0" err="1"/>
              <a:t>purposes</a:t>
            </a:r>
            <a:r>
              <a:rPr lang="de-DE" dirty="0"/>
              <a:t> </a:t>
            </a:r>
            <a:r>
              <a:rPr lang="de-DE" dirty="0" err="1"/>
              <a:t>only</a:t>
            </a:r>
            <a:r>
              <a:rPr lang="de-DE" dirty="0"/>
              <a:t>. Commercial </a:t>
            </a:r>
            <a:r>
              <a:rPr lang="de-DE" dirty="0" err="1"/>
              <a:t>use</a:t>
            </a:r>
            <a:r>
              <a:rPr lang="de-DE" dirty="0"/>
              <a:t> </a:t>
            </a:r>
            <a:r>
              <a:rPr lang="de-DE" dirty="0" err="1"/>
              <a:t>is</a:t>
            </a:r>
            <a:r>
              <a:rPr lang="de-DE" dirty="0"/>
              <a:t> </a:t>
            </a:r>
            <a:r>
              <a:rPr lang="de-DE" dirty="0" err="1"/>
              <a:t>prohibited</a:t>
            </a:r>
            <a:r>
              <a:rPr lang="de-DE" dirty="0"/>
              <a:t>.</a:t>
            </a:r>
          </a:p>
          <a:p>
            <a:pPr marL="171450" indent="-171450">
              <a:buFont typeface="Arial" panose="020B0604020202020204" pitchFamily="34" charset="0"/>
              <a:buChar char="•"/>
            </a:pPr>
            <a:r>
              <a:rPr lang="de-DE" dirty="0" err="1"/>
              <a:t>Prepare</a:t>
            </a:r>
            <a:r>
              <a:rPr lang="de-DE" dirty="0"/>
              <a:t> </a:t>
            </a:r>
            <a:r>
              <a:rPr lang="de-DE" dirty="0" err="1"/>
              <a:t>carfully</a:t>
            </a:r>
            <a:r>
              <a:rPr lang="de-DE" dirty="0"/>
              <a:t> </a:t>
            </a:r>
            <a:r>
              <a:rPr lang="de-DE" dirty="0" err="1"/>
              <a:t>for</a:t>
            </a:r>
            <a:r>
              <a:rPr lang="de-DE" dirty="0"/>
              <a:t> </a:t>
            </a:r>
            <a:r>
              <a:rPr lang="de-DE" dirty="0" err="1"/>
              <a:t>these</a:t>
            </a:r>
            <a:r>
              <a:rPr lang="de-DE" dirty="0"/>
              <a:t> </a:t>
            </a:r>
            <a:r>
              <a:rPr lang="de-DE" dirty="0" err="1"/>
              <a:t>scenarios</a:t>
            </a:r>
            <a:r>
              <a:rPr lang="de-DE" dirty="0"/>
              <a:t>, </a:t>
            </a:r>
            <a:r>
              <a:rPr lang="de-DE" dirty="0" err="1"/>
              <a:t>the</a:t>
            </a:r>
            <a:r>
              <a:rPr lang="de-DE" dirty="0"/>
              <a:t> Q&amp;A </a:t>
            </a:r>
            <a:r>
              <a:rPr lang="de-DE" dirty="0" err="1"/>
              <a:t>manual</a:t>
            </a:r>
            <a:r>
              <a:rPr lang="de-DE" dirty="0"/>
              <a:t> </a:t>
            </a:r>
            <a:r>
              <a:rPr lang="de-DE" dirty="0" err="1"/>
              <a:t>is</a:t>
            </a:r>
            <a:r>
              <a:rPr lang="de-DE" dirty="0"/>
              <a:t> an </a:t>
            </a:r>
            <a:r>
              <a:rPr lang="de-DE" dirty="0" err="1"/>
              <a:t>important</a:t>
            </a:r>
            <a:r>
              <a:rPr lang="de-DE" dirty="0"/>
              <a:t> source </a:t>
            </a:r>
            <a:r>
              <a:rPr lang="de-DE" dirty="0" err="1"/>
              <a:t>for</a:t>
            </a:r>
            <a:r>
              <a:rPr lang="de-DE" dirty="0"/>
              <a:t> </a:t>
            </a:r>
            <a:r>
              <a:rPr lang="de-DE" dirty="0" err="1"/>
              <a:t>that</a:t>
            </a:r>
            <a:r>
              <a:rPr lang="de-DE" dirty="0"/>
              <a:t>.</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1274820E-C1BE-4158-B8FE-0D7620F4E2EE}" type="slidenum">
              <a:rPr lang="de-DE" smtClean="0"/>
              <a:t>3</a:t>
            </a:fld>
            <a:endParaRPr lang="de-DE"/>
          </a:p>
        </p:txBody>
      </p:sp>
    </p:spTree>
    <p:extLst>
      <p:ext uri="{BB962C8B-B14F-4D97-AF65-F5344CB8AC3E}">
        <p14:creationId xmlns:p14="http://schemas.microsoft.com/office/powerpoint/2010/main" val="120959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4</a:t>
            </a:fld>
            <a:endParaRPr lang="de-DE"/>
          </a:p>
        </p:txBody>
      </p:sp>
    </p:spTree>
    <p:extLst>
      <p:ext uri="{BB962C8B-B14F-4D97-AF65-F5344CB8AC3E}">
        <p14:creationId xmlns:p14="http://schemas.microsoft.com/office/powerpoint/2010/main" val="158632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5</a:t>
            </a:fld>
            <a:endParaRPr lang="de-DE"/>
          </a:p>
        </p:txBody>
      </p:sp>
    </p:spTree>
    <p:extLst>
      <p:ext uri="{BB962C8B-B14F-4D97-AF65-F5344CB8AC3E}">
        <p14:creationId xmlns:p14="http://schemas.microsoft.com/office/powerpoint/2010/main" val="1875526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6</a:t>
            </a:fld>
            <a:endParaRPr lang="de-DE"/>
          </a:p>
        </p:txBody>
      </p:sp>
    </p:spTree>
    <p:extLst>
      <p:ext uri="{BB962C8B-B14F-4D97-AF65-F5344CB8AC3E}">
        <p14:creationId xmlns:p14="http://schemas.microsoft.com/office/powerpoint/2010/main" val="108468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8657" y="4775666"/>
            <a:ext cx="5429250" cy="4466775"/>
          </a:xfrm>
        </p:spPr>
        <p:txBody>
          <a:bodyPr/>
          <a:lstStyle/>
          <a:p>
            <a:r>
              <a:rPr lang="et-EE" b="0" i="0" dirty="0">
                <a:solidFill>
                  <a:srgbClr val="000000"/>
                </a:solidFill>
                <a:effectLst/>
                <a:latin typeface="Segoe UI Web (East European)"/>
              </a:rPr>
              <a:t>10. laine küsimustikus küsitakse sotsiaalvõrgustiku moodulit uuesti SHARE küsimustiku raames. See tähendab, et tahame koguda kokku kõik vastaja praegused sotsiaalvõrgustiku liikmed (vastaja jaoks praegu olulised) ja järgmises etapis paluda vastajal värskendada meid varasemate suhtlusvõrgustiku liikmete kohta, mis koguti eelmistes lainetes.</a:t>
            </a:r>
            <a:endParaRPr lang="en-US" dirty="0"/>
          </a:p>
          <a:p>
            <a:endParaRPr lang="en-GB" dirty="0"/>
          </a:p>
        </p:txBody>
      </p:sp>
      <p:sp>
        <p:nvSpPr>
          <p:cNvPr id="4" name="Foliennummernplatzhalter 3"/>
          <p:cNvSpPr>
            <a:spLocks noGrp="1"/>
          </p:cNvSpPr>
          <p:nvPr>
            <p:ph type="sldNum" sz="quarter" idx="5"/>
          </p:nvPr>
        </p:nvSpPr>
        <p:spPr/>
        <p:txBody>
          <a:bodyPr/>
          <a:lstStyle/>
          <a:p>
            <a:fld id="{1274820E-C1BE-4158-B8FE-0D7620F4E2EE}" type="slidenum">
              <a:rPr lang="de-DE" smtClean="0"/>
              <a:t>7</a:t>
            </a:fld>
            <a:endParaRPr lang="de-DE"/>
          </a:p>
        </p:txBody>
      </p:sp>
    </p:spTree>
    <p:extLst>
      <p:ext uri="{BB962C8B-B14F-4D97-AF65-F5344CB8AC3E}">
        <p14:creationId xmlns:p14="http://schemas.microsoft.com/office/powerpoint/2010/main" val="387563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1225" y="1239838"/>
            <a:ext cx="4964113" cy="2794000"/>
          </a:xfrm>
        </p:spPr>
      </p:sp>
      <p:sp>
        <p:nvSpPr>
          <p:cNvPr id="3" name="Notizenplatzhalter 2"/>
          <p:cNvSpPr>
            <a:spLocks noGrp="1"/>
          </p:cNvSpPr>
          <p:nvPr>
            <p:ph type="body" idx="1"/>
          </p:nvPr>
        </p:nvSpPr>
        <p:spPr>
          <a:xfrm>
            <a:off x="678657" y="4033130"/>
            <a:ext cx="5429250" cy="5559551"/>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5"/>
          </p:nvPr>
        </p:nvSpPr>
        <p:spPr/>
        <p:txBody>
          <a:bodyPr/>
          <a:lstStyle/>
          <a:p>
            <a:fld id="{1274820E-C1BE-4158-B8FE-0D7620F4E2EE}" type="slidenum">
              <a:rPr lang="de-DE" smtClean="0"/>
              <a:t>8</a:t>
            </a:fld>
            <a:endParaRPr lang="de-DE"/>
          </a:p>
        </p:txBody>
      </p:sp>
    </p:spTree>
    <p:extLst>
      <p:ext uri="{BB962C8B-B14F-4D97-AF65-F5344CB8AC3E}">
        <p14:creationId xmlns:p14="http://schemas.microsoft.com/office/powerpoint/2010/main" val="232989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So </a:t>
            </a:r>
            <a:r>
              <a:rPr lang="de-DE" sz="1400" dirty="0" err="1"/>
              <a:t>this</a:t>
            </a:r>
            <a:r>
              <a:rPr lang="de-DE" sz="1400" dirty="0"/>
              <a:t> soft check </a:t>
            </a:r>
            <a:r>
              <a:rPr lang="de-DE" sz="1400" dirty="0" err="1"/>
              <a:t>aims</a:t>
            </a:r>
            <a:r>
              <a:rPr lang="de-DE" sz="1400" dirty="0"/>
              <a:t> at </a:t>
            </a:r>
            <a:r>
              <a:rPr lang="de-DE" sz="1400" dirty="0" err="1"/>
              <a:t>identifying</a:t>
            </a:r>
            <a:r>
              <a:rPr lang="de-DE" sz="1400" dirty="0"/>
              <a:t> </a:t>
            </a:r>
            <a:r>
              <a:rPr lang="de-DE" sz="1400" dirty="0" err="1"/>
              <a:t>if</a:t>
            </a:r>
            <a:r>
              <a:rPr lang="de-DE" sz="1400" dirty="0"/>
              <a:t> </a:t>
            </a:r>
            <a:r>
              <a:rPr lang="de-DE" sz="1400" dirty="0" err="1"/>
              <a:t>this</a:t>
            </a:r>
            <a:r>
              <a:rPr lang="de-DE" sz="1400" dirty="0"/>
              <a:t> </a:t>
            </a:r>
            <a:r>
              <a:rPr lang="de-DE" sz="1400" dirty="0" err="1"/>
              <a:t>is</a:t>
            </a:r>
            <a:r>
              <a:rPr lang="de-DE" sz="1400" dirty="0"/>
              <a:t> </a:t>
            </a:r>
            <a:r>
              <a:rPr lang="de-DE" sz="1400" dirty="0" err="1"/>
              <a:t>the</a:t>
            </a:r>
            <a:r>
              <a:rPr lang="de-DE" sz="1400" dirty="0"/>
              <a:t> same person, </a:t>
            </a:r>
            <a:r>
              <a:rPr lang="de-DE" sz="1400" dirty="0" err="1"/>
              <a:t>when</a:t>
            </a:r>
            <a:r>
              <a:rPr lang="de-DE" sz="1400" dirty="0"/>
              <a:t> </a:t>
            </a:r>
            <a:r>
              <a:rPr lang="de-DE" sz="1400" dirty="0" err="1"/>
              <a:t>the</a:t>
            </a:r>
            <a:r>
              <a:rPr lang="de-DE" sz="1400" dirty="0"/>
              <a:t> </a:t>
            </a:r>
            <a:r>
              <a:rPr lang="de-DE" sz="1400" dirty="0" err="1"/>
              <a:t>name</a:t>
            </a:r>
            <a:r>
              <a:rPr lang="de-DE" sz="1400" dirty="0"/>
              <a:t> </a:t>
            </a:r>
            <a:r>
              <a:rPr lang="de-DE" sz="1400" dirty="0" err="1"/>
              <a:t>of</a:t>
            </a:r>
            <a:r>
              <a:rPr lang="de-DE" sz="1400" dirty="0"/>
              <a:t> </a:t>
            </a:r>
            <a:r>
              <a:rPr lang="de-DE" sz="1400" dirty="0" err="1"/>
              <a:t>the</a:t>
            </a:r>
            <a:r>
              <a:rPr lang="de-DE" sz="1400" dirty="0"/>
              <a:t> SN </a:t>
            </a:r>
            <a:r>
              <a:rPr lang="de-DE" sz="1400" dirty="0" err="1"/>
              <a:t>member</a:t>
            </a:r>
            <a:r>
              <a:rPr lang="de-DE" sz="1400" dirty="0"/>
              <a:t> </a:t>
            </a:r>
            <a:r>
              <a:rPr lang="de-DE" sz="1400" dirty="0" err="1"/>
              <a:t>is</a:t>
            </a:r>
            <a:r>
              <a:rPr lang="de-DE" sz="1400" dirty="0"/>
              <a:t> </a:t>
            </a:r>
            <a:r>
              <a:rPr lang="de-DE" sz="1400" dirty="0" err="1"/>
              <a:t>the</a:t>
            </a:r>
            <a:r>
              <a:rPr lang="de-DE" sz="1400" dirty="0"/>
              <a:t> same, but </a:t>
            </a:r>
            <a:r>
              <a:rPr lang="de-DE" sz="1400" dirty="0" err="1"/>
              <a:t>the</a:t>
            </a:r>
            <a:r>
              <a:rPr lang="de-DE" sz="1400" dirty="0"/>
              <a:t> </a:t>
            </a:r>
            <a:r>
              <a:rPr lang="de-DE" sz="1400" dirty="0" err="1"/>
              <a:t>relationship</a:t>
            </a:r>
            <a:r>
              <a:rPr lang="de-DE" sz="1400" dirty="0"/>
              <a:t> </a:t>
            </a:r>
            <a:r>
              <a:rPr lang="de-DE" sz="1400" dirty="0" err="1"/>
              <a:t>deviates</a:t>
            </a:r>
            <a:r>
              <a:rPr lang="de-DE" sz="1400" dirty="0"/>
              <a:t> </a:t>
            </a:r>
            <a:r>
              <a:rPr lang="de-DE" sz="1400" dirty="0" err="1"/>
              <a:t>from</a:t>
            </a:r>
            <a:r>
              <a:rPr lang="de-DE" sz="1400" dirty="0"/>
              <a:t> </a:t>
            </a:r>
            <a:r>
              <a:rPr lang="de-DE" sz="1400" dirty="0" err="1"/>
              <a:t>what</a:t>
            </a:r>
            <a:r>
              <a:rPr lang="de-DE" sz="1400" dirty="0"/>
              <a:t> was </a:t>
            </a:r>
            <a:r>
              <a:rPr lang="de-DE" sz="1400" dirty="0" err="1"/>
              <a:t>recorded</a:t>
            </a:r>
            <a:r>
              <a:rPr lang="de-DE" sz="1400" dirty="0"/>
              <a:t> in </a:t>
            </a:r>
            <a:r>
              <a:rPr lang="de-DE" sz="1400" dirty="0" err="1"/>
              <a:t>previous</a:t>
            </a:r>
            <a:r>
              <a:rPr lang="de-DE" sz="1400" dirty="0"/>
              <a:t> </a:t>
            </a:r>
            <a:r>
              <a:rPr lang="de-DE" sz="1400" dirty="0" err="1"/>
              <a:t>wave</a:t>
            </a:r>
            <a:r>
              <a:rPr lang="de-DE" sz="1400" dirty="0"/>
              <a:t>.</a:t>
            </a:r>
          </a:p>
          <a:p>
            <a:endParaRPr lang="de-DE" sz="1400" dirty="0"/>
          </a:p>
          <a:p>
            <a:endParaRPr lang="en-GB" sz="1400" dirty="0"/>
          </a:p>
        </p:txBody>
      </p:sp>
      <p:sp>
        <p:nvSpPr>
          <p:cNvPr id="4" name="Foliennummernplatzhalter 3"/>
          <p:cNvSpPr>
            <a:spLocks noGrp="1"/>
          </p:cNvSpPr>
          <p:nvPr>
            <p:ph type="sldNum" sz="quarter" idx="5"/>
          </p:nvPr>
        </p:nvSpPr>
        <p:spPr/>
        <p:txBody>
          <a:bodyPr/>
          <a:lstStyle/>
          <a:p>
            <a:fld id="{1274820E-C1BE-4158-B8FE-0D7620F4E2EE}" type="slidenum">
              <a:rPr lang="de-DE" smtClean="0"/>
              <a:t>9</a:t>
            </a:fld>
            <a:endParaRPr lang="de-DE"/>
          </a:p>
        </p:txBody>
      </p:sp>
    </p:spTree>
    <p:extLst>
      <p:ext uri="{BB962C8B-B14F-4D97-AF65-F5344CB8AC3E}">
        <p14:creationId xmlns:p14="http://schemas.microsoft.com/office/powerpoint/2010/main" val="3673604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D39B2-C400-CDF2-ED8B-35076986671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40B2931-0DE0-77DC-DB66-56D0B89B0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0" name="Grafik 9" descr="Ein Bild, das Text enthält.&#10;&#10;Automatisch generierte Beschreibung">
            <a:extLst>
              <a:ext uri="{FF2B5EF4-FFF2-40B4-BE49-F238E27FC236}">
                <a16:creationId xmlns:a16="http://schemas.microsoft.com/office/drawing/2014/main" id="{420130D2-7FB9-0990-BAE1-788CF09C3ED0}"/>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978399" y="10160"/>
            <a:ext cx="7204641" cy="1020127"/>
          </a:xfrm>
          <a:prstGeom prst="rect">
            <a:avLst/>
          </a:prstGeom>
        </p:spPr>
      </p:pic>
      <p:pic>
        <p:nvPicPr>
          <p:cNvPr id="17" name="Grafik 16">
            <a:extLst>
              <a:ext uri="{FF2B5EF4-FFF2-40B4-BE49-F238E27FC236}">
                <a16:creationId xmlns:a16="http://schemas.microsoft.com/office/drawing/2014/main" id="{EAABB7CA-5E6E-8E75-3F07-C39216BEF88D}"/>
              </a:ext>
            </a:extLst>
          </p:cNvPr>
          <p:cNvPicPr>
            <a:picLocks noChangeAspect="1"/>
          </p:cNvPicPr>
          <p:nvPr userDrawn="1"/>
        </p:nvPicPr>
        <p:blipFill>
          <a:blip r:embed="rId3"/>
          <a:stretch>
            <a:fillRect/>
          </a:stretch>
        </p:blipFill>
        <p:spPr>
          <a:xfrm>
            <a:off x="-47682" y="5696063"/>
            <a:ext cx="12240000" cy="106762"/>
          </a:xfrm>
          <a:prstGeom prst="rect">
            <a:avLst/>
          </a:prstGeom>
        </p:spPr>
      </p:pic>
      <p:pic>
        <p:nvPicPr>
          <p:cNvPr id="9" name="Grafik 8" descr="Ein Bild, das Logo enthält.&#10;&#10;Automatisch generierte Beschreibung">
            <a:extLst>
              <a:ext uri="{FF2B5EF4-FFF2-40B4-BE49-F238E27FC236}">
                <a16:creationId xmlns:a16="http://schemas.microsoft.com/office/drawing/2014/main" id="{6BC7339D-A9DF-594E-0DA5-DCC2925EF5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00" y="85155"/>
            <a:ext cx="2261604" cy="900000"/>
          </a:xfrm>
          <a:prstGeom prst="rect">
            <a:avLst/>
          </a:prstGeom>
        </p:spPr>
      </p:pic>
      <p:grpSp>
        <p:nvGrpSpPr>
          <p:cNvPr id="12" name="Gruppieren 11">
            <a:extLst>
              <a:ext uri="{FF2B5EF4-FFF2-40B4-BE49-F238E27FC236}">
                <a16:creationId xmlns:a16="http://schemas.microsoft.com/office/drawing/2014/main" id="{FB2A8B18-53D2-EEEC-88AD-6DF3A29D8723}"/>
              </a:ext>
            </a:extLst>
          </p:cNvPr>
          <p:cNvGrpSpPr/>
          <p:nvPr userDrawn="1"/>
        </p:nvGrpSpPr>
        <p:grpSpPr>
          <a:xfrm>
            <a:off x="540000" y="5918015"/>
            <a:ext cx="10959772" cy="792000"/>
            <a:chOff x="540000" y="5918015"/>
            <a:chExt cx="10959772" cy="792000"/>
          </a:xfrm>
        </p:grpSpPr>
        <p:grpSp>
          <p:nvGrpSpPr>
            <p:cNvPr id="6" name="Gruppieren 5">
              <a:extLst>
                <a:ext uri="{FF2B5EF4-FFF2-40B4-BE49-F238E27FC236}">
                  <a16:creationId xmlns:a16="http://schemas.microsoft.com/office/drawing/2014/main" id="{BBD9E4B0-5CAE-0E81-BE13-CEC00E6FF04D}"/>
                </a:ext>
              </a:extLst>
            </p:cNvPr>
            <p:cNvGrpSpPr/>
            <p:nvPr userDrawn="1"/>
          </p:nvGrpSpPr>
          <p:grpSpPr>
            <a:xfrm>
              <a:off x="540000" y="5918015"/>
              <a:ext cx="10959772" cy="792000"/>
              <a:chOff x="540000" y="5918015"/>
              <a:chExt cx="10959772" cy="792000"/>
            </a:xfrm>
          </p:grpSpPr>
          <p:pic>
            <p:nvPicPr>
              <p:cNvPr id="14" name="Grafik 13">
                <a:extLst>
                  <a:ext uri="{FF2B5EF4-FFF2-40B4-BE49-F238E27FC236}">
                    <a16:creationId xmlns:a16="http://schemas.microsoft.com/office/drawing/2014/main" id="{A864D449-9252-1498-62BB-AC217EC531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000" y="5918015"/>
                <a:ext cx="10959772" cy="792000"/>
              </a:xfrm>
              <a:prstGeom prst="rect">
                <a:avLst/>
              </a:prstGeom>
            </p:spPr>
          </p:pic>
          <p:sp>
            <p:nvSpPr>
              <p:cNvPr id="5" name="Textfeld 4">
                <a:extLst>
                  <a:ext uri="{FF2B5EF4-FFF2-40B4-BE49-F238E27FC236}">
                    <a16:creationId xmlns:a16="http://schemas.microsoft.com/office/drawing/2014/main" id="{F7DA8AFF-7EDE-538B-C1A4-F6A9F712B4FC}"/>
                  </a:ext>
                </a:extLst>
              </p:cNvPr>
              <p:cNvSpPr txBox="1"/>
              <p:nvPr userDrawn="1"/>
            </p:nvSpPr>
            <p:spPr>
              <a:xfrm>
                <a:off x="4699379" y="5963556"/>
                <a:ext cx="1856869" cy="738664"/>
              </a:xfrm>
              <a:prstGeom prst="rect">
                <a:avLst/>
              </a:prstGeom>
              <a:solidFill>
                <a:schemeClr val="bg1"/>
              </a:solidFill>
            </p:spPr>
            <p:txBody>
              <a:bodyPr wrap="square" rtlCol="0">
                <a:spAutoFit/>
              </a:bodyPr>
              <a:lstStyle/>
              <a:p>
                <a:r>
                  <a:rPr lang="en-US" sz="700" b="1" dirty="0"/>
                  <a:t>This project has received funding from the </a:t>
                </a:r>
              </a:p>
              <a:p>
                <a:r>
                  <a:rPr lang="en-US" sz="700" b="1" dirty="0"/>
                  <a:t>European Union under grant agreements</a:t>
                </a:r>
              </a:p>
              <a:p>
                <a:r>
                  <a:rPr lang="en-US" sz="700" b="1" dirty="0"/>
                  <a:t>No 101102412 and the European Union’s </a:t>
                </a:r>
              </a:p>
              <a:p>
                <a:r>
                  <a:rPr lang="en-US" sz="700" b="1" dirty="0"/>
                  <a:t>Horizon 2020 research and innovation </a:t>
                </a:r>
              </a:p>
              <a:p>
                <a:r>
                  <a:rPr lang="en-US" sz="700" b="1" dirty="0" err="1"/>
                  <a:t>programme</a:t>
                </a:r>
                <a:r>
                  <a:rPr lang="en-US" sz="700" b="1" dirty="0"/>
                  <a:t> under grant agreements </a:t>
                </a:r>
              </a:p>
              <a:p>
                <a:r>
                  <a:rPr lang="en-US" sz="700" b="1" dirty="0"/>
                  <a:t>No 870628, No 101015924.  </a:t>
                </a:r>
              </a:p>
            </p:txBody>
          </p:sp>
        </p:grpSp>
        <p:pic>
          <p:nvPicPr>
            <p:cNvPr id="11" name="Grafik 10" descr="Ein Bild, das Text, Schrift, Logo, Grafiken enthält.&#10;&#10;Automatisch generierte Beschreibung">
              <a:extLst>
                <a:ext uri="{FF2B5EF4-FFF2-40B4-BE49-F238E27FC236}">
                  <a16:creationId xmlns:a16="http://schemas.microsoft.com/office/drawing/2014/main" id="{61766D04-587E-5310-F3A6-26F54B69BEC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8193" y="5963556"/>
              <a:ext cx="2359479" cy="650510"/>
            </a:xfrm>
            <a:prstGeom prst="rect">
              <a:avLst/>
            </a:prstGeom>
          </p:spPr>
        </p:pic>
      </p:grpSp>
    </p:spTree>
    <p:extLst>
      <p:ext uri="{BB962C8B-B14F-4D97-AF65-F5344CB8AC3E}">
        <p14:creationId xmlns:p14="http://schemas.microsoft.com/office/powerpoint/2010/main" val="2917052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8BD2F6-0473-3A74-2F0F-A67E95F1C29E}"/>
              </a:ext>
            </a:extLst>
          </p:cNvPr>
          <p:cNvSpPr>
            <a:spLocks noGrp="1"/>
          </p:cNvSpPr>
          <p:nvPr>
            <p:ph type="dt" sz="half" idx="10"/>
          </p:nvPr>
        </p:nvSpPr>
        <p:spPr>
          <a:xfrm>
            <a:off x="838200" y="6393674"/>
            <a:ext cx="2743200" cy="365125"/>
          </a:xfrm>
        </p:spPr>
        <p:txBody>
          <a:bodyPr/>
          <a:lstStyle/>
          <a:p>
            <a:fld id="{57D308D2-71BC-4255-AAFE-6A0B34B3BD1E}" type="datetime1">
              <a:rPr lang="de-DE" smtClean="0"/>
              <a:t>05.03.2025</a:t>
            </a:fld>
            <a:endParaRPr lang="de-DE"/>
          </a:p>
        </p:txBody>
      </p:sp>
      <p:sp>
        <p:nvSpPr>
          <p:cNvPr id="3" name="Fußzeilenplatzhalter 2">
            <a:extLst>
              <a:ext uri="{FF2B5EF4-FFF2-40B4-BE49-F238E27FC236}">
                <a16:creationId xmlns:a16="http://schemas.microsoft.com/office/drawing/2014/main" id="{6BCEE2A9-E190-E83E-016F-8C69481C7898}"/>
              </a:ext>
            </a:extLst>
          </p:cNvPr>
          <p:cNvSpPr>
            <a:spLocks noGrp="1"/>
          </p:cNvSpPr>
          <p:nvPr>
            <p:ph type="ftr" sz="quarter" idx="11"/>
          </p:nvPr>
        </p:nvSpPr>
        <p:spPr>
          <a:xfrm>
            <a:off x="4038600" y="6393674"/>
            <a:ext cx="4114800" cy="365125"/>
          </a:xfrm>
        </p:spPr>
        <p:txBody>
          <a:bodyPr/>
          <a:lstStyle/>
          <a:p>
            <a:endParaRPr lang="de-DE"/>
          </a:p>
        </p:txBody>
      </p:sp>
      <p:sp>
        <p:nvSpPr>
          <p:cNvPr id="4" name="Foliennummernplatzhalter 3">
            <a:extLst>
              <a:ext uri="{FF2B5EF4-FFF2-40B4-BE49-F238E27FC236}">
                <a16:creationId xmlns:a16="http://schemas.microsoft.com/office/drawing/2014/main" id="{523A4435-A579-015C-533F-1E1C6C5893A1}"/>
              </a:ext>
            </a:extLst>
          </p:cNvPr>
          <p:cNvSpPr>
            <a:spLocks noGrp="1"/>
          </p:cNvSpPr>
          <p:nvPr>
            <p:ph type="sldNum" sz="quarter" idx="12"/>
          </p:nvPr>
        </p:nvSpPr>
        <p:spPr>
          <a:xfrm>
            <a:off x="8610600" y="6393674"/>
            <a:ext cx="2743200" cy="365125"/>
          </a:xfrm>
        </p:spPr>
        <p:txBody>
          <a:bodyPr/>
          <a:lstStyle/>
          <a:p>
            <a:fld id="{707F67BB-1702-488B-BD11-C12E8658007A}" type="slidenum">
              <a:rPr lang="de-DE" smtClean="0"/>
              <a:t>‹#›</a:t>
            </a:fld>
            <a:endParaRPr lang="de-DE" dirty="0"/>
          </a:p>
        </p:txBody>
      </p:sp>
      <p:pic>
        <p:nvPicPr>
          <p:cNvPr id="7" name="Grafik 6">
            <a:extLst>
              <a:ext uri="{FF2B5EF4-FFF2-40B4-BE49-F238E27FC236}">
                <a16:creationId xmlns:a16="http://schemas.microsoft.com/office/drawing/2014/main" id="{6D3D2A40-FB7A-7C3C-0C03-B78866F63652}"/>
              </a:ext>
            </a:extLst>
          </p:cNvPr>
          <p:cNvPicPr>
            <a:picLocks noChangeAspect="1"/>
          </p:cNvPicPr>
          <p:nvPr userDrawn="1"/>
        </p:nvPicPr>
        <p:blipFill>
          <a:blip r:embed="rId2"/>
          <a:stretch>
            <a:fillRect/>
          </a:stretch>
        </p:blipFill>
        <p:spPr>
          <a:xfrm>
            <a:off x="84080" y="976828"/>
            <a:ext cx="11880000" cy="101431"/>
          </a:xfrm>
          <a:prstGeom prst="rect">
            <a:avLst/>
          </a:prstGeom>
        </p:spPr>
      </p:pic>
      <p:pic>
        <p:nvPicPr>
          <p:cNvPr id="9" name="Grafik 8">
            <a:extLst>
              <a:ext uri="{FF2B5EF4-FFF2-40B4-BE49-F238E27FC236}">
                <a16:creationId xmlns:a16="http://schemas.microsoft.com/office/drawing/2014/main" id="{E3FFA016-4CF1-469D-80A7-657C869487B3}"/>
              </a:ext>
            </a:extLst>
          </p:cNvPr>
          <p:cNvPicPr>
            <a:picLocks noChangeAspect="1"/>
          </p:cNvPicPr>
          <p:nvPr userDrawn="1"/>
        </p:nvPicPr>
        <p:blipFill>
          <a:blip r:embed="rId3"/>
          <a:stretch>
            <a:fillRect/>
          </a:stretch>
        </p:blipFill>
        <p:spPr>
          <a:xfrm>
            <a:off x="91440" y="6187652"/>
            <a:ext cx="11870493" cy="101431"/>
          </a:xfrm>
          <a:prstGeom prst="rect">
            <a:avLst/>
          </a:prstGeom>
        </p:spPr>
      </p:pic>
      <p:pic>
        <p:nvPicPr>
          <p:cNvPr id="6" name="Grafik 5" descr="Ein Bild, das Logo enthält.&#10;&#10;Automatisch generierte Beschreibung">
            <a:extLst>
              <a:ext uri="{FF2B5EF4-FFF2-40B4-BE49-F238E27FC236}">
                <a16:creationId xmlns:a16="http://schemas.microsoft.com/office/drawing/2014/main" id="{C4575837-41B1-93A0-3828-C8777C2502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00" y="136525"/>
            <a:ext cx="1809283" cy="720000"/>
          </a:xfrm>
          <a:prstGeom prst="rect">
            <a:avLst/>
          </a:prstGeom>
        </p:spPr>
      </p:pic>
    </p:spTree>
    <p:extLst>
      <p:ext uri="{BB962C8B-B14F-4D97-AF65-F5344CB8AC3E}">
        <p14:creationId xmlns:p14="http://schemas.microsoft.com/office/powerpoint/2010/main" val="3456110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8BD2F6-0473-3A74-2F0F-A67E95F1C29E}"/>
              </a:ext>
            </a:extLst>
          </p:cNvPr>
          <p:cNvSpPr>
            <a:spLocks noGrp="1"/>
          </p:cNvSpPr>
          <p:nvPr>
            <p:ph type="dt" sz="half" idx="10"/>
          </p:nvPr>
        </p:nvSpPr>
        <p:spPr>
          <a:xfrm>
            <a:off x="838200" y="6393674"/>
            <a:ext cx="2743200" cy="365125"/>
          </a:xfrm>
        </p:spPr>
        <p:txBody>
          <a:bodyPr/>
          <a:lstStyle/>
          <a:p>
            <a:fld id="{57D308D2-71BC-4255-AAFE-6A0B34B3BD1E}" type="datetime1">
              <a:rPr lang="de-DE" smtClean="0"/>
              <a:t>05.03.2025</a:t>
            </a:fld>
            <a:endParaRPr lang="de-DE"/>
          </a:p>
        </p:txBody>
      </p:sp>
      <p:sp>
        <p:nvSpPr>
          <p:cNvPr id="3" name="Fußzeilenplatzhalter 2">
            <a:extLst>
              <a:ext uri="{FF2B5EF4-FFF2-40B4-BE49-F238E27FC236}">
                <a16:creationId xmlns:a16="http://schemas.microsoft.com/office/drawing/2014/main" id="{6BCEE2A9-E190-E83E-016F-8C69481C7898}"/>
              </a:ext>
            </a:extLst>
          </p:cNvPr>
          <p:cNvSpPr>
            <a:spLocks noGrp="1"/>
          </p:cNvSpPr>
          <p:nvPr>
            <p:ph type="ftr" sz="quarter" idx="11"/>
          </p:nvPr>
        </p:nvSpPr>
        <p:spPr>
          <a:xfrm>
            <a:off x="4038600" y="6393674"/>
            <a:ext cx="4114800" cy="365125"/>
          </a:xfrm>
        </p:spPr>
        <p:txBody>
          <a:bodyPr/>
          <a:lstStyle>
            <a:lvl1pPr>
              <a:defRPr sz="900"/>
            </a:lvl1pPr>
          </a:lstStyle>
          <a:p>
            <a:endParaRPr lang="de-DE" dirty="0"/>
          </a:p>
        </p:txBody>
      </p:sp>
      <p:sp>
        <p:nvSpPr>
          <p:cNvPr id="4" name="Foliennummernplatzhalter 3">
            <a:extLst>
              <a:ext uri="{FF2B5EF4-FFF2-40B4-BE49-F238E27FC236}">
                <a16:creationId xmlns:a16="http://schemas.microsoft.com/office/drawing/2014/main" id="{523A4435-A579-015C-533F-1E1C6C5893A1}"/>
              </a:ext>
            </a:extLst>
          </p:cNvPr>
          <p:cNvSpPr>
            <a:spLocks noGrp="1"/>
          </p:cNvSpPr>
          <p:nvPr>
            <p:ph type="sldNum" sz="quarter" idx="12"/>
          </p:nvPr>
        </p:nvSpPr>
        <p:spPr>
          <a:xfrm>
            <a:off x="8610600" y="6393674"/>
            <a:ext cx="2743200" cy="365125"/>
          </a:xfrm>
        </p:spPr>
        <p:txBody>
          <a:bodyPr/>
          <a:lstStyle/>
          <a:p>
            <a:fld id="{707F67BB-1702-488B-BD11-C12E8658007A}" type="slidenum">
              <a:rPr lang="de-DE" smtClean="0"/>
              <a:t>‹#›</a:t>
            </a:fld>
            <a:endParaRPr lang="de-DE" dirty="0"/>
          </a:p>
        </p:txBody>
      </p:sp>
      <p:pic>
        <p:nvPicPr>
          <p:cNvPr id="7" name="Grafik 6">
            <a:extLst>
              <a:ext uri="{FF2B5EF4-FFF2-40B4-BE49-F238E27FC236}">
                <a16:creationId xmlns:a16="http://schemas.microsoft.com/office/drawing/2014/main" id="{6D3D2A40-FB7A-7C3C-0C03-B78866F63652}"/>
              </a:ext>
            </a:extLst>
          </p:cNvPr>
          <p:cNvPicPr>
            <a:picLocks noChangeAspect="1"/>
          </p:cNvPicPr>
          <p:nvPr userDrawn="1"/>
        </p:nvPicPr>
        <p:blipFill>
          <a:blip r:embed="rId2"/>
          <a:stretch>
            <a:fillRect/>
          </a:stretch>
        </p:blipFill>
        <p:spPr>
          <a:xfrm>
            <a:off x="84080" y="976828"/>
            <a:ext cx="11880000" cy="101431"/>
          </a:xfrm>
          <a:prstGeom prst="rect">
            <a:avLst/>
          </a:prstGeom>
        </p:spPr>
      </p:pic>
      <p:pic>
        <p:nvPicPr>
          <p:cNvPr id="9" name="Grafik 8">
            <a:extLst>
              <a:ext uri="{FF2B5EF4-FFF2-40B4-BE49-F238E27FC236}">
                <a16:creationId xmlns:a16="http://schemas.microsoft.com/office/drawing/2014/main" id="{E3FFA016-4CF1-469D-80A7-657C869487B3}"/>
              </a:ext>
            </a:extLst>
          </p:cNvPr>
          <p:cNvPicPr>
            <a:picLocks noChangeAspect="1"/>
          </p:cNvPicPr>
          <p:nvPr userDrawn="1"/>
        </p:nvPicPr>
        <p:blipFill>
          <a:blip r:embed="rId3"/>
          <a:stretch>
            <a:fillRect/>
          </a:stretch>
        </p:blipFill>
        <p:spPr>
          <a:xfrm>
            <a:off x="91440" y="6187652"/>
            <a:ext cx="11870493" cy="101431"/>
          </a:xfrm>
          <a:prstGeom prst="rect">
            <a:avLst/>
          </a:prstGeom>
        </p:spPr>
      </p:pic>
      <p:pic>
        <p:nvPicPr>
          <p:cNvPr id="6" name="Grafik 5" descr="Ein Bild, das Logo enthält.&#10;&#10;Automatisch generierte Beschreibung">
            <a:extLst>
              <a:ext uri="{FF2B5EF4-FFF2-40B4-BE49-F238E27FC236}">
                <a16:creationId xmlns:a16="http://schemas.microsoft.com/office/drawing/2014/main" id="{C4575837-41B1-93A0-3828-C8777C2502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00" y="136525"/>
            <a:ext cx="1809283" cy="720000"/>
          </a:xfrm>
          <a:prstGeom prst="rect">
            <a:avLst/>
          </a:prstGeom>
        </p:spPr>
      </p:pic>
      <p:sp>
        <p:nvSpPr>
          <p:cNvPr id="10" name="Textplatzhalter 1">
            <a:extLst>
              <a:ext uri="{FF2B5EF4-FFF2-40B4-BE49-F238E27FC236}">
                <a16:creationId xmlns:a16="http://schemas.microsoft.com/office/drawing/2014/main" id="{0FD51A19-1980-45C0-BE5B-9D9D87E60EAE}"/>
              </a:ext>
            </a:extLst>
          </p:cNvPr>
          <p:cNvSpPr>
            <a:spLocks noGrp="1"/>
          </p:cNvSpPr>
          <p:nvPr>
            <p:ph type="body" sz="quarter" idx="13" hasCustomPrompt="1"/>
          </p:nvPr>
        </p:nvSpPr>
        <p:spPr>
          <a:xfrm>
            <a:off x="2141306" y="2130411"/>
            <a:ext cx="7680000" cy="1440000"/>
          </a:xfrm>
        </p:spPr>
        <p:txBody>
          <a:bodyPr>
            <a:normAutofit/>
          </a:bodyPr>
          <a:lstStyle>
            <a:lvl1pPr marL="0" indent="0" algn="ctr">
              <a:buNone/>
              <a:defRPr sz="4000" b="0">
                <a:latin typeface="Arial" panose="020B0604020202020204" pitchFamily="34" charset="0"/>
                <a:cs typeface="Arial" panose="020B0604020202020204" pitchFamily="34" charset="0"/>
              </a:defRPr>
            </a:lvl1pPr>
          </a:lstStyle>
          <a:p>
            <a:r>
              <a:rPr lang="en-US" dirty="0">
                <a:latin typeface="Arial" panose="020B0604020202020204" pitchFamily="34" charset="0"/>
              </a:rPr>
              <a:t>Thank you for your attention!</a:t>
            </a:r>
            <a:endParaRPr lang="en-GB" noProof="0" dirty="0"/>
          </a:p>
        </p:txBody>
      </p:sp>
      <p:sp>
        <p:nvSpPr>
          <p:cNvPr id="11" name="Textplatzhalter 2">
            <a:extLst>
              <a:ext uri="{FF2B5EF4-FFF2-40B4-BE49-F238E27FC236}">
                <a16:creationId xmlns:a16="http://schemas.microsoft.com/office/drawing/2014/main" id="{5815AB85-EA33-0A22-ECC3-A4F8B343DF72}"/>
              </a:ext>
            </a:extLst>
          </p:cNvPr>
          <p:cNvSpPr>
            <a:spLocks noGrp="1"/>
          </p:cNvSpPr>
          <p:nvPr>
            <p:ph type="body" sz="quarter" idx="14" hasCustomPrompt="1"/>
          </p:nvPr>
        </p:nvSpPr>
        <p:spPr>
          <a:xfrm>
            <a:off x="2141306" y="3641379"/>
            <a:ext cx="7680000" cy="1800000"/>
          </a:xfrm>
        </p:spPr>
        <p:txBody>
          <a:bodyPr/>
          <a:lstStyle>
            <a:lvl1pPr marL="0" indent="0" algn="ctr">
              <a:buNone/>
              <a:defRPr/>
            </a:lvl1pPr>
          </a:lstStyle>
          <a:p>
            <a:pPr lvl="0"/>
            <a:r>
              <a:rPr lang="en-GB" noProof="0" dirty="0"/>
              <a:t>your.email@share-berlin.eu</a:t>
            </a:r>
          </a:p>
        </p:txBody>
      </p:sp>
      <p:sp>
        <p:nvSpPr>
          <p:cNvPr id="12" name="Textfeld 11">
            <a:extLst>
              <a:ext uri="{FF2B5EF4-FFF2-40B4-BE49-F238E27FC236}">
                <a16:creationId xmlns:a16="http://schemas.microsoft.com/office/drawing/2014/main" id="{72B5BBD0-F583-D3BE-2F7B-9069C3D1D8BC}"/>
              </a:ext>
            </a:extLst>
          </p:cNvPr>
          <p:cNvSpPr txBox="1"/>
          <p:nvPr userDrawn="1"/>
        </p:nvSpPr>
        <p:spPr>
          <a:xfrm>
            <a:off x="2850212" y="6449278"/>
            <a:ext cx="6491577" cy="253916"/>
          </a:xfrm>
          <a:prstGeom prst="rect">
            <a:avLst/>
          </a:prstGeom>
          <a:solidFill>
            <a:schemeClr val="bg1"/>
          </a:solidFill>
          <a:ln>
            <a:solidFill>
              <a:schemeClr val="tx1"/>
            </a:solidFill>
          </a:ln>
        </p:spPr>
        <p:txBody>
          <a:bodyPr wrap="square" rtlCol="0">
            <a:spAutoFit/>
          </a:bodyPr>
          <a:lstStyle/>
          <a:p>
            <a:r>
              <a:rPr lang="de-DE" sz="1050" dirty="0"/>
              <a:t>Copyright: SHARE BERLIN Institute GmbH 2023; Pictures: © Adobe Stock - </a:t>
            </a:r>
            <a:r>
              <a:rPr lang="de-DE" sz="1050" dirty="0" err="1"/>
              <a:t>Ocskay</a:t>
            </a:r>
            <a:r>
              <a:rPr lang="de-DE" sz="1050" dirty="0"/>
              <a:t> Mark, De Visu, Robert </a:t>
            </a:r>
            <a:r>
              <a:rPr lang="de-DE" sz="1050" dirty="0" err="1"/>
              <a:t>Kneschke</a:t>
            </a:r>
            <a:endParaRPr lang="de-DE" sz="1050" dirty="0"/>
          </a:p>
        </p:txBody>
      </p:sp>
    </p:spTree>
    <p:extLst>
      <p:ext uri="{BB962C8B-B14F-4D97-AF65-F5344CB8AC3E}">
        <p14:creationId xmlns:p14="http://schemas.microsoft.com/office/powerpoint/2010/main" val="10273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8FECF82-7347-03FD-E54C-783E40C00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5FB6F83A-634B-337F-2FD9-FEAA15516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1CD6F82-AAAD-F35E-FC14-F782DF350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4FFE2-25D5-4FEA-A4B7-45D635B067F3}" type="datetime1">
              <a:rPr lang="de-DE" smtClean="0"/>
              <a:t>05.03.2025</a:t>
            </a:fld>
            <a:endParaRPr lang="de-DE"/>
          </a:p>
        </p:txBody>
      </p:sp>
      <p:sp>
        <p:nvSpPr>
          <p:cNvPr id="5" name="Fußzeilenplatzhalter 4">
            <a:extLst>
              <a:ext uri="{FF2B5EF4-FFF2-40B4-BE49-F238E27FC236}">
                <a16:creationId xmlns:a16="http://schemas.microsoft.com/office/drawing/2014/main" id="{80083892-326E-0659-FD6C-06D4FACD2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F2E1BE6-C2A3-BC9F-8E8F-CCD2005ED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F67BB-1702-488B-BD11-C12E8658007A}" type="slidenum">
              <a:rPr lang="de-DE" smtClean="0"/>
              <a:t>‹#›</a:t>
            </a:fld>
            <a:endParaRPr lang="de-DE"/>
          </a:p>
        </p:txBody>
      </p:sp>
    </p:spTree>
    <p:extLst>
      <p:ext uri="{BB962C8B-B14F-4D97-AF65-F5344CB8AC3E}">
        <p14:creationId xmlns:p14="http://schemas.microsoft.com/office/powerpoint/2010/main" val="9892803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ED3FE-FA78-85F9-B8B2-FDBCFC087752}"/>
              </a:ext>
            </a:extLst>
          </p:cNvPr>
          <p:cNvSpPr>
            <a:spLocks noGrp="1"/>
          </p:cNvSpPr>
          <p:nvPr>
            <p:ph type="ctrTitle"/>
          </p:nvPr>
        </p:nvSpPr>
        <p:spPr/>
        <p:txBody>
          <a:bodyPr>
            <a:normAutofit/>
          </a:bodyPr>
          <a:lstStyle/>
          <a:p>
            <a:r>
              <a:rPr kumimoji="0" lang="et-EE" sz="4800" b="0" i="0" u="none" strike="noStrike" kern="1200" cap="small" spc="0" normalizeH="0" baseline="0" noProof="0" dirty="0">
                <a:ln>
                  <a:noFill/>
                </a:ln>
                <a:solidFill>
                  <a:prstClr val="black"/>
                </a:solidFill>
                <a:effectLst/>
                <a:uLnTx/>
                <a:uFillTx/>
                <a:latin typeface="Calibri"/>
                <a:ea typeface="+mj-ea"/>
                <a:cs typeface="Arial" panose="020B0604020202020204" pitchFamily="34" charset="0"/>
              </a:rPr>
              <a:t>Koolitusintervjuu</a:t>
            </a:r>
            <a:endParaRPr lang="de-DE" dirty="0"/>
          </a:p>
        </p:txBody>
      </p:sp>
      <p:sp>
        <p:nvSpPr>
          <p:cNvPr id="6" name="Subtitle 5">
            <a:extLst>
              <a:ext uri="{FF2B5EF4-FFF2-40B4-BE49-F238E27FC236}">
                <a16:creationId xmlns:a16="http://schemas.microsoft.com/office/drawing/2014/main" id="{6373F403-27D6-E93D-934D-5A40000631DD}"/>
              </a:ext>
            </a:extLst>
          </p:cNvPr>
          <p:cNvSpPr>
            <a:spLocks noGrp="1"/>
          </p:cNvSpPr>
          <p:nvPr>
            <p:ph type="subTitle" idx="1"/>
          </p:nvPr>
        </p:nvSpPr>
        <p:spPr/>
        <p:txBody>
          <a:bodyPr/>
          <a:lstStyle/>
          <a:p>
            <a:endParaRPr lang="et-EE"/>
          </a:p>
        </p:txBody>
      </p:sp>
    </p:spTree>
    <p:extLst>
      <p:ext uri="{BB962C8B-B14F-4D97-AF65-F5344CB8AC3E}">
        <p14:creationId xmlns:p14="http://schemas.microsoft.com/office/powerpoint/2010/main" val="144065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FC70-9A31-8939-5467-3008F3D0C5E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4AC5D7A-1255-0EBA-F873-8BACCF361B2C}"/>
              </a:ext>
            </a:extLst>
          </p:cNvPr>
          <p:cNvSpPr>
            <a:spLocks noGrp="1"/>
          </p:cNvSpPr>
          <p:nvPr>
            <p:ph type="sldNum" sz="quarter" idx="12"/>
          </p:nvPr>
        </p:nvSpPr>
        <p:spPr/>
        <p:txBody>
          <a:bodyPr/>
          <a:lstStyle/>
          <a:p>
            <a:fld id="{707F67BB-1702-488B-BD11-C12E8658007A}" type="slidenum">
              <a:rPr lang="de-DE" smtClean="0"/>
              <a:t>10</a:t>
            </a:fld>
            <a:endParaRPr lang="de-DE" dirty="0"/>
          </a:p>
        </p:txBody>
      </p:sp>
      <p:sp>
        <p:nvSpPr>
          <p:cNvPr id="6" name="TextBox 5">
            <a:extLst>
              <a:ext uri="{FF2B5EF4-FFF2-40B4-BE49-F238E27FC236}">
                <a16:creationId xmlns:a16="http://schemas.microsoft.com/office/drawing/2014/main" id="{BB6E4D05-493D-2F6D-8658-104C138F0360}"/>
              </a:ext>
            </a:extLst>
          </p:cNvPr>
          <p:cNvSpPr txBox="1"/>
          <p:nvPr/>
        </p:nvSpPr>
        <p:spPr>
          <a:xfrm>
            <a:off x="2381250" y="17851"/>
            <a:ext cx="9669235" cy="1077218"/>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Eelmise laine </a:t>
            </a:r>
            <a:r>
              <a:rPr lang="et-EE" sz="3200" dirty="0" err="1">
                <a:latin typeface="Arial" panose="020B0604020202020204" pitchFamily="34" charset="0"/>
                <a:ea typeface="+mj-ea"/>
                <a:cs typeface="Arial" panose="020B0604020202020204" pitchFamily="34" charset="0"/>
              </a:rPr>
              <a:t>suhlusvõrgustiku</a:t>
            </a:r>
            <a:r>
              <a:rPr lang="et-EE" sz="3200" dirty="0">
                <a:latin typeface="Arial" panose="020B0604020202020204" pitchFamily="34" charset="0"/>
                <a:ea typeface="+mj-ea"/>
                <a:cs typeface="Arial" panose="020B0604020202020204" pitchFamily="34" charset="0"/>
              </a:rPr>
              <a:t> mooduli info kuvamine</a:t>
            </a:r>
            <a:endParaRPr lang="en-DE" sz="3200" dirty="0"/>
          </a:p>
        </p:txBody>
      </p:sp>
      <p:grpSp>
        <p:nvGrpSpPr>
          <p:cNvPr id="21" name="Group 20">
            <a:extLst>
              <a:ext uri="{FF2B5EF4-FFF2-40B4-BE49-F238E27FC236}">
                <a16:creationId xmlns:a16="http://schemas.microsoft.com/office/drawing/2014/main" id="{B255C809-D778-5BE3-065F-E2AF75E37DC4}"/>
              </a:ext>
            </a:extLst>
          </p:cNvPr>
          <p:cNvGrpSpPr/>
          <p:nvPr/>
        </p:nvGrpSpPr>
        <p:grpSpPr>
          <a:xfrm>
            <a:off x="622572" y="1224173"/>
            <a:ext cx="8613410" cy="4892208"/>
            <a:chOff x="-291822" y="1185332"/>
            <a:chExt cx="8613410" cy="4892208"/>
          </a:xfrm>
        </p:grpSpPr>
        <p:sp>
          <p:nvSpPr>
            <p:cNvPr id="13" name="Rechteck 29">
              <a:extLst>
                <a:ext uri="{FF2B5EF4-FFF2-40B4-BE49-F238E27FC236}">
                  <a16:creationId xmlns:a16="http://schemas.microsoft.com/office/drawing/2014/main" id="{C27F0522-9BBE-4F2A-0F11-DF9C6E74F70D}"/>
                </a:ext>
              </a:extLst>
            </p:cNvPr>
            <p:cNvSpPr/>
            <p:nvPr/>
          </p:nvSpPr>
          <p:spPr>
            <a:xfrm>
              <a:off x="822412" y="1185332"/>
              <a:ext cx="7499176" cy="2543375"/>
            </a:xfrm>
            <a:prstGeom prst="rect">
              <a:avLst/>
            </a:prstGeom>
            <a:solidFill>
              <a:sysClr val="window" lastClr="FFFFFF"/>
            </a:solidFill>
            <a:ln w="762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F79646">
                    <a:lumMod val="75000"/>
                  </a:srgbClr>
                </a:solidFill>
                <a:effectLst/>
                <a:uLnTx/>
                <a:uFillTx/>
                <a:latin typeface="Calibri"/>
                <a:ea typeface="+mn-ea"/>
                <a:cs typeface="+mn-cs"/>
              </a:endParaRPr>
            </a:p>
          </p:txBody>
        </p:sp>
        <p:sp>
          <p:nvSpPr>
            <p:cNvPr id="14" name="Rechteck 30">
              <a:extLst>
                <a:ext uri="{FF2B5EF4-FFF2-40B4-BE49-F238E27FC236}">
                  <a16:creationId xmlns:a16="http://schemas.microsoft.com/office/drawing/2014/main" id="{6DA7997C-4869-EF5A-7062-E570947542EC}"/>
                </a:ext>
              </a:extLst>
            </p:cNvPr>
            <p:cNvSpPr/>
            <p:nvPr/>
          </p:nvSpPr>
          <p:spPr>
            <a:xfrm>
              <a:off x="1133913" y="1192182"/>
              <a:ext cx="2672833" cy="2490415"/>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t-EE" b="1" kern="0" dirty="0">
                  <a:solidFill>
                    <a:prstClr val="white"/>
                  </a:solidFill>
                  <a:latin typeface="Calibri"/>
                </a:rPr>
                <a:t>Eelmise laine SUHTLUSVÕRGUSTIKU LIIKMED</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chemeClr val="bg1"/>
                  </a:solidFill>
                  <a:effectLst/>
                  <a:uLnTx/>
                  <a:uFillTx/>
                  <a:latin typeface="Calibri"/>
                  <a:ea typeface="+mn-ea"/>
                  <a:cs typeface="+mn-cs"/>
                </a:rPr>
                <a:t>MOHAMMED</a:t>
              </a:r>
              <a:r>
                <a:rPr kumimoji="0" lang="de-DE" b="0" i="0" u="none" strike="noStrike" kern="0" cap="none" spc="0" normalizeH="0" baseline="0" noProof="0" dirty="0">
                  <a:ln>
                    <a:noFill/>
                  </a:ln>
                  <a:solidFill>
                    <a:prstClr val="white"/>
                  </a:solidFill>
                  <a:effectLst/>
                  <a:uLnTx/>
                  <a:uFillTx/>
                  <a:latin typeface="Calibri"/>
                  <a:ea typeface="+mn-ea"/>
                  <a:cs typeface="+mn-cs"/>
                </a:rPr>
                <a:t> (</a:t>
              </a:r>
              <a:r>
                <a:rPr kumimoji="0" lang="et-EE" b="0" i="0" u="none" strike="noStrike" kern="0" cap="none" spc="0" normalizeH="0" baseline="0" noProof="0" dirty="0">
                  <a:ln>
                    <a:noFill/>
                  </a:ln>
                  <a:solidFill>
                    <a:prstClr val="white"/>
                  </a:solidFill>
                  <a:effectLst/>
                  <a:uLnTx/>
                  <a:uFillTx/>
                  <a:latin typeface="Calibri"/>
                  <a:ea typeface="+mn-ea"/>
                  <a:cs typeface="+mn-cs"/>
                </a:rPr>
                <a:t>Abikaasa</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KARIN (</a:t>
              </a:r>
              <a:r>
                <a:rPr lang="et-EE" kern="0" dirty="0">
                  <a:solidFill>
                    <a:prstClr val="white"/>
                  </a:solidFill>
                  <a:latin typeface="Calibri"/>
                </a:rPr>
                <a:t>Sõber</a:t>
              </a:r>
              <a:r>
                <a:rPr kumimoji="0" lang="de-DE" b="0" i="0" u="none" strike="noStrike" kern="0" cap="none" spc="0" normalizeH="0" baseline="0" noProof="0" dirty="0">
                  <a:ln>
                    <a:noFill/>
                  </a:ln>
                  <a:solidFill>
                    <a:prstClr val="white"/>
                  </a:solidFill>
                  <a:effectLst/>
                  <a:uLnTx/>
                  <a:uFillTx/>
                  <a:latin typeface="Calibri"/>
                  <a:ea typeface="+mn-ea"/>
                  <a:cs typeface="+mn-cs"/>
                </a:rPr>
                <a:t>)</a:t>
              </a:r>
              <a:endParaRPr kumimoji="0" lang="de-DE" b="0" i="0" u="none" strike="sngStrike" kern="0" cap="none" spc="0" normalizeH="0" baseline="0" noProof="0" dirty="0">
                <a:ln>
                  <a:noFill/>
                </a:ln>
                <a:solidFill>
                  <a:srgbClr val="FF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MARKUS </a:t>
              </a:r>
              <a:r>
                <a:rPr lang="et-EE" kern="0" dirty="0">
                  <a:solidFill>
                    <a:prstClr val="white"/>
                  </a:solidFill>
                  <a:latin typeface="Calibri"/>
                </a:rPr>
                <a:t>(Arst</a:t>
              </a:r>
              <a:r>
                <a:rPr kumimoji="0" lang="de-DE" b="0"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prstClr val="white"/>
                  </a:solidFill>
                  <a:latin typeface="Calibri"/>
                </a:rPr>
                <a:t>LEA (</a:t>
              </a:r>
              <a:r>
                <a:rPr lang="et-EE" kern="0" dirty="0">
                  <a:solidFill>
                    <a:prstClr val="white"/>
                  </a:solidFill>
                  <a:latin typeface="Calibri"/>
                </a:rPr>
                <a:t>Laps</a:t>
              </a:r>
              <a:r>
                <a:rPr lang="de-DE" kern="0" dirty="0">
                  <a:solidFill>
                    <a:prstClr val="white"/>
                  </a:solidFill>
                  <a:latin typeface="Calibri"/>
                </a:rPr>
                <a:t>)</a:t>
              </a:r>
              <a:endParaRPr kumimoji="0" lang="de-DE"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hteck 31">
              <a:extLst>
                <a:ext uri="{FF2B5EF4-FFF2-40B4-BE49-F238E27FC236}">
                  <a16:creationId xmlns:a16="http://schemas.microsoft.com/office/drawing/2014/main" id="{B7789C87-3C13-8BDE-C981-310B5DE3DBDF}"/>
                </a:ext>
              </a:extLst>
            </p:cNvPr>
            <p:cNvSpPr/>
            <p:nvPr/>
          </p:nvSpPr>
          <p:spPr>
            <a:xfrm>
              <a:off x="822412" y="4023588"/>
              <a:ext cx="7499176" cy="2053952"/>
            </a:xfrm>
            <a:prstGeom prst="rect">
              <a:avLst/>
            </a:prstGeom>
            <a:solidFill>
              <a:sysClr val="window" lastClr="FFFFFF"/>
            </a:solidFill>
            <a:ln w="762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0070C0"/>
                </a:solidFill>
                <a:effectLst/>
                <a:uLnTx/>
                <a:uFillTx/>
                <a:latin typeface="Calibri"/>
                <a:ea typeface="+mn-ea"/>
                <a:cs typeface="+mn-cs"/>
              </a:endParaRPr>
            </a:p>
          </p:txBody>
        </p:sp>
        <p:sp>
          <p:nvSpPr>
            <p:cNvPr id="16" name="Rechteck 33">
              <a:extLst>
                <a:ext uri="{FF2B5EF4-FFF2-40B4-BE49-F238E27FC236}">
                  <a16:creationId xmlns:a16="http://schemas.microsoft.com/office/drawing/2014/main" id="{609DD967-6322-636C-16B8-E63C9C7D2625}"/>
                </a:ext>
              </a:extLst>
            </p:cNvPr>
            <p:cNvSpPr/>
            <p:nvPr/>
          </p:nvSpPr>
          <p:spPr>
            <a:xfrm>
              <a:off x="1133913" y="4023588"/>
              <a:ext cx="2672829" cy="205395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b="1" i="0" u="none" strike="noStrike" kern="0" cap="none" spc="0" normalizeH="0" baseline="0" noProof="0" dirty="0">
                  <a:ln>
                    <a:noFill/>
                  </a:ln>
                  <a:solidFill>
                    <a:prstClr val="white"/>
                  </a:solidFill>
                  <a:effectLst/>
                  <a:uLnTx/>
                  <a:uFillTx/>
                  <a:latin typeface="Calibri"/>
                  <a:ea typeface="+mn-ea"/>
                  <a:cs typeface="+mn-cs"/>
                </a:rPr>
                <a:t>Võrgustiku liikmed, mainitud 10. laines</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Mohammed (</a:t>
              </a:r>
              <a:r>
                <a:rPr kumimoji="0" lang="et-EE" b="0" i="0" u="none" strike="noStrike" kern="0" cap="none" spc="0" normalizeH="0" baseline="0" noProof="0" dirty="0">
                  <a:ln>
                    <a:noFill/>
                  </a:ln>
                  <a:solidFill>
                    <a:prstClr val="white"/>
                  </a:solidFill>
                  <a:effectLst/>
                  <a:uLnTx/>
                  <a:uFillTx/>
                  <a:latin typeface="Calibri"/>
                  <a:ea typeface="+mn-ea"/>
                  <a:cs typeface="+mn-cs"/>
                </a:rPr>
                <a:t>Abikaasa</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MARIE (</a:t>
              </a:r>
              <a:r>
                <a:rPr kumimoji="0" lang="et-EE" b="0" i="0" u="none" strike="noStrike" kern="0" cap="none" spc="0" normalizeH="0" baseline="0" noProof="0" dirty="0">
                  <a:ln>
                    <a:noFill/>
                  </a:ln>
                  <a:solidFill>
                    <a:prstClr val="white"/>
                  </a:solidFill>
                  <a:effectLst/>
                  <a:uLnTx/>
                  <a:uFillTx/>
                  <a:latin typeface="Calibri"/>
                  <a:ea typeface="+mn-ea"/>
                  <a:cs typeface="+mn-cs"/>
                </a:rPr>
                <a:t>Laps</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LEA (</a:t>
              </a:r>
              <a:r>
                <a:rPr kumimoji="0" lang="et-EE" b="0" i="0" u="none" strike="noStrike" kern="0" cap="none" spc="0" normalizeH="0" baseline="0" noProof="0" dirty="0">
                  <a:ln>
                    <a:noFill/>
                  </a:ln>
                  <a:solidFill>
                    <a:prstClr val="white"/>
                  </a:solidFill>
                  <a:effectLst/>
                  <a:uLnTx/>
                  <a:uFillTx/>
                  <a:latin typeface="Calibri"/>
                  <a:ea typeface="+mn-ea"/>
                  <a:cs typeface="+mn-cs"/>
                </a:rPr>
                <a:t>Laps</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MARKUS (</a:t>
              </a:r>
              <a:r>
                <a:rPr kumimoji="0" lang="et-EE" b="0" i="0" u="none" strike="noStrike" kern="0" cap="none" spc="0" normalizeH="0" baseline="0" noProof="0" dirty="0">
                  <a:ln>
                    <a:noFill/>
                  </a:ln>
                  <a:solidFill>
                    <a:prstClr val="white"/>
                  </a:solidFill>
                  <a:effectLst/>
                  <a:uLnTx/>
                  <a:uFillTx/>
                  <a:latin typeface="Calibri"/>
                  <a:ea typeface="+mn-ea"/>
                  <a:cs typeface="+mn-cs"/>
                </a:rPr>
                <a:t>Sõber</a:t>
              </a:r>
              <a:r>
                <a:rPr kumimoji="0" lang="de-DE" b="0" i="0" u="none" strike="noStrike" kern="0" cap="none" spc="0" normalizeH="0" baseline="0" noProof="0" dirty="0">
                  <a:ln>
                    <a:noFill/>
                  </a:ln>
                  <a:solidFill>
                    <a:prstClr val="white"/>
                  </a:solidFill>
                  <a:effectLst/>
                  <a:uLnTx/>
                  <a:uFillTx/>
                  <a:latin typeface="Calibri"/>
                  <a:ea typeface="+mn-ea"/>
                  <a:cs typeface="+mn-cs"/>
                </a:rPr>
                <a:t>)</a:t>
              </a:r>
            </a:p>
          </p:txBody>
        </p:sp>
        <p:sp>
          <p:nvSpPr>
            <p:cNvPr id="17" name="Textfeld 38">
              <a:extLst>
                <a:ext uri="{FF2B5EF4-FFF2-40B4-BE49-F238E27FC236}">
                  <a16:creationId xmlns:a16="http://schemas.microsoft.com/office/drawing/2014/main" id="{28C056AE-237C-9C21-4292-12378E2514AC}"/>
                </a:ext>
              </a:extLst>
            </p:cNvPr>
            <p:cNvSpPr txBox="1"/>
            <p:nvPr/>
          </p:nvSpPr>
          <p:spPr>
            <a:xfrm rot="16200000">
              <a:off x="-358482" y="2660563"/>
              <a:ext cx="1047719"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2200" b="1" i="0" u="none" strike="noStrike" kern="0" cap="none" spc="0" normalizeH="0" baseline="0" noProof="0" dirty="0">
                  <a:ln>
                    <a:noFill/>
                  </a:ln>
                  <a:solidFill>
                    <a:srgbClr val="F79646"/>
                  </a:solidFill>
                  <a:effectLst/>
                  <a:uLnTx/>
                  <a:uFillTx/>
                </a:rPr>
                <a:t>Eelmisest lainest</a:t>
              </a:r>
              <a:r>
                <a:rPr lang="et-EE" sz="2200" b="1" kern="0" dirty="0">
                  <a:solidFill>
                    <a:srgbClr val="F79646"/>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et-EE" sz="2200" b="1" kern="0" dirty="0">
                  <a:solidFill>
                    <a:srgbClr val="F79646"/>
                  </a:solidFill>
                </a:rPr>
                <a:t>teadaolev info</a:t>
              </a:r>
              <a:endParaRPr kumimoji="0" lang="en-GB" sz="2200" b="1" i="0" u="none" strike="noStrike" kern="0" cap="none" spc="0" normalizeH="0" baseline="0" noProof="0" dirty="0">
                <a:ln>
                  <a:noFill/>
                </a:ln>
                <a:solidFill>
                  <a:srgbClr val="F79646"/>
                </a:solidFill>
                <a:effectLst/>
                <a:uLnTx/>
                <a:uFillTx/>
              </a:endParaRPr>
            </a:p>
          </p:txBody>
        </p:sp>
        <p:sp>
          <p:nvSpPr>
            <p:cNvPr id="18" name="Textfeld 39">
              <a:extLst>
                <a:ext uri="{FF2B5EF4-FFF2-40B4-BE49-F238E27FC236}">
                  <a16:creationId xmlns:a16="http://schemas.microsoft.com/office/drawing/2014/main" id="{9652D381-4009-B9B9-3968-B11438C3B553}"/>
                </a:ext>
              </a:extLst>
            </p:cNvPr>
            <p:cNvSpPr txBox="1"/>
            <p:nvPr/>
          </p:nvSpPr>
          <p:spPr>
            <a:xfrm rot="16200000">
              <a:off x="-466881" y="4522605"/>
              <a:ext cx="1426696"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4F81BD"/>
                  </a:solidFill>
                  <a:effectLst/>
                  <a:uLnTx/>
                  <a:uFillTx/>
                </a:rPr>
                <a:t>CAPI </a:t>
              </a:r>
              <a:r>
                <a:rPr kumimoji="0" lang="et-EE" b="1" i="0" u="none" strike="noStrike" kern="0" cap="none" spc="0" normalizeH="0" baseline="0" noProof="0" dirty="0">
                  <a:ln>
                    <a:noFill/>
                  </a:ln>
                  <a:solidFill>
                    <a:srgbClr val="4F81BD"/>
                  </a:solidFill>
                  <a:effectLst/>
                  <a:uLnTx/>
                  <a:uFillTx/>
                </a:rPr>
                <a:t>10. laine</a:t>
              </a:r>
              <a:endParaRPr kumimoji="0" lang="en-GB" b="1" i="0" u="none" strike="noStrike" kern="0" cap="none" spc="0" normalizeH="0" baseline="0" noProof="0" dirty="0">
                <a:ln>
                  <a:noFill/>
                </a:ln>
                <a:solidFill>
                  <a:srgbClr val="4F81BD"/>
                </a:solidFill>
                <a:effectLst/>
                <a:uLnTx/>
                <a:uFillTx/>
              </a:endParaRPr>
            </a:p>
          </p:txBody>
        </p:sp>
        <p:sp>
          <p:nvSpPr>
            <p:cNvPr id="19" name="Textfeld 2">
              <a:extLst>
                <a:ext uri="{FF2B5EF4-FFF2-40B4-BE49-F238E27FC236}">
                  <a16:creationId xmlns:a16="http://schemas.microsoft.com/office/drawing/2014/main" id="{7FE2DA04-9692-D41D-CBC4-24876AD7A26E}"/>
                </a:ext>
              </a:extLst>
            </p:cNvPr>
            <p:cNvSpPr txBox="1"/>
            <p:nvPr/>
          </p:nvSpPr>
          <p:spPr>
            <a:xfrm>
              <a:off x="4536760" y="3664241"/>
              <a:ext cx="2232248" cy="432048"/>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prstClr val="black"/>
                  </a:solidFill>
                  <a:effectLst/>
                  <a:uLnTx/>
                  <a:uFillTx/>
                </a:rPr>
                <a:t>Eelsalvestatud praeguses 10. laines</a:t>
              </a:r>
              <a:endParaRPr kumimoji="0" lang="de-DE" sz="1800" b="0" i="0" u="none" strike="noStrike" kern="0" cap="none" spc="0" normalizeH="0" baseline="0" noProof="0" dirty="0">
                <a:ln>
                  <a:noFill/>
                </a:ln>
                <a:solidFill>
                  <a:prstClr val="black"/>
                </a:solidFill>
                <a:effectLst/>
                <a:uLnTx/>
                <a:uFillTx/>
              </a:endParaRPr>
            </a:p>
          </p:txBody>
        </p:sp>
        <p:cxnSp>
          <p:nvCxnSpPr>
            <p:cNvPr id="20" name="Gerade Verbindung mit Pfeil 3">
              <a:extLst>
                <a:ext uri="{FF2B5EF4-FFF2-40B4-BE49-F238E27FC236}">
                  <a16:creationId xmlns:a16="http://schemas.microsoft.com/office/drawing/2014/main" id="{29A213F1-A313-C43A-860A-749C3FC8AF4A}"/>
                </a:ext>
              </a:extLst>
            </p:cNvPr>
            <p:cNvCxnSpPr>
              <a:cxnSpLocks/>
            </p:cNvCxnSpPr>
            <p:nvPr/>
          </p:nvCxnSpPr>
          <p:spPr>
            <a:xfrm>
              <a:off x="4106513" y="3196189"/>
              <a:ext cx="0" cy="1368152"/>
            </a:xfrm>
            <a:prstGeom prst="straightConnector1">
              <a:avLst/>
            </a:prstGeom>
            <a:noFill/>
            <a:ln w="76200" cap="flat" cmpd="sng" algn="ctr">
              <a:solidFill>
                <a:srgbClr val="F79646">
                  <a:lumMod val="75000"/>
                </a:srgbClr>
              </a:solidFill>
              <a:prstDash val="solid"/>
              <a:tailEnd type="triangle"/>
            </a:ln>
            <a:effectLst/>
          </p:spPr>
        </p:cxnSp>
      </p:grpSp>
      <p:sp>
        <p:nvSpPr>
          <p:cNvPr id="3" name="Rechteck 35">
            <a:extLst>
              <a:ext uri="{FF2B5EF4-FFF2-40B4-BE49-F238E27FC236}">
                <a16:creationId xmlns:a16="http://schemas.microsoft.com/office/drawing/2014/main" id="{C6A281C3-5592-D852-F99C-20FF4304BBF2}"/>
              </a:ext>
            </a:extLst>
          </p:cNvPr>
          <p:cNvSpPr/>
          <p:nvPr/>
        </p:nvSpPr>
        <p:spPr>
          <a:xfrm>
            <a:off x="6321884" y="1426727"/>
            <a:ext cx="2448272" cy="1512168"/>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t-EE" b="1" kern="0" dirty="0">
                <a:solidFill>
                  <a:prstClr val="white"/>
                </a:solidFill>
                <a:latin typeface="Calibri"/>
              </a:rPr>
              <a:t>Eelmise laine LAPSED</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LEA (</a:t>
            </a:r>
            <a:r>
              <a:rPr kumimoji="0" lang="et-EE" b="0" i="0" u="none" strike="noStrike" kern="0" cap="none" spc="0" normalizeH="0" baseline="0" noProof="0" dirty="0">
                <a:ln>
                  <a:noFill/>
                </a:ln>
                <a:solidFill>
                  <a:prstClr val="white"/>
                </a:solidFill>
                <a:effectLst/>
                <a:uLnTx/>
                <a:uFillTx/>
                <a:latin typeface="Calibri"/>
                <a:ea typeface="+mn-ea"/>
                <a:cs typeface="+mn-cs"/>
              </a:rPr>
              <a:t>naine</a:t>
            </a:r>
            <a:r>
              <a:rPr kumimoji="0" lang="de-DE" b="0" i="0" u="none" strike="noStrike" kern="0" cap="none" spc="0" normalizeH="0" baseline="0" noProof="0" dirty="0">
                <a:ln>
                  <a:noFill/>
                </a:ln>
                <a:solidFill>
                  <a:prstClr val="white"/>
                </a:solidFill>
                <a:effectLst/>
                <a:uLnTx/>
                <a:uFillTx/>
                <a:latin typeface="Calibri"/>
                <a:ea typeface="+mn-ea"/>
                <a:cs typeface="+mn-cs"/>
              </a:rPr>
              <a:t>, 2000)</a:t>
            </a:r>
          </a:p>
        </p:txBody>
      </p:sp>
    </p:spTree>
    <p:extLst>
      <p:ext uri="{BB962C8B-B14F-4D97-AF65-F5344CB8AC3E}">
        <p14:creationId xmlns:p14="http://schemas.microsoft.com/office/powerpoint/2010/main" val="258293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F6E7C-47D1-BB6D-2456-70A32CCB832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746B888-54A9-13C2-E56A-25F0F4526832}"/>
              </a:ext>
            </a:extLst>
          </p:cNvPr>
          <p:cNvSpPr>
            <a:spLocks noGrp="1"/>
          </p:cNvSpPr>
          <p:nvPr>
            <p:ph type="sldNum" sz="quarter" idx="12"/>
          </p:nvPr>
        </p:nvSpPr>
        <p:spPr/>
        <p:txBody>
          <a:bodyPr/>
          <a:lstStyle/>
          <a:p>
            <a:fld id="{707F67BB-1702-488B-BD11-C12E8658007A}" type="slidenum">
              <a:rPr lang="de-DE" smtClean="0"/>
              <a:t>11</a:t>
            </a:fld>
            <a:endParaRPr lang="de-DE" dirty="0"/>
          </a:p>
        </p:txBody>
      </p:sp>
      <p:sp>
        <p:nvSpPr>
          <p:cNvPr id="6" name="TextBox 5">
            <a:extLst>
              <a:ext uri="{FF2B5EF4-FFF2-40B4-BE49-F238E27FC236}">
                <a16:creationId xmlns:a16="http://schemas.microsoft.com/office/drawing/2014/main" id="{D44B5039-1DEF-0357-6112-86855B575010}"/>
              </a:ext>
            </a:extLst>
          </p:cNvPr>
          <p:cNvSpPr txBox="1"/>
          <p:nvPr/>
        </p:nvSpPr>
        <p:spPr>
          <a:xfrm>
            <a:off x="2381250" y="246456"/>
            <a:ext cx="7595507" cy="584775"/>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Eelmise laine pereliikmed</a:t>
            </a:r>
            <a:endParaRPr lang="en-DE" sz="3200" dirty="0"/>
          </a:p>
        </p:txBody>
      </p:sp>
      <p:sp>
        <p:nvSpPr>
          <p:cNvPr id="4" name="TextBox 3">
            <a:extLst>
              <a:ext uri="{FF2B5EF4-FFF2-40B4-BE49-F238E27FC236}">
                <a16:creationId xmlns:a16="http://schemas.microsoft.com/office/drawing/2014/main" id="{0ADB606D-D13C-C78E-CEE6-A2C4CC271E5F}"/>
              </a:ext>
            </a:extLst>
          </p:cNvPr>
          <p:cNvSpPr txBox="1"/>
          <p:nvPr/>
        </p:nvSpPr>
        <p:spPr>
          <a:xfrm>
            <a:off x="718457" y="1294887"/>
            <a:ext cx="10145485" cy="3410164"/>
          </a:xfrm>
          <a:prstGeom prst="rect">
            <a:avLst/>
          </a:prstGeom>
          <a:noFill/>
        </p:spPr>
        <p:txBody>
          <a:bodyPr wrap="square">
            <a:spAutoFit/>
          </a:bodyPr>
          <a:lstStyle/>
          <a:p>
            <a:pPr>
              <a:spcBef>
                <a:spcPct val="20000"/>
              </a:spcBef>
              <a:defRPr/>
            </a:pPr>
            <a:r>
              <a:rPr lang="de-DE" sz="2200" dirty="0" err="1">
                <a:solidFill>
                  <a:prstClr val="black"/>
                </a:solidFill>
                <a:latin typeface="Arial" panose="020B0604020202020204" pitchFamily="34" charset="0"/>
                <a:cs typeface="Arial" panose="020B0604020202020204" pitchFamily="34" charset="0"/>
              </a:rPr>
              <a:t>Eellaadimine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dokumenteerib</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lähedaste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pereliikmete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näiteks</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vanemate</a:t>
            </a:r>
            <a:r>
              <a:rPr lang="de-DE" sz="2200" dirty="0">
                <a:solidFill>
                  <a:prstClr val="black"/>
                </a:solidFill>
                <a:latin typeface="Arial" panose="020B0604020202020204" pitchFamily="34" charset="0"/>
                <a:cs typeface="Arial" panose="020B0604020202020204" pitchFamily="34" charset="0"/>
              </a:rPr>
              <a:t> ja </a:t>
            </a:r>
            <a:r>
              <a:rPr lang="de-DE" sz="2200" dirty="0" err="1">
                <a:solidFill>
                  <a:prstClr val="black"/>
                </a:solidFill>
                <a:latin typeface="Arial" panose="020B0604020202020204" pitchFamily="34" charset="0"/>
                <a:cs typeface="Arial" panose="020B0604020202020204" pitchFamily="34" charset="0"/>
              </a:rPr>
              <a:t>õdede-vendade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elus</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olekut</a:t>
            </a:r>
            <a:r>
              <a:rPr lang="de-DE" sz="2200" dirty="0">
                <a:solidFill>
                  <a:prstClr val="black"/>
                </a:solidFill>
                <a:latin typeface="Arial" panose="020B0604020202020204" pitchFamily="34" charset="0"/>
                <a:cs typeface="Arial" panose="020B0604020202020204" pitchFamily="34" charset="0"/>
              </a:rPr>
              <a:t>:</a:t>
            </a: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indent="-342900">
              <a:spcBef>
                <a:spcPct val="20000"/>
              </a:spcBef>
              <a:buFont typeface="Arial" panose="020B0604020202020204" pitchFamily="34" charset="0"/>
              <a:buChar char="•"/>
              <a:defRPr/>
            </a:pPr>
            <a:r>
              <a:rPr lang="fi-FI" sz="2200" dirty="0" err="1">
                <a:solidFill>
                  <a:prstClr val="black"/>
                </a:solidFill>
                <a:latin typeface="Arial" panose="020B0604020202020204" pitchFamily="34" charset="0"/>
                <a:cs typeface="Arial" panose="020B0604020202020204" pitchFamily="34" charset="0"/>
              </a:rPr>
              <a:t>Anushka</a:t>
            </a:r>
            <a:r>
              <a:rPr lang="fi-FI" sz="2200" dirty="0">
                <a:solidFill>
                  <a:prstClr val="black"/>
                </a:solidFill>
                <a:latin typeface="Arial" panose="020B0604020202020204" pitchFamily="34" charset="0"/>
                <a:cs typeface="Arial" panose="020B0604020202020204" pitchFamily="34" charset="0"/>
              </a:rPr>
              <a:t> </a:t>
            </a:r>
            <a:r>
              <a:rPr lang="fi-FI" sz="2200" dirty="0" err="1">
                <a:solidFill>
                  <a:prstClr val="black"/>
                </a:solidFill>
                <a:latin typeface="Arial" panose="020B0604020202020204" pitchFamily="34" charset="0"/>
                <a:cs typeface="Arial" panose="020B0604020202020204" pitchFamily="34" charset="0"/>
              </a:rPr>
              <a:t>ema</a:t>
            </a:r>
            <a:r>
              <a:rPr lang="fi-FI" sz="2200" dirty="0">
                <a:solidFill>
                  <a:prstClr val="black"/>
                </a:solidFill>
                <a:latin typeface="Arial" panose="020B0604020202020204" pitchFamily="34" charset="0"/>
                <a:cs typeface="Arial" panose="020B0604020202020204" pitchFamily="34" charset="0"/>
              </a:rPr>
              <a:t> oli 2022. </a:t>
            </a:r>
            <a:r>
              <a:rPr lang="fi-FI" sz="2200" dirty="0" err="1">
                <a:solidFill>
                  <a:prstClr val="black"/>
                </a:solidFill>
                <a:latin typeface="Arial" panose="020B0604020202020204" pitchFamily="34" charset="0"/>
                <a:cs typeface="Arial" panose="020B0604020202020204" pitchFamily="34" charset="0"/>
              </a:rPr>
              <a:t>aasta</a:t>
            </a:r>
            <a:r>
              <a:rPr lang="fi-FI" sz="2200" dirty="0">
                <a:solidFill>
                  <a:prstClr val="black"/>
                </a:solidFill>
                <a:latin typeface="Arial" panose="020B0604020202020204" pitchFamily="34" charset="0"/>
                <a:cs typeface="Arial" panose="020B0604020202020204" pitchFamily="34" charset="0"/>
              </a:rPr>
              <a:t> </a:t>
            </a:r>
            <a:r>
              <a:rPr lang="fi-FI" sz="2200" dirty="0" err="1">
                <a:solidFill>
                  <a:prstClr val="black"/>
                </a:solidFill>
                <a:latin typeface="Arial" panose="020B0604020202020204" pitchFamily="34" charset="0"/>
                <a:cs typeface="Arial" panose="020B0604020202020204" pitchFamily="34" charset="0"/>
              </a:rPr>
              <a:t>veebruaris</a:t>
            </a:r>
            <a:r>
              <a:rPr lang="fi-FI" sz="2200" dirty="0">
                <a:solidFill>
                  <a:prstClr val="black"/>
                </a:solidFill>
                <a:latin typeface="Arial" panose="020B0604020202020204" pitchFamily="34" charset="0"/>
                <a:cs typeface="Arial" panose="020B0604020202020204" pitchFamily="34" charset="0"/>
              </a:rPr>
              <a:t> </a:t>
            </a:r>
            <a:r>
              <a:rPr lang="fi-FI" sz="2200" dirty="0" err="1">
                <a:solidFill>
                  <a:prstClr val="black"/>
                </a:solidFill>
                <a:latin typeface="Arial" panose="020B0604020202020204" pitchFamily="34" charset="0"/>
                <a:cs typeface="Arial" panose="020B0604020202020204" pitchFamily="34" charset="0"/>
              </a:rPr>
              <a:t>veel</a:t>
            </a:r>
            <a:r>
              <a:rPr lang="fi-FI" sz="2200" dirty="0">
                <a:solidFill>
                  <a:prstClr val="black"/>
                </a:solidFill>
                <a:latin typeface="Arial" panose="020B0604020202020204" pitchFamily="34" charset="0"/>
                <a:cs typeface="Arial" panose="020B0604020202020204" pitchFamily="34" charset="0"/>
              </a:rPr>
              <a:t> </a:t>
            </a:r>
            <a:r>
              <a:rPr lang="fi-FI" sz="2200" dirty="0" err="1">
                <a:solidFill>
                  <a:prstClr val="black"/>
                </a:solidFill>
                <a:latin typeface="Arial" panose="020B0604020202020204" pitchFamily="34" charset="0"/>
                <a:cs typeface="Arial" panose="020B0604020202020204" pitchFamily="34" charset="0"/>
              </a:rPr>
              <a:t>elus</a:t>
            </a:r>
            <a:r>
              <a:rPr lang="fi-FI" sz="2200" dirty="0">
                <a:solidFill>
                  <a:prstClr val="black"/>
                </a:solidFill>
                <a:latin typeface="Arial" panose="020B0604020202020204" pitchFamily="34" charset="0"/>
                <a:cs typeface="Arial" panose="020B0604020202020204" pitchFamily="34" charset="0"/>
              </a:rPr>
              <a:t> </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t-E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info s</a:t>
            </a:r>
            <a:r>
              <a:rPr lang="fi-FI" sz="2200" dirty="0" err="1">
                <a:solidFill>
                  <a:prstClr val="black"/>
                </a:solidFill>
                <a:latin typeface="Arial" panose="020B0604020202020204" pitchFamily="34" charset="0"/>
                <a:cs typeface="Arial" panose="020B0604020202020204" pitchFamily="34" charset="0"/>
              </a:rPr>
              <a:t>alvestatud</a:t>
            </a:r>
            <a:r>
              <a:rPr lang="et-EE" sz="2200" dirty="0">
                <a:solidFill>
                  <a:prstClr val="black"/>
                </a:solidFill>
                <a:latin typeface="Arial" panose="020B0604020202020204" pitchFamily="34" charset="0"/>
                <a:cs typeface="Arial" panose="020B0604020202020204" pitchFamily="34" charset="0"/>
              </a:rPr>
              <a:t> ette 10. laine intervjuus</a:t>
            </a:r>
            <a:r>
              <a:rPr lang="fi-FI" sz="2200" dirty="0">
                <a:solidFill>
                  <a:prstClr val="black"/>
                </a:solidFill>
                <a:latin typeface="Arial" panose="020B0604020202020204" pitchFamily="34" charset="0"/>
                <a:cs typeface="Arial" panose="020B0604020202020204" pitchFamily="34" charset="0"/>
              </a:rPr>
              <a:t> </a:t>
            </a:r>
            <a:endParaRPr lang="et-EE" sz="2200" dirty="0">
              <a:solidFill>
                <a:prstClr val="black"/>
              </a:solidFill>
              <a:latin typeface="Arial" panose="020B0604020202020204" pitchFamily="34" charset="0"/>
              <a:cs typeface="Arial" panose="020B0604020202020204" pitchFamily="34" charset="0"/>
            </a:endParaRPr>
          </a:p>
          <a:p>
            <a:pPr marL="342900" indent="-342900">
              <a:spcBef>
                <a:spcPct val="20000"/>
              </a:spcBef>
              <a:buFont typeface="Arial" panose="020B0604020202020204" pitchFamily="34" charset="0"/>
              <a:buChar char="•"/>
              <a:defRPr/>
            </a:pPr>
            <a:r>
              <a:rPr kumimoji="0" lang="de-DE"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Anushka</a:t>
            </a:r>
            <a:r>
              <a:rPr kumimoji="0" lang="et-E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eelmises intervjuus ütles, et ta isa on juba surnud </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t-E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info s</a:t>
            </a:r>
            <a:r>
              <a:rPr lang="fi-FI" sz="2200" dirty="0" err="1">
                <a:solidFill>
                  <a:prstClr val="black"/>
                </a:solidFill>
                <a:latin typeface="Arial" panose="020B0604020202020204" pitchFamily="34" charset="0"/>
                <a:cs typeface="Arial" panose="020B0604020202020204" pitchFamily="34" charset="0"/>
              </a:rPr>
              <a:t>alvestatud</a:t>
            </a:r>
            <a:r>
              <a:rPr lang="et-EE" sz="2200" dirty="0">
                <a:solidFill>
                  <a:prstClr val="black"/>
                </a:solidFill>
                <a:latin typeface="Arial" panose="020B0604020202020204" pitchFamily="34" charset="0"/>
                <a:cs typeface="Arial" panose="020B0604020202020204" pitchFamily="34" charset="0"/>
              </a:rPr>
              <a:t> ette 10. laine intervjuus</a:t>
            </a:r>
          </a:p>
          <a:p>
            <a:pPr marL="342900" indent="-342900">
              <a:spcBef>
                <a:spcPct val="20000"/>
              </a:spcBef>
              <a:buFont typeface="Arial" panose="020B0604020202020204" pitchFamily="34" charset="0"/>
              <a:buChar char="•"/>
              <a:defRPr/>
            </a:pP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spcBef>
                <a:spcPct val="20000"/>
              </a:spcBef>
              <a:buFont typeface="Arial" panose="020B0604020202020204" pitchFamily="34" charset="0"/>
              <a:buChar char="•"/>
              <a:defRPr/>
            </a:pPr>
            <a:r>
              <a:rPr lang="et-EE" sz="2200" dirty="0">
                <a:solidFill>
                  <a:prstClr val="black"/>
                </a:solidFill>
                <a:latin typeface="Arial" panose="020B0604020202020204" pitchFamily="34" charset="0"/>
                <a:cs typeface="Arial" panose="020B0604020202020204" pitchFamily="34" charset="0"/>
              </a:rPr>
              <a:t>Lähisugulaste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õdede</a:t>
            </a:r>
            <a:r>
              <a:rPr lang="de-DE" sz="2200" dirty="0">
                <a:solidFill>
                  <a:prstClr val="black"/>
                </a:solidFill>
                <a:latin typeface="Arial" panose="020B0604020202020204" pitchFamily="34" charset="0"/>
                <a:cs typeface="Arial" panose="020B0604020202020204" pitchFamily="34" charset="0"/>
              </a:rPr>
              <a:t> ja </a:t>
            </a:r>
            <a:r>
              <a:rPr lang="de-DE" sz="2200" dirty="0" err="1">
                <a:solidFill>
                  <a:prstClr val="black"/>
                </a:solidFill>
                <a:latin typeface="Arial" panose="020B0604020202020204" pitchFamily="34" charset="0"/>
                <a:cs typeface="Arial" panose="020B0604020202020204" pitchFamily="34" charset="0"/>
              </a:rPr>
              <a:t>vendade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arv</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registreeritakse</a:t>
            </a:r>
            <a:r>
              <a:rPr lang="de-DE" sz="2200" dirty="0">
                <a:solidFill>
                  <a:prstClr val="black"/>
                </a:solidFill>
                <a:latin typeface="Arial" panose="020B0604020202020204" pitchFamily="34" charset="0"/>
                <a:cs typeface="Arial" panose="020B0604020202020204" pitchFamily="34" charset="0"/>
              </a:rPr>
              <a:t> ja </a:t>
            </a:r>
            <a:r>
              <a:rPr lang="de-DE" sz="2200" dirty="0" err="1">
                <a:solidFill>
                  <a:prstClr val="black"/>
                </a:solidFill>
                <a:latin typeface="Arial" panose="020B0604020202020204" pitchFamily="34" charset="0"/>
                <a:cs typeface="Arial" panose="020B0604020202020204" pitchFamily="34" charset="0"/>
              </a:rPr>
              <a:t>küsitakse</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elus</a:t>
            </a:r>
            <a:r>
              <a:rPr lang="de-DE" sz="2200" dirty="0">
                <a:solidFill>
                  <a:prstClr val="black"/>
                </a:solidFill>
                <a:latin typeface="Arial" panose="020B0604020202020204" pitchFamily="34" charset="0"/>
                <a:cs typeface="Arial" panose="020B0604020202020204" pitchFamily="34" charset="0"/>
              </a:rPr>
              <a:t>" </a:t>
            </a:r>
            <a:r>
              <a:rPr lang="de-DE" sz="2200" dirty="0" err="1">
                <a:solidFill>
                  <a:prstClr val="black"/>
                </a:solidFill>
                <a:latin typeface="Arial" panose="020B0604020202020204" pitchFamily="34" charset="0"/>
                <a:cs typeface="Arial" panose="020B0604020202020204" pitchFamily="34" charset="0"/>
              </a:rPr>
              <a:t>staatust</a:t>
            </a: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Tabelle 7">
            <a:extLst>
              <a:ext uri="{FF2B5EF4-FFF2-40B4-BE49-F238E27FC236}">
                <a16:creationId xmlns:a16="http://schemas.microsoft.com/office/drawing/2014/main" id="{534F05CB-BBDD-5F88-79C5-D99E98B25017}"/>
              </a:ext>
            </a:extLst>
          </p:cNvPr>
          <p:cNvGraphicFramePr>
            <a:graphicFrameLocks noGrp="1"/>
          </p:cNvGraphicFramePr>
          <p:nvPr>
            <p:extLst>
              <p:ext uri="{D42A27DB-BD31-4B8C-83A1-F6EECF244321}">
                <p14:modId xmlns:p14="http://schemas.microsoft.com/office/powerpoint/2010/main" val="3434839879"/>
              </p:ext>
            </p:extLst>
          </p:nvPr>
        </p:nvGraphicFramePr>
        <p:xfrm>
          <a:off x="849522" y="4799024"/>
          <a:ext cx="10145484" cy="910382"/>
        </p:xfrm>
        <a:graphic>
          <a:graphicData uri="http://schemas.openxmlformats.org/drawingml/2006/table">
            <a:tbl>
              <a:tblPr>
                <a:tableStyleId>{5C22544A-7EE6-4342-B048-85BDC9FD1C3A}</a:tableStyleId>
              </a:tblPr>
              <a:tblGrid>
                <a:gridCol w="2536371">
                  <a:extLst>
                    <a:ext uri="{9D8B030D-6E8A-4147-A177-3AD203B41FA5}">
                      <a16:colId xmlns:a16="http://schemas.microsoft.com/office/drawing/2014/main" val="2215634938"/>
                    </a:ext>
                  </a:extLst>
                </a:gridCol>
                <a:gridCol w="2536371">
                  <a:extLst>
                    <a:ext uri="{9D8B030D-6E8A-4147-A177-3AD203B41FA5}">
                      <a16:colId xmlns:a16="http://schemas.microsoft.com/office/drawing/2014/main" val="3226446460"/>
                    </a:ext>
                  </a:extLst>
                </a:gridCol>
                <a:gridCol w="2681103">
                  <a:extLst>
                    <a:ext uri="{9D8B030D-6E8A-4147-A177-3AD203B41FA5}">
                      <a16:colId xmlns:a16="http://schemas.microsoft.com/office/drawing/2014/main" val="1620029517"/>
                    </a:ext>
                  </a:extLst>
                </a:gridCol>
                <a:gridCol w="2391639">
                  <a:extLst>
                    <a:ext uri="{9D8B030D-6E8A-4147-A177-3AD203B41FA5}">
                      <a16:colId xmlns:a16="http://schemas.microsoft.com/office/drawing/2014/main" val="2491070591"/>
                    </a:ext>
                  </a:extLst>
                </a:gridCol>
              </a:tblGrid>
              <a:tr h="492443">
                <a:tc>
                  <a:txBody>
                    <a:bodyPr/>
                    <a:lstStyle/>
                    <a:p>
                      <a:pPr algn="l" fontAlgn="b"/>
                      <a:r>
                        <a:rPr lang="et-EE" sz="2000" u="none" strike="noStrike" dirty="0">
                          <a:effectLst/>
                        </a:rPr>
                        <a:t>Bioloogiline isa elus</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l" fontAlgn="b"/>
                      <a:r>
                        <a:rPr lang="et-EE" sz="2000" u="none" strike="noStrike" dirty="0">
                          <a:effectLst/>
                        </a:rPr>
                        <a:t>Bioloogiline ema elus</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l" fontAlgn="b"/>
                      <a:r>
                        <a:rPr lang="et-EE" sz="2000" u="none" strike="noStrike" dirty="0">
                          <a:effectLst/>
                        </a:rPr>
                        <a:t>„elus“ vendade arv</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l" fontAlgn="b"/>
                      <a:r>
                        <a:rPr lang="et-EE" sz="2000" u="none" strike="noStrike" dirty="0">
                          <a:effectLst/>
                        </a:rPr>
                        <a:t>„elus“ õdede arv</a:t>
                      </a:r>
                      <a:endParaRPr lang="en-GB" sz="20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3594296872"/>
                  </a:ext>
                </a:extLst>
              </a:tr>
              <a:tr h="417939">
                <a:tc>
                  <a:txBody>
                    <a:bodyPr/>
                    <a:lstStyle/>
                    <a:p>
                      <a:pPr algn="r" fontAlgn="b"/>
                      <a:r>
                        <a:rPr lang="en-GB" sz="2000" u="none" strike="noStrike" dirty="0">
                          <a:effectLst/>
                        </a:rPr>
                        <a:t>0</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r" fontAlgn="b"/>
                      <a:r>
                        <a:rPr lang="en-GB" sz="2000" u="none" strike="noStrike" dirty="0">
                          <a:effectLst/>
                        </a:rPr>
                        <a:t>1</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r" fontAlgn="b"/>
                      <a:r>
                        <a:rPr lang="en-GB" sz="2000" u="none" strike="noStrike" dirty="0">
                          <a:effectLst/>
                        </a:rPr>
                        <a:t>0</a:t>
                      </a:r>
                      <a:endParaRPr lang="en-GB" sz="2000" b="0" i="0" u="none" strike="noStrike" dirty="0">
                        <a:solidFill>
                          <a:srgbClr val="000000"/>
                        </a:solidFill>
                        <a:effectLst/>
                        <a:latin typeface="Aptos Narrow" panose="020B0004020202020204" pitchFamily="34" charset="0"/>
                      </a:endParaRPr>
                    </a:p>
                  </a:txBody>
                  <a:tcPr marL="5443" marR="5443" marT="5443" marB="0" anchor="b"/>
                </a:tc>
                <a:tc>
                  <a:txBody>
                    <a:bodyPr/>
                    <a:lstStyle/>
                    <a:p>
                      <a:pPr algn="r" fontAlgn="b"/>
                      <a:r>
                        <a:rPr lang="en-GB" sz="2000" u="none" strike="noStrike" dirty="0">
                          <a:effectLst/>
                        </a:rPr>
                        <a:t>2</a:t>
                      </a:r>
                      <a:endParaRPr lang="en-GB" sz="2000" b="0" i="0" u="none" strike="noStrike" dirty="0">
                        <a:solidFill>
                          <a:srgbClr val="000000"/>
                        </a:solidFill>
                        <a:effectLst/>
                        <a:latin typeface="Aptos Narrow" panose="020B0004020202020204" pitchFamily="34" charset="0"/>
                      </a:endParaRPr>
                    </a:p>
                  </a:txBody>
                  <a:tcPr marL="5443" marR="5443" marT="5443" marB="0" anchor="b"/>
                </a:tc>
                <a:extLst>
                  <a:ext uri="{0D108BD9-81ED-4DB2-BD59-A6C34878D82A}">
                    <a16:rowId xmlns:a16="http://schemas.microsoft.com/office/drawing/2014/main" val="3898550845"/>
                  </a:ext>
                </a:extLst>
              </a:tr>
            </a:tbl>
          </a:graphicData>
        </a:graphic>
      </p:graphicFrame>
    </p:spTree>
    <p:extLst>
      <p:ext uri="{BB962C8B-B14F-4D97-AF65-F5344CB8AC3E}">
        <p14:creationId xmlns:p14="http://schemas.microsoft.com/office/powerpoint/2010/main" val="66834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67980-BBD4-F8A5-BB97-A4A8F185585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B1CFDB-CB6E-311B-B95B-E3910BE2E201}"/>
              </a:ext>
            </a:extLst>
          </p:cNvPr>
          <p:cNvSpPr>
            <a:spLocks noGrp="1"/>
          </p:cNvSpPr>
          <p:nvPr>
            <p:ph type="sldNum" sz="quarter" idx="12"/>
          </p:nvPr>
        </p:nvSpPr>
        <p:spPr/>
        <p:txBody>
          <a:bodyPr/>
          <a:lstStyle/>
          <a:p>
            <a:fld id="{707F67BB-1702-488B-BD11-C12E8658007A}" type="slidenum">
              <a:rPr lang="de-DE" smtClean="0"/>
              <a:t>12</a:t>
            </a:fld>
            <a:endParaRPr lang="de-DE" dirty="0"/>
          </a:p>
        </p:txBody>
      </p:sp>
      <p:sp>
        <p:nvSpPr>
          <p:cNvPr id="6" name="TextBox 5">
            <a:extLst>
              <a:ext uri="{FF2B5EF4-FFF2-40B4-BE49-F238E27FC236}">
                <a16:creationId xmlns:a16="http://schemas.microsoft.com/office/drawing/2014/main" id="{4D32EEB3-9550-929B-F11C-DAAD56BFF5D0}"/>
              </a:ext>
            </a:extLst>
          </p:cNvPr>
          <p:cNvSpPr txBox="1"/>
          <p:nvPr/>
        </p:nvSpPr>
        <p:spPr>
          <a:xfrm>
            <a:off x="2381250" y="246456"/>
            <a:ext cx="7595507" cy="584775"/>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Lapsed </a:t>
            </a:r>
            <a:r>
              <a:rPr lang="en-GB" sz="3200" dirty="0">
                <a:latin typeface="Arial" panose="020B0604020202020204" pitchFamily="34" charset="0"/>
                <a:ea typeface="+mj-ea"/>
                <a:cs typeface="Arial" panose="020B0604020202020204" pitchFamily="34" charset="0"/>
              </a:rPr>
              <a:t>SHARE</a:t>
            </a:r>
            <a:r>
              <a:rPr lang="et-EE" sz="3200" dirty="0">
                <a:latin typeface="Arial" panose="020B0604020202020204" pitchFamily="34" charset="0"/>
                <a:ea typeface="+mj-ea"/>
                <a:cs typeface="Arial" panose="020B0604020202020204" pitchFamily="34" charset="0"/>
              </a:rPr>
              <a:t>-s</a:t>
            </a:r>
            <a:endParaRPr lang="en-DE" sz="3200" dirty="0"/>
          </a:p>
        </p:txBody>
      </p:sp>
      <p:sp>
        <p:nvSpPr>
          <p:cNvPr id="3" name="Inhaltsplatzhalter 2">
            <a:extLst>
              <a:ext uri="{FF2B5EF4-FFF2-40B4-BE49-F238E27FC236}">
                <a16:creationId xmlns:a16="http://schemas.microsoft.com/office/drawing/2014/main" id="{C16F51AB-2285-B931-B934-20994C2E1993}"/>
              </a:ext>
            </a:extLst>
          </p:cNvPr>
          <p:cNvSpPr txBox="1">
            <a:spLocks/>
          </p:cNvSpPr>
          <p:nvPr/>
        </p:nvSpPr>
        <p:spPr>
          <a:xfrm>
            <a:off x="701038" y="1207477"/>
            <a:ext cx="11490961" cy="500390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t-EE" sz="2200" dirty="0">
                <a:solidFill>
                  <a:sysClr val="windowText" lastClr="000000"/>
                </a:solidFill>
                <a:latin typeface="Calibri"/>
              </a:rPr>
              <a:t>„</a:t>
            </a:r>
            <a:r>
              <a:rPr lang="fi-FI" sz="2200" dirty="0" err="1">
                <a:solidFill>
                  <a:sysClr val="windowText" lastClr="000000"/>
                </a:solidFill>
                <a:latin typeface="Calibri"/>
              </a:rPr>
              <a:t>Pere</a:t>
            </a:r>
            <a:r>
              <a:rPr lang="fi-FI" sz="2200" dirty="0">
                <a:solidFill>
                  <a:sysClr val="windowText" lastClr="000000"/>
                </a:solidFill>
                <a:latin typeface="Calibri"/>
              </a:rPr>
              <a:t> </a:t>
            </a:r>
            <a:r>
              <a:rPr lang="et-EE" sz="2200" dirty="0">
                <a:solidFill>
                  <a:sysClr val="windowText" lastClr="000000"/>
                </a:solidFill>
                <a:latin typeface="Calibri"/>
              </a:rPr>
              <a:t>v</a:t>
            </a:r>
            <a:r>
              <a:rPr lang="fi-FI" sz="2200" dirty="0" err="1">
                <a:solidFill>
                  <a:sysClr val="windowText" lastClr="000000"/>
                </a:solidFill>
                <a:latin typeface="Calibri"/>
              </a:rPr>
              <a:t>astaja</a:t>
            </a:r>
            <a:r>
              <a:rPr lang="et-EE" sz="2200" dirty="0">
                <a:solidFill>
                  <a:sysClr val="windowText" lastClr="000000"/>
                </a:solidFill>
                <a:latin typeface="Calibri"/>
              </a:rPr>
              <a:t>“</a:t>
            </a:r>
            <a:r>
              <a:rPr lang="fi-FI" sz="2200" dirty="0">
                <a:solidFill>
                  <a:sysClr val="windowText" lastClr="000000"/>
                </a:solidFill>
                <a:latin typeface="Calibri"/>
              </a:rPr>
              <a:t> </a:t>
            </a:r>
            <a:r>
              <a:rPr lang="fi-FI" sz="2200" dirty="0" err="1">
                <a:solidFill>
                  <a:sysClr val="windowText" lastClr="000000"/>
                </a:solidFill>
                <a:latin typeface="Calibri"/>
              </a:rPr>
              <a:t>vastab</a:t>
            </a:r>
            <a:r>
              <a:rPr lang="fi-FI" sz="2200" dirty="0">
                <a:solidFill>
                  <a:sysClr val="windowText" lastClr="000000"/>
                </a:solidFill>
                <a:latin typeface="Calibri"/>
              </a:rPr>
              <a:t> </a:t>
            </a:r>
            <a:r>
              <a:rPr lang="fi-FI" sz="2200" dirty="0" err="1">
                <a:solidFill>
                  <a:sysClr val="windowText" lastClr="000000"/>
                </a:solidFill>
                <a:latin typeface="Calibri"/>
              </a:rPr>
              <a:t>kõigile</a:t>
            </a:r>
            <a:r>
              <a:rPr lang="fi-FI" sz="2200" dirty="0">
                <a:solidFill>
                  <a:sysClr val="windowText" lastClr="000000"/>
                </a:solidFill>
                <a:latin typeface="Calibri"/>
              </a:rPr>
              <a:t> lapsi </a:t>
            </a:r>
            <a:r>
              <a:rPr lang="fi-FI" sz="2200" dirty="0" err="1">
                <a:solidFill>
                  <a:sysClr val="windowText" lastClr="000000"/>
                </a:solidFill>
                <a:latin typeface="Calibri"/>
              </a:rPr>
              <a:t>puudutavatele</a:t>
            </a:r>
            <a:r>
              <a:rPr lang="fi-FI" sz="2200" dirty="0">
                <a:solidFill>
                  <a:sysClr val="windowText" lastClr="000000"/>
                </a:solidFill>
                <a:latin typeface="Calibri"/>
              </a:rPr>
              <a:t> </a:t>
            </a:r>
            <a:r>
              <a:rPr lang="fi-FI" sz="2200" dirty="0" err="1">
                <a:solidFill>
                  <a:sysClr val="windowText" lastClr="000000"/>
                </a:solidFill>
                <a:latin typeface="Calibri"/>
              </a:rPr>
              <a:t>küsimustele</a:t>
            </a:r>
            <a:endParaRPr lang="et-EE" sz="2200" dirty="0">
              <a:solidFill>
                <a:sysClr val="windowText" lastClr="000000"/>
              </a:solidFill>
              <a:latin typeface="Calibri"/>
            </a:endParaRPr>
          </a:p>
          <a:p>
            <a:pPr lvl="0">
              <a:defRPr/>
            </a:pPr>
            <a:r>
              <a:rPr lang="fi-FI" sz="2200" dirty="0" err="1">
                <a:solidFill>
                  <a:sysClr val="windowText" lastClr="000000"/>
                </a:solidFill>
                <a:latin typeface="Calibri"/>
              </a:rPr>
              <a:t>Arvesse</a:t>
            </a:r>
            <a:r>
              <a:rPr lang="fi-FI" sz="2200" dirty="0">
                <a:solidFill>
                  <a:sysClr val="windowText" lastClr="000000"/>
                </a:solidFill>
                <a:latin typeface="Calibri"/>
              </a:rPr>
              <a:t> </a:t>
            </a:r>
            <a:r>
              <a:rPr lang="fi-FI" sz="2200" dirty="0" err="1">
                <a:solidFill>
                  <a:sysClr val="windowText" lastClr="000000"/>
                </a:solidFill>
                <a:latin typeface="Calibri"/>
              </a:rPr>
              <a:t>võetakse</a:t>
            </a:r>
            <a:r>
              <a:rPr lang="fi-FI" sz="2200" dirty="0">
                <a:solidFill>
                  <a:sysClr val="windowText" lastClr="000000"/>
                </a:solidFill>
                <a:latin typeface="Calibri"/>
              </a:rPr>
              <a:t> </a:t>
            </a:r>
            <a:r>
              <a:rPr lang="fi-FI" sz="2200" dirty="0" err="1">
                <a:solidFill>
                  <a:sysClr val="windowText" lastClr="000000"/>
                </a:solidFill>
                <a:latin typeface="Calibri"/>
              </a:rPr>
              <a:t>ainult</a:t>
            </a:r>
            <a:r>
              <a:rPr lang="fi-FI" sz="2200" dirty="0">
                <a:solidFill>
                  <a:sysClr val="windowText" lastClr="000000"/>
                </a:solidFill>
                <a:latin typeface="Calibri"/>
              </a:rPr>
              <a:t> </a:t>
            </a:r>
            <a:r>
              <a:rPr lang="fi-FI" sz="2200" b="1" dirty="0" err="1">
                <a:solidFill>
                  <a:sysClr val="windowText" lastClr="000000"/>
                </a:solidFill>
                <a:latin typeface="Calibri"/>
              </a:rPr>
              <a:t>elus</a:t>
            </a:r>
            <a:r>
              <a:rPr lang="fi-FI" sz="2200" b="1" dirty="0">
                <a:solidFill>
                  <a:sysClr val="windowText" lastClr="000000"/>
                </a:solidFill>
                <a:latin typeface="Calibri"/>
              </a:rPr>
              <a:t> </a:t>
            </a:r>
            <a:r>
              <a:rPr lang="fi-FI" sz="2200" b="1" dirty="0" err="1">
                <a:solidFill>
                  <a:sysClr val="windowText" lastClr="000000"/>
                </a:solidFill>
                <a:latin typeface="Calibri"/>
              </a:rPr>
              <a:t>olevaid</a:t>
            </a:r>
            <a:r>
              <a:rPr lang="fi-FI" sz="2200" b="1" dirty="0">
                <a:solidFill>
                  <a:sysClr val="windowText" lastClr="000000"/>
                </a:solidFill>
                <a:latin typeface="Calibri"/>
              </a:rPr>
              <a:t> lapsi</a:t>
            </a:r>
            <a:endParaRPr lang="et-EE" sz="2200" b="1" dirty="0">
              <a:solidFill>
                <a:sysClr val="windowText" lastClr="000000"/>
              </a:solidFill>
              <a:latin typeface="Calibri"/>
            </a:endParaRPr>
          </a:p>
          <a:p>
            <a:pPr lvl="0">
              <a:defRPr/>
            </a:pPr>
            <a:r>
              <a:rPr lang="de-DE" sz="2200" dirty="0" err="1">
                <a:solidFill>
                  <a:sysClr val="windowText" lastClr="000000"/>
                </a:solidFill>
                <a:latin typeface="Calibri"/>
              </a:rPr>
              <a:t>Lapsed</a:t>
            </a:r>
            <a:r>
              <a:rPr lang="de-DE" sz="2200" dirty="0">
                <a:solidFill>
                  <a:sysClr val="windowText" lastClr="000000"/>
                </a:solidFill>
                <a:latin typeface="Calibri"/>
              </a:rPr>
              <a:t> </a:t>
            </a:r>
            <a:r>
              <a:rPr lang="de-DE" sz="2200" dirty="0" err="1">
                <a:solidFill>
                  <a:sysClr val="windowText" lastClr="000000"/>
                </a:solidFill>
                <a:latin typeface="Calibri"/>
              </a:rPr>
              <a:t>võivad</a:t>
            </a:r>
            <a:r>
              <a:rPr lang="de-DE" sz="2200" dirty="0">
                <a:solidFill>
                  <a:sysClr val="windowText" lastClr="000000"/>
                </a:solidFill>
                <a:latin typeface="Calibri"/>
              </a:rPr>
              <a:t> </a:t>
            </a:r>
            <a:r>
              <a:rPr lang="de-DE" sz="2200" dirty="0" err="1">
                <a:solidFill>
                  <a:sysClr val="windowText" lastClr="000000"/>
                </a:solidFill>
                <a:latin typeface="Calibri"/>
              </a:rPr>
              <a:t>olla</a:t>
            </a:r>
            <a:r>
              <a:rPr lang="de-DE" sz="2200" dirty="0">
                <a:solidFill>
                  <a:sysClr val="windowText" lastClr="000000"/>
                </a:solidFill>
                <a:latin typeface="Calibri"/>
              </a:rPr>
              <a:t> </a:t>
            </a:r>
            <a:r>
              <a:rPr lang="de-DE" sz="2200" dirty="0" err="1">
                <a:solidFill>
                  <a:sysClr val="windowText" lastClr="000000"/>
                </a:solidFill>
                <a:latin typeface="Calibri"/>
              </a:rPr>
              <a:t>bioloogilised</a:t>
            </a:r>
            <a:r>
              <a:rPr lang="de-DE" sz="2200" dirty="0">
                <a:solidFill>
                  <a:sysClr val="windowText" lastClr="000000"/>
                </a:solidFill>
                <a:latin typeface="Calibri"/>
              </a:rPr>
              <a:t> </a:t>
            </a:r>
            <a:r>
              <a:rPr lang="de-DE" sz="2200" dirty="0" err="1">
                <a:solidFill>
                  <a:sysClr val="windowText" lastClr="000000"/>
                </a:solidFill>
                <a:latin typeface="Calibri"/>
              </a:rPr>
              <a:t>lapsed</a:t>
            </a:r>
            <a:r>
              <a:rPr lang="de-DE" sz="2200" dirty="0">
                <a:solidFill>
                  <a:sysClr val="windowText" lastClr="000000"/>
                </a:solidFill>
                <a:latin typeface="Calibri"/>
              </a:rPr>
              <a:t>, </a:t>
            </a:r>
            <a:r>
              <a:rPr lang="de-DE" sz="2200" dirty="0" err="1">
                <a:solidFill>
                  <a:sysClr val="windowText" lastClr="000000"/>
                </a:solidFill>
                <a:latin typeface="Calibri"/>
              </a:rPr>
              <a:t>kasulapsed</a:t>
            </a:r>
            <a:r>
              <a:rPr lang="de-DE" sz="2200" dirty="0">
                <a:solidFill>
                  <a:sysClr val="windowText" lastClr="000000"/>
                </a:solidFill>
                <a:latin typeface="Calibri"/>
              </a:rPr>
              <a:t>, </a:t>
            </a:r>
            <a:r>
              <a:rPr lang="de-DE" sz="2200" dirty="0" err="1">
                <a:solidFill>
                  <a:sysClr val="windowText" lastClr="000000"/>
                </a:solidFill>
                <a:latin typeface="Calibri"/>
              </a:rPr>
              <a:t>lapsendatud</a:t>
            </a:r>
            <a:r>
              <a:rPr lang="de-DE" sz="2200" dirty="0">
                <a:solidFill>
                  <a:sysClr val="windowText" lastClr="000000"/>
                </a:solidFill>
                <a:latin typeface="Calibri"/>
              </a:rPr>
              <a:t> </a:t>
            </a:r>
            <a:r>
              <a:rPr lang="de-DE" sz="2200" dirty="0" err="1">
                <a:solidFill>
                  <a:sysClr val="windowText" lastClr="000000"/>
                </a:solidFill>
                <a:latin typeface="Calibri"/>
              </a:rPr>
              <a:t>või</a:t>
            </a:r>
            <a:r>
              <a:rPr lang="de-DE" sz="2200" dirty="0">
                <a:solidFill>
                  <a:sysClr val="windowText" lastClr="000000"/>
                </a:solidFill>
                <a:latin typeface="Calibri"/>
              </a:rPr>
              <a:t> </a:t>
            </a:r>
            <a:r>
              <a:rPr lang="de-DE" sz="2200" dirty="0" err="1">
                <a:solidFill>
                  <a:sysClr val="windowText" lastClr="000000"/>
                </a:solidFill>
                <a:latin typeface="Calibri"/>
              </a:rPr>
              <a:t>kasulapsed</a:t>
            </a: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lang="en-US" sz="2200" dirty="0">
              <a:solidFill>
                <a:sysClr val="windowText" lastClr="000000"/>
              </a:solidFill>
              <a:latin typeface="Calibri"/>
            </a:endParaRPr>
          </a:p>
          <a:p>
            <a:pPr lvl="0">
              <a:defRPr/>
            </a:pPr>
            <a:r>
              <a:rPr lang="en-US" sz="2200" dirty="0" err="1">
                <a:solidFill>
                  <a:sysClr val="windowText" lastClr="000000"/>
                </a:solidFill>
                <a:latin typeface="Calibri"/>
              </a:rPr>
              <a:t>Kõik</a:t>
            </a:r>
            <a:r>
              <a:rPr lang="en-US" sz="2200" dirty="0">
                <a:solidFill>
                  <a:sysClr val="windowText" lastClr="000000"/>
                </a:solidFill>
                <a:latin typeface="Calibri"/>
              </a:rPr>
              <a:t> </a:t>
            </a:r>
            <a:r>
              <a:rPr lang="et-EE" sz="2200" dirty="0">
                <a:solidFill>
                  <a:sysClr val="windowText" lastClr="000000"/>
                </a:solidFill>
                <a:latin typeface="Calibri"/>
              </a:rPr>
              <a:t>vastaja</a:t>
            </a:r>
            <a:r>
              <a:rPr lang="en-US" sz="2200" dirty="0">
                <a:solidFill>
                  <a:sysClr val="windowText" lastClr="000000"/>
                </a:solidFill>
                <a:latin typeface="Calibri"/>
              </a:rPr>
              <a:t> ja/</a:t>
            </a:r>
            <a:r>
              <a:rPr lang="en-US" sz="2200" dirty="0" err="1">
                <a:solidFill>
                  <a:sysClr val="windowText" lastClr="000000"/>
                </a:solidFill>
                <a:latin typeface="Calibri"/>
              </a:rPr>
              <a:t>või</a:t>
            </a:r>
            <a:r>
              <a:rPr lang="en-US" sz="2200" dirty="0">
                <a:solidFill>
                  <a:sysClr val="windowText" lastClr="000000"/>
                </a:solidFill>
                <a:latin typeface="Calibri"/>
              </a:rPr>
              <a:t> </a:t>
            </a:r>
            <a:r>
              <a:rPr lang="en-US" sz="2200" dirty="0" err="1">
                <a:solidFill>
                  <a:sysClr val="windowText" lastClr="000000"/>
                </a:solidFill>
                <a:latin typeface="Calibri"/>
              </a:rPr>
              <a:t>praeguse</a:t>
            </a:r>
            <a:r>
              <a:rPr lang="en-US" sz="2200" dirty="0">
                <a:solidFill>
                  <a:sysClr val="windowText" lastClr="000000"/>
                </a:solidFill>
                <a:latin typeface="Calibri"/>
              </a:rPr>
              <a:t> </a:t>
            </a:r>
            <a:r>
              <a:rPr lang="en-US" sz="2200" dirty="0" err="1">
                <a:solidFill>
                  <a:sysClr val="windowText" lastClr="000000"/>
                </a:solidFill>
                <a:latin typeface="Calibri"/>
              </a:rPr>
              <a:t>elukaaslase</a:t>
            </a:r>
            <a:r>
              <a:rPr lang="en-US" sz="2200" dirty="0">
                <a:solidFill>
                  <a:sysClr val="windowText" lastClr="000000"/>
                </a:solidFill>
                <a:latin typeface="Calibri"/>
              </a:rPr>
              <a:t>/</a:t>
            </a:r>
            <a:r>
              <a:rPr lang="en-US" sz="2200" dirty="0" err="1">
                <a:solidFill>
                  <a:sysClr val="windowText" lastClr="000000"/>
                </a:solidFill>
                <a:latin typeface="Calibri"/>
              </a:rPr>
              <a:t>abikaasa</a:t>
            </a:r>
            <a:r>
              <a:rPr lang="en-US" sz="2200" dirty="0">
                <a:solidFill>
                  <a:sysClr val="windowText" lastClr="000000"/>
                </a:solidFill>
                <a:latin typeface="Calibri"/>
              </a:rPr>
              <a:t> lapsed</a:t>
            </a:r>
            <a:endParaRPr lang="et-EE" sz="2200" dirty="0">
              <a:solidFill>
                <a:sysClr val="windowText" lastClr="000000"/>
              </a:solidFill>
              <a:latin typeface="Calibri"/>
            </a:endParaRPr>
          </a:p>
          <a:p>
            <a:pPr lvl="0">
              <a:defRPr/>
            </a:pPr>
            <a:r>
              <a:rPr lang="nb-NO" sz="2200" dirty="0">
                <a:solidFill>
                  <a:sysClr val="windowText" lastClr="000000"/>
                </a:solidFill>
                <a:latin typeface="Calibri"/>
              </a:rPr>
              <a:t>Kõik lapsed </a:t>
            </a:r>
            <a:r>
              <a:rPr lang="et-EE" sz="2200" dirty="0">
                <a:solidFill>
                  <a:sysClr val="windowText" lastClr="000000"/>
                </a:solidFill>
                <a:latin typeface="Calibri"/>
              </a:rPr>
              <a:t>vastaja</a:t>
            </a:r>
            <a:r>
              <a:rPr lang="nb-NO" sz="2200" dirty="0">
                <a:solidFill>
                  <a:sysClr val="windowText" lastClr="000000"/>
                </a:solidFill>
                <a:latin typeface="Calibri"/>
              </a:rPr>
              <a:t> või praeguse elukaaslase endistest suhetest</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grpSp>
        <p:nvGrpSpPr>
          <p:cNvPr id="4" name="Gruppieren 6">
            <a:extLst>
              <a:ext uri="{FF2B5EF4-FFF2-40B4-BE49-F238E27FC236}">
                <a16:creationId xmlns:a16="http://schemas.microsoft.com/office/drawing/2014/main" id="{186DA833-036A-1EE5-D533-F2B4FBB174FE}"/>
              </a:ext>
            </a:extLst>
          </p:cNvPr>
          <p:cNvGrpSpPr/>
          <p:nvPr/>
        </p:nvGrpSpPr>
        <p:grpSpPr>
          <a:xfrm>
            <a:off x="2842245" y="2472717"/>
            <a:ext cx="3095758" cy="2361572"/>
            <a:chOff x="1270000" y="1651000"/>
            <a:chExt cx="3818003" cy="2912533"/>
          </a:xfrm>
        </p:grpSpPr>
        <p:sp>
          <p:nvSpPr>
            <p:cNvPr id="5" name="Gleichschenkliges Dreieck 7">
              <a:extLst>
                <a:ext uri="{FF2B5EF4-FFF2-40B4-BE49-F238E27FC236}">
                  <a16:creationId xmlns:a16="http://schemas.microsoft.com/office/drawing/2014/main" id="{FDA130E8-3ACD-DAEA-6F68-8DB3C5C8D019}"/>
                </a:ext>
              </a:extLst>
            </p:cNvPr>
            <p:cNvSpPr/>
            <p:nvPr/>
          </p:nvSpPr>
          <p:spPr>
            <a:xfrm>
              <a:off x="1270000" y="1651000"/>
              <a:ext cx="3818003" cy="2912533"/>
            </a:xfrm>
            <a:prstGeom prst="triangle">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cxnSp>
          <p:nvCxnSpPr>
            <p:cNvPr id="8" name="Gerader Verbinder 14">
              <a:extLst>
                <a:ext uri="{FF2B5EF4-FFF2-40B4-BE49-F238E27FC236}">
                  <a16:creationId xmlns:a16="http://schemas.microsoft.com/office/drawing/2014/main" id="{4C5EFD21-65C7-CA4B-37D2-3C1DC1EE13C4}"/>
                </a:ext>
              </a:extLst>
            </p:cNvPr>
            <p:cNvCxnSpPr/>
            <p:nvPr/>
          </p:nvCxnSpPr>
          <p:spPr>
            <a:xfrm>
              <a:off x="3600986" y="2774314"/>
              <a:ext cx="885474"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9" name="Gerader Verbinder 15">
              <a:extLst>
                <a:ext uri="{FF2B5EF4-FFF2-40B4-BE49-F238E27FC236}">
                  <a16:creationId xmlns:a16="http://schemas.microsoft.com/office/drawing/2014/main" id="{C26A186A-D8D6-C011-2E5F-FD885F8F349C}"/>
                </a:ext>
              </a:extLst>
            </p:cNvPr>
            <p:cNvCxnSpPr/>
            <p:nvPr/>
          </p:nvCxnSpPr>
          <p:spPr>
            <a:xfrm>
              <a:off x="1955282" y="2774314"/>
              <a:ext cx="772309"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10" name="Gerader Verbinder 16">
              <a:extLst>
                <a:ext uri="{FF2B5EF4-FFF2-40B4-BE49-F238E27FC236}">
                  <a16:creationId xmlns:a16="http://schemas.microsoft.com/office/drawing/2014/main" id="{16B100DF-20BC-08E8-AD21-2B13E0A1FAAD}"/>
                </a:ext>
              </a:extLst>
            </p:cNvPr>
            <p:cNvCxnSpPr>
              <a:cxnSpLocks/>
            </p:cNvCxnSpPr>
            <p:nvPr/>
          </p:nvCxnSpPr>
          <p:spPr>
            <a:xfrm>
              <a:off x="1870918" y="3048833"/>
              <a:ext cx="601544" cy="6705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Gerader Verbinder 17">
              <a:extLst>
                <a:ext uri="{FF2B5EF4-FFF2-40B4-BE49-F238E27FC236}">
                  <a16:creationId xmlns:a16="http://schemas.microsoft.com/office/drawing/2014/main" id="{5F280655-B02F-ADBF-0ACD-0AD65407E232}"/>
                </a:ext>
              </a:extLst>
            </p:cNvPr>
            <p:cNvCxnSpPr>
              <a:cxnSpLocks/>
            </p:cNvCxnSpPr>
            <p:nvPr/>
          </p:nvCxnSpPr>
          <p:spPr>
            <a:xfrm flipH="1">
              <a:off x="3930052" y="2972617"/>
              <a:ext cx="556408" cy="7467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r Verbinder 18">
              <a:extLst>
                <a:ext uri="{FF2B5EF4-FFF2-40B4-BE49-F238E27FC236}">
                  <a16:creationId xmlns:a16="http://schemas.microsoft.com/office/drawing/2014/main" id="{23476733-B689-FE98-3FDB-FCC6D69AFB39}"/>
                </a:ext>
              </a:extLst>
            </p:cNvPr>
            <p:cNvCxnSpPr>
              <a:cxnSpLocks/>
            </p:cNvCxnSpPr>
            <p:nvPr/>
          </p:nvCxnSpPr>
          <p:spPr>
            <a:xfrm flipH="1">
              <a:off x="2472461" y="3235128"/>
              <a:ext cx="431385" cy="4717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r Verbinder 19">
              <a:extLst>
                <a:ext uri="{FF2B5EF4-FFF2-40B4-BE49-F238E27FC236}">
                  <a16:creationId xmlns:a16="http://schemas.microsoft.com/office/drawing/2014/main" id="{632EEB24-FFEE-5C3A-8412-DE7D1E7E2B39}"/>
                </a:ext>
              </a:extLst>
            </p:cNvPr>
            <p:cNvCxnSpPr>
              <a:cxnSpLocks/>
            </p:cNvCxnSpPr>
            <p:nvPr/>
          </p:nvCxnSpPr>
          <p:spPr>
            <a:xfrm>
              <a:off x="3465513" y="3245079"/>
              <a:ext cx="473088" cy="4827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Gerader Verbinder 20">
              <a:extLst>
                <a:ext uri="{FF2B5EF4-FFF2-40B4-BE49-F238E27FC236}">
                  <a16:creationId xmlns:a16="http://schemas.microsoft.com/office/drawing/2014/main" id="{8194F6B9-4D78-45E4-A697-D5787E4CB836}"/>
                </a:ext>
              </a:extLst>
            </p:cNvPr>
            <p:cNvCxnSpPr>
              <a:cxnSpLocks/>
            </p:cNvCxnSpPr>
            <p:nvPr/>
          </p:nvCxnSpPr>
          <p:spPr>
            <a:xfrm flipH="1">
              <a:off x="3172309" y="3214580"/>
              <a:ext cx="202489" cy="5048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r Verbinder 21">
              <a:extLst>
                <a:ext uri="{FF2B5EF4-FFF2-40B4-BE49-F238E27FC236}">
                  <a16:creationId xmlns:a16="http://schemas.microsoft.com/office/drawing/2014/main" id="{E307162C-9589-758D-0E1F-43105493435B}"/>
                </a:ext>
              </a:extLst>
            </p:cNvPr>
            <p:cNvCxnSpPr>
              <a:cxnSpLocks/>
            </p:cNvCxnSpPr>
            <p:nvPr/>
          </p:nvCxnSpPr>
          <p:spPr>
            <a:xfrm>
              <a:off x="2988490" y="3214580"/>
              <a:ext cx="183819" cy="5132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Grafik 28" descr="Mann und Frau">
            <a:extLst>
              <a:ext uri="{FF2B5EF4-FFF2-40B4-BE49-F238E27FC236}">
                <a16:creationId xmlns:a16="http://schemas.microsoft.com/office/drawing/2014/main" id="{5F50E6AC-FE5E-3B41-B8AE-21040E1D76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2224" y="2996952"/>
            <a:ext cx="795800" cy="795800"/>
          </a:xfrm>
          <a:prstGeom prst="rect">
            <a:avLst/>
          </a:prstGeom>
        </p:spPr>
      </p:pic>
      <p:pic>
        <p:nvPicPr>
          <p:cNvPr id="17" name="Grafik 16" descr="Mann mit einfarbiger Füllung">
            <a:extLst>
              <a:ext uri="{FF2B5EF4-FFF2-40B4-BE49-F238E27FC236}">
                <a16:creationId xmlns:a16="http://schemas.microsoft.com/office/drawing/2014/main" id="{1AD1AAFE-FC11-D40B-2771-9C057F8BEC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5334" y="3036083"/>
            <a:ext cx="720079" cy="720079"/>
          </a:xfrm>
          <a:prstGeom prst="rect">
            <a:avLst/>
          </a:prstGeom>
        </p:spPr>
      </p:pic>
      <p:pic>
        <p:nvPicPr>
          <p:cNvPr id="18" name="Grafik 17" descr="Frau mit einfarbiger Füllung">
            <a:extLst>
              <a:ext uri="{FF2B5EF4-FFF2-40B4-BE49-F238E27FC236}">
                <a16:creationId xmlns:a16="http://schemas.microsoft.com/office/drawing/2014/main" id="{1AB54DF8-86AF-0F03-71C0-840F46A754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40622" y="3043060"/>
            <a:ext cx="680949" cy="680949"/>
          </a:xfrm>
          <a:prstGeom prst="rect">
            <a:avLst/>
          </a:prstGeom>
        </p:spPr>
      </p:pic>
      <p:pic>
        <p:nvPicPr>
          <p:cNvPr id="19" name="Grafik 18" descr="Baby mit einfarbiger Füllung">
            <a:extLst>
              <a:ext uri="{FF2B5EF4-FFF2-40B4-BE49-F238E27FC236}">
                <a16:creationId xmlns:a16="http://schemas.microsoft.com/office/drawing/2014/main" id="{DB6ABB56-4A15-51F7-4479-7CCBADBF92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21229" y="4227475"/>
            <a:ext cx="592019" cy="592019"/>
          </a:xfrm>
          <a:prstGeom prst="rect">
            <a:avLst/>
          </a:prstGeom>
        </p:spPr>
      </p:pic>
      <p:pic>
        <p:nvPicPr>
          <p:cNvPr id="20" name="Grafik 19" descr="Baby mit einfarbiger Füllung">
            <a:extLst>
              <a:ext uri="{FF2B5EF4-FFF2-40B4-BE49-F238E27FC236}">
                <a16:creationId xmlns:a16="http://schemas.microsoft.com/office/drawing/2014/main" id="{4B9ECFEB-1BED-F842-2762-0FFB23BAF2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22016" y="4252359"/>
            <a:ext cx="592019" cy="592019"/>
          </a:xfrm>
          <a:prstGeom prst="rect">
            <a:avLst/>
          </a:prstGeom>
        </p:spPr>
      </p:pic>
      <p:pic>
        <p:nvPicPr>
          <p:cNvPr id="21" name="Grafik 20" descr="Baby mit einfarbiger Füllung">
            <a:extLst>
              <a:ext uri="{FF2B5EF4-FFF2-40B4-BE49-F238E27FC236}">
                <a16:creationId xmlns:a16="http://schemas.microsoft.com/office/drawing/2014/main" id="{FF4DD17D-7AE9-9779-7F33-4765ED66B0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6872" y="4246593"/>
            <a:ext cx="592019" cy="592019"/>
          </a:xfrm>
          <a:prstGeom prst="rect">
            <a:avLst/>
          </a:prstGeom>
        </p:spPr>
      </p:pic>
    </p:spTree>
    <p:extLst>
      <p:ext uri="{BB962C8B-B14F-4D97-AF65-F5344CB8AC3E}">
        <p14:creationId xmlns:p14="http://schemas.microsoft.com/office/powerpoint/2010/main" val="329260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FC70-9A31-8939-5467-3008F3D0C5E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4AC5D7A-1255-0EBA-F873-8BACCF361B2C}"/>
              </a:ext>
            </a:extLst>
          </p:cNvPr>
          <p:cNvSpPr>
            <a:spLocks noGrp="1"/>
          </p:cNvSpPr>
          <p:nvPr>
            <p:ph type="sldNum" sz="quarter" idx="12"/>
          </p:nvPr>
        </p:nvSpPr>
        <p:spPr/>
        <p:txBody>
          <a:bodyPr/>
          <a:lstStyle/>
          <a:p>
            <a:fld id="{707F67BB-1702-488B-BD11-C12E8658007A}" type="slidenum">
              <a:rPr lang="de-DE" smtClean="0"/>
              <a:t>13</a:t>
            </a:fld>
            <a:endParaRPr lang="de-DE" dirty="0"/>
          </a:p>
        </p:txBody>
      </p:sp>
      <p:sp>
        <p:nvSpPr>
          <p:cNvPr id="6" name="TextBox 5">
            <a:extLst>
              <a:ext uri="{FF2B5EF4-FFF2-40B4-BE49-F238E27FC236}">
                <a16:creationId xmlns:a16="http://schemas.microsoft.com/office/drawing/2014/main" id="{BB6E4D05-493D-2F6D-8658-104C138F0360}"/>
              </a:ext>
            </a:extLst>
          </p:cNvPr>
          <p:cNvSpPr txBox="1"/>
          <p:nvPr/>
        </p:nvSpPr>
        <p:spPr>
          <a:xfrm>
            <a:off x="2381250" y="28736"/>
            <a:ext cx="9549493" cy="1077218"/>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Eelmise laine </a:t>
            </a:r>
            <a:r>
              <a:rPr lang="et-EE" sz="3200" dirty="0" err="1">
                <a:latin typeface="Arial" panose="020B0604020202020204" pitchFamily="34" charset="0"/>
                <a:ea typeface="+mj-ea"/>
                <a:cs typeface="Arial" panose="020B0604020202020204" pitchFamily="34" charset="0"/>
              </a:rPr>
              <a:t>suhlusvõrgustiku</a:t>
            </a:r>
            <a:r>
              <a:rPr lang="et-EE" sz="3200" dirty="0">
                <a:latin typeface="Arial" panose="020B0604020202020204" pitchFamily="34" charset="0"/>
                <a:ea typeface="+mj-ea"/>
                <a:cs typeface="Arial" panose="020B0604020202020204" pitchFamily="34" charset="0"/>
              </a:rPr>
              <a:t> mooduli info kuvamine</a:t>
            </a:r>
            <a:endParaRPr lang="en-DE" sz="3200" dirty="0"/>
          </a:p>
        </p:txBody>
      </p:sp>
      <p:grpSp>
        <p:nvGrpSpPr>
          <p:cNvPr id="21" name="Group 20">
            <a:extLst>
              <a:ext uri="{FF2B5EF4-FFF2-40B4-BE49-F238E27FC236}">
                <a16:creationId xmlns:a16="http://schemas.microsoft.com/office/drawing/2014/main" id="{B255C809-D778-5BE3-065F-E2AF75E37DC4}"/>
              </a:ext>
            </a:extLst>
          </p:cNvPr>
          <p:cNvGrpSpPr/>
          <p:nvPr/>
        </p:nvGrpSpPr>
        <p:grpSpPr>
          <a:xfrm>
            <a:off x="1736806" y="1224173"/>
            <a:ext cx="7499176" cy="4892208"/>
            <a:chOff x="822412" y="1185332"/>
            <a:chExt cx="7499176" cy="4892208"/>
          </a:xfrm>
        </p:grpSpPr>
        <p:sp>
          <p:nvSpPr>
            <p:cNvPr id="13" name="Rechteck 29">
              <a:extLst>
                <a:ext uri="{FF2B5EF4-FFF2-40B4-BE49-F238E27FC236}">
                  <a16:creationId xmlns:a16="http://schemas.microsoft.com/office/drawing/2014/main" id="{C27F0522-9BBE-4F2A-0F11-DF9C6E74F70D}"/>
                </a:ext>
              </a:extLst>
            </p:cNvPr>
            <p:cNvSpPr/>
            <p:nvPr/>
          </p:nvSpPr>
          <p:spPr>
            <a:xfrm>
              <a:off x="822412" y="1185332"/>
              <a:ext cx="7499176" cy="2543375"/>
            </a:xfrm>
            <a:prstGeom prst="rect">
              <a:avLst/>
            </a:prstGeom>
            <a:solidFill>
              <a:sysClr val="window" lastClr="FFFFFF"/>
            </a:solidFill>
            <a:ln w="762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F79646">
                    <a:lumMod val="75000"/>
                  </a:srgbClr>
                </a:solidFill>
                <a:effectLst/>
                <a:uLnTx/>
                <a:uFillTx/>
                <a:latin typeface="Calibri"/>
                <a:ea typeface="+mn-ea"/>
                <a:cs typeface="+mn-cs"/>
              </a:endParaRPr>
            </a:p>
          </p:txBody>
        </p:sp>
        <p:sp>
          <p:nvSpPr>
            <p:cNvPr id="14" name="Rechteck 30">
              <a:extLst>
                <a:ext uri="{FF2B5EF4-FFF2-40B4-BE49-F238E27FC236}">
                  <a16:creationId xmlns:a16="http://schemas.microsoft.com/office/drawing/2014/main" id="{6DA7997C-4869-EF5A-7062-E570947542EC}"/>
                </a:ext>
              </a:extLst>
            </p:cNvPr>
            <p:cNvSpPr/>
            <p:nvPr/>
          </p:nvSpPr>
          <p:spPr>
            <a:xfrm>
              <a:off x="1133913" y="1192182"/>
              <a:ext cx="2722961" cy="2490415"/>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t-EE" b="1" kern="0" dirty="0">
                  <a:solidFill>
                    <a:prstClr val="white"/>
                  </a:solidFill>
                  <a:latin typeface="Calibri"/>
                </a:rPr>
                <a:t>Eelmise laine SUHTLUSVÕRGUSTIKU LIIKMED</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chemeClr val="bg1"/>
                  </a:solidFill>
                  <a:effectLst/>
                  <a:uLnTx/>
                  <a:uFillTx/>
                  <a:latin typeface="Calibri"/>
                  <a:ea typeface="+mn-ea"/>
                  <a:cs typeface="+mn-cs"/>
                </a:rPr>
                <a:t>MOHAMMED</a:t>
              </a:r>
              <a:r>
                <a:rPr kumimoji="0" lang="de-DE" b="0" i="0" u="none" strike="noStrike" kern="0" cap="none" spc="0" normalizeH="0" baseline="0" noProof="0" dirty="0">
                  <a:ln>
                    <a:noFill/>
                  </a:ln>
                  <a:solidFill>
                    <a:prstClr val="white"/>
                  </a:solidFill>
                  <a:effectLst/>
                  <a:uLnTx/>
                  <a:uFillTx/>
                  <a:latin typeface="Calibri"/>
                  <a:ea typeface="+mn-ea"/>
                  <a:cs typeface="+mn-cs"/>
                </a:rPr>
                <a:t> (</a:t>
              </a:r>
              <a:r>
                <a:rPr kumimoji="0" lang="et-EE" b="0" i="0" u="none" strike="noStrike" kern="0" cap="none" spc="0" normalizeH="0" baseline="0" noProof="0" dirty="0">
                  <a:ln>
                    <a:noFill/>
                  </a:ln>
                  <a:solidFill>
                    <a:prstClr val="white"/>
                  </a:solidFill>
                  <a:effectLst/>
                  <a:uLnTx/>
                  <a:uFillTx/>
                  <a:latin typeface="Calibri"/>
                  <a:ea typeface="+mn-ea"/>
                  <a:cs typeface="+mn-cs"/>
                </a:rPr>
                <a:t>Abikaasa</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KARIN (</a:t>
              </a:r>
              <a:r>
                <a:rPr lang="et-EE" kern="0" dirty="0">
                  <a:solidFill>
                    <a:prstClr val="white"/>
                  </a:solidFill>
                  <a:latin typeface="Calibri"/>
                </a:rPr>
                <a:t>Sõber</a:t>
              </a:r>
              <a:r>
                <a:rPr kumimoji="0" lang="de-DE" b="0" i="0" u="none" strike="noStrike" kern="0" cap="none" spc="0" normalizeH="0" baseline="0" noProof="0" dirty="0">
                  <a:ln>
                    <a:noFill/>
                  </a:ln>
                  <a:solidFill>
                    <a:prstClr val="white"/>
                  </a:solidFill>
                  <a:effectLst/>
                  <a:uLnTx/>
                  <a:uFillTx/>
                  <a:latin typeface="Calibri"/>
                  <a:ea typeface="+mn-ea"/>
                  <a:cs typeface="+mn-cs"/>
                </a:rPr>
                <a:t>)</a:t>
              </a:r>
              <a:endParaRPr kumimoji="0" lang="de-DE" b="0" i="0" u="none" strike="sngStrike" kern="0" cap="none" spc="0" normalizeH="0" baseline="0" noProof="0" dirty="0">
                <a:ln>
                  <a:noFill/>
                </a:ln>
                <a:solidFill>
                  <a:srgbClr val="FF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MARKUS </a:t>
              </a:r>
              <a:r>
                <a:rPr lang="et-EE" kern="0" dirty="0">
                  <a:solidFill>
                    <a:prstClr val="white"/>
                  </a:solidFill>
                  <a:latin typeface="Calibri"/>
                </a:rPr>
                <a:t>(Arst</a:t>
              </a:r>
              <a:r>
                <a:rPr kumimoji="0" lang="de-DE" b="0" i="0" u="none" strike="noStrike" kern="0" cap="none" spc="0" normalizeH="0" baseline="0" noProof="0" dirty="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prstClr val="white"/>
                  </a:solidFill>
                  <a:latin typeface="Calibri"/>
                </a:rPr>
                <a:t>LEA (</a:t>
              </a:r>
              <a:r>
                <a:rPr lang="et-EE" kern="0" dirty="0">
                  <a:solidFill>
                    <a:prstClr val="white"/>
                  </a:solidFill>
                  <a:latin typeface="Calibri"/>
                </a:rPr>
                <a:t>Laps</a:t>
              </a:r>
              <a:r>
                <a:rPr lang="de-DE" kern="0" dirty="0">
                  <a:solidFill>
                    <a:prstClr val="white"/>
                  </a:solidFill>
                  <a:latin typeface="Calibri"/>
                </a:rPr>
                <a:t>)</a:t>
              </a:r>
              <a:endParaRPr kumimoji="0" lang="de-DE"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hteck 31">
              <a:extLst>
                <a:ext uri="{FF2B5EF4-FFF2-40B4-BE49-F238E27FC236}">
                  <a16:creationId xmlns:a16="http://schemas.microsoft.com/office/drawing/2014/main" id="{B7789C87-3C13-8BDE-C981-310B5DE3DBDF}"/>
                </a:ext>
              </a:extLst>
            </p:cNvPr>
            <p:cNvSpPr/>
            <p:nvPr/>
          </p:nvSpPr>
          <p:spPr>
            <a:xfrm>
              <a:off x="822412" y="4023588"/>
              <a:ext cx="7499176" cy="2053952"/>
            </a:xfrm>
            <a:prstGeom prst="rect">
              <a:avLst/>
            </a:prstGeom>
            <a:solidFill>
              <a:sysClr val="window" lastClr="FFFFFF"/>
            </a:solidFill>
            <a:ln w="762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1" i="0" u="none" strike="noStrike" kern="0" cap="none" spc="0" normalizeH="0" baseline="0" noProof="0" dirty="0">
                <a:ln>
                  <a:noFill/>
                </a:ln>
                <a:solidFill>
                  <a:srgbClr val="0070C0"/>
                </a:solidFill>
                <a:effectLst/>
                <a:uLnTx/>
                <a:uFillTx/>
                <a:latin typeface="Calibri"/>
                <a:ea typeface="+mn-ea"/>
                <a:cs typeface="+mn-cs"/>
              </a:endParaRPr>
            </a:p>
          </p:txBody>
        </p:sp>
        <p:sp>
          <p:nvSpPr>
            <p:cNvPr id="16" name="Rechteck 33">
              <a:extLst>
                <a:ext uri="{FF2B5EF4-FFF2-40B4-BE49-F238E27FC236}">
                  <a16:creationId xmlns:a16="http://schemas.microsoft.com/office/drawing/2014/main" id="{609DD967-6322-636C-16B8-E63C9C7D2625}"/>
                </a:ext>
              </a:extLst>
            </p:cNvPr>
            <p:cNvSpPr/>
            <p:nvPr/>
          </p:nvSpPr>
          <p:spPr>
            <a:xfrm>
              <a:off x="1133913" y="4023588"/>
              <a:ext cx="2662535" cy="205395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b="1" i="0" u="none" strike="noStrike" kern="0" cap="none" spc="0" normalizeH="0" baseline="0" noProof="0" dirty="0">
                  <a:ln>
                    <a:noFill/>
                  </a:ln>
                  <a:solidFill>
                    <a:prstClr val="white"/>
                  </a:solidFill>
                  <a:effectLst/>
                  <a:uLnTx/>
                  <a:uFillTx/>
                  <a:latin typeface="Calibri"/>
                  <a:ea typeface="+mn-ea"/>
                  <a:cs typeface="+mn-cs"/>
                </a:rPr>
                <a:t>Võrgustiku liikmed, mainitud 10. laines </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Mohammed (</a:t>
              </a:r>
              <a:r>
                <a:rPr kumimoji="0" lang="et-EE" b="0" i="0" u="none" strike="noStrike" kern="0" cap="none" spc="0" normalizeH="0" baseline="0" noProof="0" dirty="0">
                  <a:ln>
                    <a:noFill/>
                  </a:ln>
                  <a:solidFill>
                    <a:prstClr val="white"/>
                  </a:solidFill>
                  <a:effectLst/>
                  <a:uLnTx/>
                  <a:uFillTx/>
                  <a:latin typeface="Calibri"/>
                  <a:ea typeface="+mn-ea"/>
                  <a:cs typeface="+mn-cs"/>
                </a:rPr>
                <a:t>Abikaasa</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MARIE (</a:t>
              </a:r>
              <a:r>
                <a:rPr kumimoji="0" lang="et-EE" b="0" i="0" u="none" strike="noStrike" kern="0" cap="none" spc="0" normalizeH="0" baseline="0" noProof="0" dirty="0">
                  <a:ln>
                    <a:noFill/>
                  </a:ln>
                  <a:solidFill>
                    <a:prstClr val="white"/>
                  </a:solidFill>
                  <a:effectLst/>
                  <a:uLnTx/>
                  <a:uFillTx/>
                  <a:latin typeface="Calibri"/>
                  <a:ea typeface="+mn-ea"/>
                  <a:cs typeface="+mn-cs"/>
                </a:rPr>
                <a:t>Laps</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LEA (</a:t>
              </a:r>
              <a:r>
                <a:rPr kumimoji="0" lang="et-EE" b="0" i="0" u="none" strike="noStrike" kern="0" cap="none" spc="0" normalizeH="0" baseline="0" noProof="0" dirty="0">
                  <a:ln>
                    <a:noFill/>
                  </a:ln>
                  <a:solidFill>
                    <a:prstClr val="white"/>
                  </a:solidFill>
                  <a:effectLst/>
                  <a:uLnTx/>
                  <a:uFillTx/>
                  <a:latin typeface="Calibri"/>
                  <a:ea typeface="+mn-ea"/>
                  <a:cs typeface="+mn-cs"/>
                </a:rPr>
                <a:t>Laps</a:t>
              </a:r>
              <a:r>
                <a:rPr kumimoji="0" lang="de-DE" b="0"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MARKUS (</a:t>
              </a:r>
              <a:r>
                <a:rPr kumimoji="0" lang="et-EE" b="0" i="0" u="none" strike="noStrike" kern="0" cap="none" spc="0" normalizeH="0" baseline="0" noProof="0" dirty="0">
                  <a:ln>
                    <a:noFill/>
                  </a:ln>
                  <a:solidFill>
                    <a:prstClr val="white"/>
                  </a:solidFill>
                  <a:effectLst/>
                  <a:uLnTx/>
                  <a:uFillTx/>
                  <a:latin typeface="Calibri"/>
                  <a:ea typeface="+mn-ea"/>
                  <a:cs typeface="+mn-cs"/>
                </a:rPr>
                <a:t>Sõber</a:t>
              </a:r>
              <a:r>
                <a:rPr kumimoji="0" lang="de-DE" b="0" i="0" u="none" strike="noStrike" kern="0" cap="none" spc="0" normalizeH="0" baseline="0" noProof="0" dirty="0">
                  <a:ln>
                    <a:noFill/>
                  </a:ln>
                  <a:solidFill>
                    <a:prstClr val="white"/>
                  </a:solidFill>
                  <a:effectLst/>
                  <a:uLnTx/>
                  <a:uFillTx/>
                  <a:latin typeface="Calibri"/>
                  <a:ea typeface="+mn-ea"/>
                  <a:cs typeface="+mn-cs"/>
                </a:rPr>
                <a:t>)</a:t>
              </a:r>
            </a:p>
          </p:txBody>
        </p:sp>
        <p:sp>
          <p:nvSpPr>
            <p:cNvPr id="19" name="Textfeld 2">
              <a:extLst>
                <a:ext uri="{FF2B5EF4-FFF2-40B4-BE49-F238E27FC236}">
                  <a16:creationId xmlns:a16="http://schemas.microsoft.com/office/drawing/2014/main" id="{7FE2DA04-9692-D41D-CBC4-24876AD7A26E}"/>
                </a:ext>
              </a:extLst>
            </p:cNvPr>
            <p:cNvSpPr txBox="1"/>
            <p:nvPr/>
          </p:nvSpPr>
          <p:spPr>
            <a:xfrm>
              <a:off x="4198636" y="3660124"/>
              <a:ext cx="2232248" cy="445396"/>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prstClr val="black"/>
                  </a:solidFill>
                  <a:effectLst/>
                  <a:uLnTx/>
                  <a:uFillTx/>
                </a:rPr>
                <a:t>Eelsalvestatud praeguses 10. laines</a:t>
              </a:r>
              <a:endParaRPr kumimoji="0" lang="de-DE" sz="1800" b="0" i="0" u="none" strike="noStrike" kern="0" cap="none" spc="0" normalizeH="0" baseline="0" noProof="0" dirty="0">
                <a:ln>
                  <a:noFill/>
                </a:ln>
                <a:solidFill>
                  <a:prstClr val="black"/>
                </a:solidFill>
                <a:effectLst/>
                <a:uLnTx/>
                <a:uFillTx/>
              </a:endParaRPr>
            </a:p>
          </p:txBody>
        </p:sp>
        <p:cxnSp>
          <p:nvCxnSpPr>
            <p:cNvPr id="20" name="Gerade Verbindung mit Pfeil 3">
              <a:extLst>
                <a:ext uri="{FF2B5EF4-FFF2-40B4-BE49-F238E27FC236}">
                  <a16:creationId xmlns:a16="http://schemas.microsoft.com/office/drawing/2014/main" id="{29A213F1-A313-C43A-860A-749C3FC8AF4A}"/>
                </a:ext>
              </a:extLst>
            </p:cNvPr>
            <p:cNvCxnSpPr>
              <a:cxnSpLocks/>
            </p:cNvCxnSpPr>
            <p:nvPr/>
          </p:nvCxnSpPr>
          <p:spPr>
            <a:xfrm>
              <a:off x="4073857" y="3212976"/>
              <a:ext cx="0" cy="1368152"/>
            </a:xfrm>
            <a:prstGeom prst="straightConnector1">
              <a:avLst/>
            </a:prstGeom>
            <a:noFill/>
            <a:ln w="76200" cap="flat" cmpd="sng" algn="ctr">
              <a:solidFill>
                <a:srgbClr val="F79646">
                  <a:lumMod val="75000"/>
                </a:srgbClr>
              </a:solidFill>
              <a:prstDash val="solid"/>
              <a:tailEnd type="triangle"/>
            </a:ln>
            <a:effectLst/>
          </p:spPr>
        </p:cxnSp>
      </p:grpSp>
      <p:sp>
        <p:nvSpPr>
          <p:cNvPr id="3" name="Rechteck 35">
            <a:extLst>
              <a:ext uri="{FF2B5EF4-FFF2-40B4-BE49-F238E27FC236}">
                <a16:creationId xmlns:a16="http://schemas.microsoft.com/office/drawing/2014/main" id="{C6A281C3-5592-D852-F99C-20FF4304BBF2}"/>
              </a:ext>
            </a:extLst>
          </p:cNvPr>
          <p:cNvSpPr/>
          <p:nvPr/>
        </p:nvSpPr>
        <p:spPr>
          <a:xfrm>
            <a:off x="6321884" y="1426727"/>
            <a:ext cx="2448272" cy="1512168"/>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t-EE" b="1" kern="0" dirty="0">
                <a:solidFill>
                  <a:prstClr val="white"/>
                </a:solidFill>
                <a:latin typeface="Calibri"/>
              </a:rPr>
              <a:t>Eelmise laine LAPSED</a:t>
            </a:r>
            <a:r>
              <a:rPr kumimoji="0" lang="de-DE" b="1" i="0" u="none" strike="noStrike" kern="0" cap="none" spc="0" normalizeH="0" baseline="0" noProof="0" dirty="0">
                <a:ln>
                  <a:noFill/>
                </a:ln>
                <a:solidFill>
                  <a:prstClr val="white"/>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prstClr val="white"/>
                </a:solidFill>
                <a:effectLst/>
                <a:uLnTx/>
                <a:uFillTx/>
                <a:latin typeface="Calibri"/>
                <a:ea typeface="+mn-ea"/>
                <a:cs typeface="+mn-cs"/>
              </a:rPr>
              <a:t>LEA (</a:t>
            </a:r>
            <a:r>
              <a:rPr kumimoji="0" lang="et-EE" b="0" i="0" u="none" strike="noStrike" kern="0" cap="none" spc="0" normalizeH="0" baseline="0" noProof="0" dirty="0">
                <a:ln>
                  <a:noFill/>
                </a:ln>
                <a:solidFill>
                  <a:prstClr val="white"/>
                </a:solidFill>
                <a:effectLst/>
                <a:uLnTx/>
                <a:uFillTx/>
                <a:latin typeface="Calibri"/>
                <a:ea typeface="+mn-ea"/>
                <a:cs typeface="+mn-cs"/>
              </a:rPr>
              <a:t>naine</a:t>
            </a:r>
            <a:r>
              <a:rPr kumimoji="0" lang="de-DE" b="0" i="0" u="none" strike="noStrike" kern="0" cap="none" spc="0" normalizeH="0" baseline="0" noProof="0" dirty="0">
                <a:ln>
                  <a:noFill/>
                </a:ln>
                <a:solidFill>
                  <a:prstClr val="white"/>
                </a:solidFill>
                <a:effectLst/>
                <a:uLnTx/>
                <a:uFillTx/>
                <a:latin typeface="Calibri"/>
                <a:ea typeface="+mn-ea"/>
                <a:cs typeface="+mn-cs"/>
              </a:rPr>
              <a:t>, 2000)</a:t>
            </a:r>
          </a:p>
        </p:txBody>
      </p:sp>
      <p:cxnSp>
        <p:nvCxnSpPr>
          <p:cNvPr id="4" name="Gerade Verbindung mit Pfeil 34">
            <a:extLst>
              <a:ext uri="{FF2B5EF4-FFF2-40B4-BE49-F238E27FC236}">
                <a16:creationId xmlns:a16="http://schemas.microsoft.com/office/drawing/2014/main" id="{81E8FD20-0FC4-45D8-10D7-24150168243E}"/>
              </a:ext>
            </a:extLst>
          </p:cNvPr>
          <p:cNvCxnSpPr>
            <a:cxnSpLocks/>
          </p:cNvCxnSpPr>
          <p:nvPr/>
        </p:nvCxnSpPr>
        <p:spPr>
          <a:xfrm>
            <a:off x="7420732" y="2938895"/>
            <a:ext cx="0" cy="828653"/>
          </a:xfrm>
          <a:prstGeom prst="straightConnector1">
            <a:avLst/>
          </a:prstGeom>
          <a:noFill/>
          <a:ln w="76200" cap="flat" cmpd="sng" algn="ctr">
            <a:solidFill>
              <a:srgbClr val="F79646">
                <a:lumMod val="75000"/>
              </a:srgbClr>
            </a:solidFill>
            <a:prstDash val="solid"/>
            <a:tailEnd type="triangle"/>
          </a:ln>
          <a:effectLst/>
        </p:spPr>
      </p:cxnSp>
      <p:sp>
        <p:nvSpPr>
          <p:cNvPr id="5" name="Rechteck 13">
            <a:extLst>
              <a:ext uri="{FF2B5EF4-FFF2-40B4-BE49-F238E27FC236}">
                <a16:creationId xmlns:a16="http://schemas.microsoft.com/office/drawing/2014/main" id="{EF0B2E2B-6C8A-EBAC-0E0C-42AF35DB7875}"/>
              </a:ext>
            </a:extLst>
          </p:cNvPr>
          <p:cNvSpPr/>
          <p:nvPr/>
        </p:nvSpPr>
        <p:spPr>
          <a:xfrm>
            <a:off x="6321884" y="4160690"/>
            <a:ext cx="2448272" cy="1779748"/>
          </a:xfrm>
          <a:prstGeom prst="rect">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t-EE" b="1" i="0" u="none" strike="noStrike" kern="0" cap="none" spc="0" normalizeH="0" baseline="0" noProof="0" dirty="0">
                <a:ln>
                  <a:noFill/>
                </a:ln>
                <a:solidFill>
                  <a:prstClr val="black"/>
                </a:solidFill>
                <a:effectLst/>
                <a:uLnTx/>
                <a:uFillTx/>
                <a:latin typeface="Calibri"/>
                <a:ea typeface="+mn-ea"/>
                <a:cs typeface="+mn-cs"/>
              </a:rPr>
              <a:t>Lapsed</a:t>
            </a:r>
            <a:r>
              <a:rPr kumimoji="0" lang="de-DE" b="1"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rgbClr val="F79646">
                    <a:lumMod val="75000"/>
                  </a:srgbClr>
                </a:solidFill>
                <a:effectLst/>
                <a:uLnTx/>
                <a:uFillTx/>
                <a:latin typeface="Calibri"/>
                <a:ea typeface="+mn-ea"/>
                <a:cs typeface="+mn-cs"/>
              </a:rPr>
              <a:t>LEA (</a:t>
            </a:r>
            <a:r>
              <a:rPr kumimoji="0" lang="et-EE" b="0" i="0" u="none" strike="noStrike" kern="0" cap="none" spc="0" normalizeH="0" baseline="0" noProof="0" dirty="0">
                <a:ln>
                  <a:noFill/>
                </a:ln>
                <a:solidFill>
                  <a:srgbClr val="F79646">
                    <a:lumMod val="75000"/>
                  </a:srgbClr>
                </a:solidFill>
                <a:effectLst/>
                <a:uLnTx/>
                <a:uFillTx/>
                <a:latin typeface="Calibri"/>
                <a:ea typeface="+mn-ea"/>
                <a:cs typeface="+mn-cs"/>
              </a:rPr>
              <a:t>naine, 2000</a:t>
            </a:r>
            <a:r>
              <a:rPr kumimoji="0" lang="de-DE" b="0" i="0" u="none" strike="noStrike" kern="0" cap="none" spc="0" normalizeH="0" baseline="0" noProof="0" dirty="0">
                <a:ln>
                  <a:noFill/>
                </a:ln>
                <a:solidFill>
                  <a:srgbClr val="F79646">
                    <a:lumMod val="75000"/>
                  </a:srgbClr>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rgbClr val="F79646">
                    <a:lumMod val="75000"/>
                  </a:srgbClr>
                </a:solidFill>
                <a:effectLst/>
                <a:uLnTx/>
                <a:uFillTx/>
                <a:latin typeface="Calibri"/>
                <a:ea typeface="+mn-ea"/>
                <a:cs typeface="+mn-cs"/>
              </a:rPr>
              <a:t>MARIE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a:ln>
                  <a:noFill/>
                </a:ln>
                <a:solidFill>
                  <a:srgbClr val="F79646">
                    <a:lumMod val="75000"/>
                  </a:srgbClr>
                </a:solidFill>
                <a:effectLst/>
                <a:uLnTx/>
                <a:uFillTx/>
                <a:latin typeface="Calibri"/>
                <a:ea typeface="+mn-ea"/>
                <a:cs typeface="+mn-cs"/>
              </a:rPr>
              <a:t>LEA (.,.)</a:t>
            </a:r>
          </a:p>
        </p:txBody>
      </p:sp>
      <p:cxnSp>
        <p:nvCxnSpPr>
          <p:cNvPr id="8" name="Gerade Verbindung mit Pfeil 7">
            <a:extLst>
              <a:ext uri="{FF2B5EF4-FFF2-40B4-BE49-F238E27FC236}">
                <a16:creationId xmlns:a16="http://schemas.microsoft.com/office/drawing/2014/main" id="{5E7F86D4-CD54-FB6E-B8F5-3A0D957C4AE0}"/>
              </a:ext>
            </a:extLst>
          </p:cNvPr>
          <p:cNvCxnSpPr>
            <a:cxnSpLocks/>
          </p:cNvCxnSpPr>
          <p:nvPr/>
        </p:nvCxnSpPr>
        <p:spPr>
          <a:xfrm>
            <a:off x="4771268" y="5495352"/>
            <a:ext cx="1550616" cy="0"/>
          </a:xfrm>
          <a:prstGeom prst="straightConnector1">
            <a:avLst/>
          </a:prstGeom>
          <a:noFill/>
          <a:ln w="76200" cap="flat" cmpd="sng" algn="ctr">
            <a:solidFill>
              <a:srgbClr val="4F81BD">
                <a:lumMod val="75000"/>
              </a:srgbClr>
            </a:solidFill>
            <a:prstDash val="solid"/>
            <a:tailEnd type="triangle"/>
          </a:ln>
          <a:effectLst/>
        </p:spPr>
      </p:cxnSp>
      <p:sp>
        <p:nvSpPr>
          <p:cNvPr id="9" name="Textfeld 40">
            <a:extLst>
              <a:ext uri="{FF2B5EF4-FFF2-40B4-BE49-F238E27FC236}">
                <a16:creationId xmlns:a16="http://schemas.microsoft.com/office/drawing/2014/main" id="{46ECE166-BFFF-FCF4-6323-D719045CEBEF}"/>
              </a:ext>
            </a:extLst>
          </p:cNvPr>
          <p:cNvSpPr txBox="1"/>
          <p:nvPr/>
        </p:nvSpPr>
        <p:spPr>
          <a:xfrm>
            <a:off x="4879760" y="4718230"/>
            <a:ext cx="1550616"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prstClr val="black"/>
                </a:solidFill>
                <a:effectLst/>
                <a:uLnTx/>
                <a:uFillTx/>
              </a:rPr>
              <a:t>Programm edastab info</a:t>
            </a:r>
            <a:endParaRPr kumimoji="0" lang="de-DE" sz="1800" b="0" i="0" u="none" strike="noStrike" kern="0" cap="none" spc="0" normalizeH="0" baseline="0" noProof="0" dirty="0">
              <a:ln>
                <a:noFill/>
              </a:ln>
              <a:solidFill>
                <a:prstClr val="black"/>
              </a:solidFill>
              <a:effectLst/>
              <a:uLnTx/>
              <a:uFillTx/>
            </a:endParaRPr>
          </a:p>
        </p:txBody>
      </p:sp>
      <p:sp>
        <p:nvSpPr>
          <p:cNvPr id="10" name="Textfeld 38">
            <a:extLst>
              <a:ext uri="{FF2B5EF4-FFF2-40B4-BE49-F238E27FC236}">
                <a16:creationId xmlns:a16="http://schemas.microsoft.com/office/drawing/2014/main" id="{B0EF3F93-5F22-2A6D-2CE2-161886B0F872}"/>
              </a:ext>
            </a:extLst>
          </p:cNvPr>
          <p:cNvSpPr txBox="1"/>
          <p:nvPr/>
        </p:nvSpPr>
        <p:spPr>
          <a:xfrm rot="16200000">
            <a:off x="614232" y="2938889"/>
            <a:ext cx="1047719"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2200" b="1" i="0" u="none" strike="noStrike" kern="0" cap="none" spc="0" normalizeH="0" baseline="0" noProof="0" dirty="0">
                <a:ln>
                  <a:noFill/>
                </a:ln>
                <a:solidFill>
                  <a:srgbClr val="F79646"/>
                </a:solidFill>
                <a:effectLst/>
                <a:uLnTx/>
                <a:uFillTx/>
              </a:rPr>
              <a:t>Eelmisest lainest</a:t>
            </a:r>
            <a:r>
              <a:rPr lang="et-EE" sz="2200" b="1" kern="0" dirty="0">
                <a:solidFill>
                  <a:srgbClr val="F79646"/>
                </a:solidFill>
              </a:rPr>
              <a:t> </a:t>
            </a:r>
          </a:p>
          <a:p>
            <a:pPr marL="0" marR="0" lvl="0" indent="0" defTabSz="914400" eaLnBrk="1" fontAlgn="auto" latinLnBrk="0" hangingPunct="1">
              <a:lnSpc>
                <a:spcPct val="100000"/>
              </a:lnSpc>
              <a:spcBef>
                <a:spcPts val="0"/>
              </a:spcBef>
              <a:spcAft>
                <a:spcPts val="0"/>
              </a:spcAft>
              <a:buClrTx/>
              <a:buSzTx/>
              <a:buFontTx/>
              <a:buNone/>
              <a:tabLst/>
              <a:defRPr/>
            </a:pPr>
            <a:r>
              <a:rPr lang="et-EE" sz="2200" b="1" kern="0" dirty="0">
                <a:solidFill>
                  <a:srgbClr val="F79646"/>
                </a:solidFill>
              </a:rPr>
              <a:t>teadaolev info</a:t>
            </a:r>
            <a:endParaRPr kumimoji="0" lang="en-GB" sz="2200" b="1" i="0" u="none" strike="noStrike" kern="0" cap="none" spc="0" normalizeH="0" baseline="0" noProof="0" dirty="0">
              <a:ln>
                <a:noFill/>
              </a:ln>
              <a:solidFill>
                <a:srgbClr val="F79646"/>
              </a:solidFill>
              <a:effectLst/>
              <a:uLnTx/>
              <a:uFillTx/>
            </a:endParaRPr>
          </a:p>
        </p:txBody>
      </p:sp>
      <p:sp>
        <p:nvSpPr>
          <p:cNvPr id="11" name="Textfeld 39">
            <a:extLst>
              <a:ext uri="{FF2B5EF4-FFF2-40B4-BE49-F238E27FC236}">
                <a16:creationId xmlns:a16="http://schemas.microsoft.com/office/drawing/2014/main" id="{6DD618CA-C5DC-30E9-711D-B3AAD2F7C818}"/>
              </a:ext>
            </a:extLst>
          </p:cNvPr>
          <p:cNvSpPr txBox="1"/>
          <p:nvPr/>
        </p:nvSpPr>
        <p:spPr>
          <a:xfrm rot="16200000">
            <a:off x="505833" y="4800931"/>
            <a:ext cx="1426696"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4F81BD"/>
                </a:solidFill>
                <a:effectLst/>
                <a:uLnTx/>
                <a:uFillTx/>
              </a:rPr>
              <a:t>CAPI </a:t>
            </a:r>
            <a:r>
              <a:rPr kumimoji="0" lang="et-EE" b="1" i="0" u="none" strike="noStrike" kern="0" cap="none" spc="0" normalizeH="0" baseline="0" noProof="0" dirty="0">
                <a:ln>
                  <a:noFill/>
                </a:ln>
                <a:solidFill>
                  <a:srgbClr val="4F81BD"/>
                </a:solidFill>
                <a:effectLst/>
                <a:uLnTx/>
                <a:uFillTx/>
              </a:rPr>
              <a:t>10. laine</a:t>
            </a:r>
            <a:endParaRPr kumimoji="0" lang="en-GB" b="1" i="0" u="none" strike="noStrike" kern="0" cap="none" spc="0" normalizeH="0" baseline="0" noProof="0" dirty="0">
              <a:ln>
                <a:noFill/>
              </a:ln>
              <a:solidFill>
                <a:srgbClr val="4F81BD"/>
              </a:solidFill>
              <a:effectLst/>
              <a:uLnTx/>
              <a:uFillTx/>
            </a:endParaRPr>
          </a:p>
        </p:txBody>
      </p:sp>
    </p:spTree>
    <p:extLst>
      <p:ext uri="{BB962C8B-B14F-4D97-AF65-F5344CB8AC3E}">
        <p14:creationId xmlns:p14="http://schemas.microsoft.com/office/powerpoint/2010/main" val="61142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7914-68B7-DBD1-8E80-DF7C78FD819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767B10-09C1-7EC7-83FC-6C5C4DC561A0}"/>
              </a:ext>
            </a:extLst>
          </p:cNvPr>
          <p:cNvSpPr>
            <a:spLocks noGrp="1"/>
          </p:cNvSpPr>
          <p:nvPr>
            <p:ph type="sldNum" sz="quarter" idx="12"/>
          </p:nvPr>
        </p:nvSpPr>
        <p:spPr/>
        <p:txBody>
          <a:bodyPr/>
          <a:lstStyle/>
          <a:p>
            <a:fld id="{707F67BB-1702-488B-BD11-C12E8658007A}" type="slidenum">
              <a:rPr lang="de-DE" smtClean="0"/>
              <a:t>14</a:t>
            </a:fld>
            <a:endParaRPr lang="de-DE" dirty="0"/>
          </a:p>
        </p:txBody>
      </p:sp>
      <p:sp>
        <p:nvSpPr>
          <p:cNvPr id="6" name="TextBox 5">
            <a:extLst>
              <a:ext uri="{FF2B5EF4-FFF2-40B4-BE49-F238E27FC236}">
                <a16:creationId xmlns:a16="http://schemas.microsoft.com/office/drawing/2014/main" id="{7EE8526C-BA92-1D04-A4C1-F28AB31CBF14}"/>
              </a:ext>
            </a:extLst>
          </p:cNvPr>
          <p:cNvSpPr txBox="1"/>
          <p:nvPr/>
        </p:nvSpPr>
        <p:spPr>
          <a:xfrm>
            <a:off x="2381250" y="246456"/>
            <a:ext cx="7595507" cy="584775"/>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Laste mooduli kontroll</a:t>
            </a:r>
            <a:endParaRPr lang="en-DE" sz="3200" dirty="0"/>
          </a:p>
        </p:txBody>
      </p:sp>
      <p:grpSp>
        <p:nvGrpSpPr>
          <p:cNvPr id="10" name="Group 9">
            <a:extLst>
              <a:ext uri="{FF2B5EF4-FFF2-40B4-BE49-F238E27FC236}">
                <a16:creationId xmlns:a16="http://schemas.microsoft.com/office/drawing/2014/main" id="{2A4D7850-415D-EFED-0912-16BC8CB0B8F0}"/>
              </a:ext>
            </a:extLst>
          </p:cNvPr>
          <p:cNvGrpSpPr/>
          <p:nvPr/>
        </p:nvGrpSpPr>
        <p:grpSpPr>
          <a:xfrm>
            <a:off x="660612" y="1253442"/>
            <a:ext cx="9125645" cy="4929411"/>
            <a:chOff x="625443" y="1298637"/>
            <a:chExt cx="9125645" cy="4929411"/>
          </a:xfrm>
        </p:grpSpPr>
        <p:sp>
          <p:nvSpPr>
            <p:cNvPr id="3" name="Inhaltsplatzhalter 2">
              <a:extLst>
                <a:ext uri="{FF2B5EF4-FFF2-40B4-BE49-F238E27FC236}">
                  <a16:creationId xmlns:a16="http://schemas.microsoft.com/office/drawing/2014/main" id="{624E41CE-BE6F-AE23-0D36-EA105111EE93}"/>
                </a:ext>
              </a:extLst>
            </p:cNvPr>
            <p:cNvSpPr txBox="1">
              <a:spLocks/>
            </p:cNvSpPr>
            <p:nvPr/>
          </p:nvSpPr>
          <p:spPr>
            <a:xfrm>
              <a:off x="718250" y="1298637"/>
              <a:ext cx="9032838"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Kuidas nimekirja kontrollida</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Uuendage eellaaditud info </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parandage nime kirjapilti, sünniaastat, sugu </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Kustutage dublikaadid </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kui need on tekkinud võrgustiku moodulist</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Kinnitage, et </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LEA </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on varem mainitud ja see on sama LEA</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endParaRPr kumimoji="0" lang="de-DE" sz="2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feld 11">
              <a:extLst>
                <a:ext uri="{FF2B5EF4-FFF2-40B4-BE49-F238E27FC236}">
                  <a16:creationId xmlns:a16="http://schemas.microsoft.com/office/drawing/2014/main" id="{0048EFC1-4B51-E0FF-22C6-02C7AA6519E5}"/>
                </a:ext>
              </a:extLst>
            </p:cNvPr>
            <p:cNvSpPr txBox="1"/>
            <p:nvPr/>
          </p:nvSpPr>
          <p:spPr>
            <a:xfrm>
              <a:off x="625443" y="3474195"/>
              <a:ext cx="1475209"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srgbClr val="F79646">
                      <a:lumMod val="75000"/>
                    </a:srgbClr>
                  </a:solidFill>
                  <a:effectLst/>
                  <a:uLnTx/>
                  <a:uFillTx/>
                </a:rPr>
                <a:t>Eelmisest lainest</a:t>
              </a:r>
              <a:endParaRPr kumimoji="0" lang="de-DE" sz="1800" b="0" i="0" u="none" strike="noStrike" kern="0" cap="none" spc="0" normalizeH="0" baseline="0" noProof="0" dirty="0">
                <a:ln>
                  <a:noFill/>
                </a:ln>
                <a:solidFill>
                  <a:srgbClr val="F79646">
                    <a:lumMod val="75000"/>
                  </a:srgbClr>
                </a:solidFill>
                <a:effectLst/>
                <a:uLnTx/>
                <a:uFillTx/>
              </a:endParaRPr>
            </a:p>
          </p:txBody>
        </p:sp>
        <p:sp>
          <p:nvSpPr>
            <p:cNvPr id="5" name="Geschweifte Klammer links 12">
              <a:extLst>
                <a:ext uri="{FF2B5EF4-FFF2-40B4-BE49-F238E27FC236}">
                  <a16:creationId xmlns:a16="http://schemas.microsoft.com/office/drawing/2014/main" id="{7BC55537-EF1D-285D-336D-6B4E8ACB2FFE}"/>
                </a:ext>
              </a:extLst>
            </p:cNvPr>
            <p:cNvSpPr/>
            <p:nvPr/>
          </p:nvSpPr>
          <p:spPr>
            <a:xfrm>
              <a:off x="2534227" y="4349933"/>
              <a:ext cx="45719" cy="794800"/>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8" name="Textfeld 14">
              <a:extLst>
                <a:ext uri="{FF2B5EF4-FFF2-40B4-BE49-F238E27FC236}">
                  <a16:creationId xmlns:a16="http://schemas.microsoft.com/office/drawing/2014/main" id="{9E7B35FC-8EC3-F10F-74FE-D53E5F96684B}"/>
                </a:ext>
              </a:extLst>
            </p:cNvPr>
            <p:cNvSpPr txBox="1"/>
            <p:nvPr/>
          </p:nvSpPr>
          <p:spPr>
            <a:xfrm>
              <a:off x="625443" y="4226840"/>
              <a:ext cx="1651206" cy="914400"/>
            </a:xfrm>
            <a:prstGeom prst="rect">
              <a:avLst/>
            </a:prstGeom>
          </p:spPr>
          <p:txBody>
            <a:bodyPr wrap="none" rtlCol="0" anchor="ctr" anchorCtr="0">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srgbClr val="4F81BD">
                      <a:lumMod val="75000"/>
                    </a:srgbClr>
                  </a:solidFill>
                  <a:effectLst/>
                  <a:uLnTx/>
                  <a:uFillTx/>
                </a:rPr>
                <a:t>Selle laine </a:t>
              </a:r>
              <a:br>
                <a:rPr kumimoji="0" lang="et-EE" sz="1800" b="0" i="0" u="none" strike="noStrike" kern="0" cap="none" spc="0" normalizeH="0" baseline="0" noProof="0" dirty="0">
                  <a:ln>
                    <a:noFill/>
                  </a:ln>
                  <a:solidFill>
                    <a:srgbClr val="4F81BD">
                      <a:lumMod val="75000"/>
                    </a:srgbClr>
                  </a:solidFill>
                  <a:effectLst/>
                  <a:uLnTx/>
                  <a:uFillTx/>
                </a:rPr>
              </a:br>
              <a:r>
                <a:rPr kumimoji="0" lang="et-EE" sz="1800" b="0" i="0" u="none" strike="noStrike" kern="0" cap="none" spc="0" normalizeH="0" baseline="0" noProof="0" dirty="0">
                  <a:ln>
                    <a:noFill/>
                  </a:ln>
                  <a:solidFill>
                    <a:srgbClr val="4F81BD">
                      <a:lumMod val="75000"/>
                    </a:srgbClr>
                  </a:solidFill>
                  <a:effectLst/>
                  <a:uLnTx/>
                  <a:uFillTx/>
                </a:rPr>
                <a:t>võrgustiku </a:t>
              </a:r>
            </a:p>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srgbClr val="4F81BD">
                      <a:lumMod val="75000"/>
                    </a:srgbClr>
                  </a:solidFill>
                  <a:effectLst/>
                  <a:uLnTx/>
                  <a:uFillTx/>
                </a:rPr>
                <a:t>moodulist</a:t>
              </a:r>
              <a:endParaRPr kumimoji="0" lang="de-DE" sz="1800" b="0" i="0" u="none" strike="noStrike" kern="0" cap="none" spc="0" normalizeH="0" baseline="0" noProof="0" dirty="0">
                <a:ln>
                  <a:noFill/>
                </a:ln>
                <a:solidFill>
                  <a:srgbClr val="4F81BD">
                    <a:lumMod val="75000"/>
                  </a:srgbClr>
                </a:solidFill>
                <a:effectLst/>
                <a:uLnTx/>
                <a:uFillTx/>
              </a:endParaRPr>
            </a:p>
          </p:txBody>
        </p:sp>
        <p:pic>
          <p:nvPicPr>
            <p:cNvPr id="9" name="Grafik 13">
              <a:extLst>
                <a:ext uri="{FF2B5EF4-FFF2-40B4-BE49-F238E27FC236}">
                  <a16:creationId xmlns:a16="http://schemas.microsoft.com/office/drawing/2014/main" id="{D8C52871-06C4-B1A1-A87B-A04698E88058}"/>
                </a:ext>
              </a:extLst>
            </p:cNvPr>
            <p:cNvPicPr>
              <a:picLocks noChangeAspect="1"/>
            </p:cNvPicPr>
            <p:nvPr/>
          </p:nvPicPr>
          <p:blipFill>
            <a:blip r:embed="rId3"/>
            <a:stretch>
              <a:fillRect/>
            </a:stretch>
          </p:blipFill>
          <p:spPr>
            <a:xfrm>
              <a:off x="2688608" y="3041161"/>
              <a:ext cx="3705225" cy="2400300"/>
            </a:xfrm>
            <a:prstGeom prst="rect">
              <a:avLst/>
            </a:prstGeom>
          </p:spPr>
        </p:pic>
      </p:grpSp>
      <p:sp>
        <p:nvSpPr>
          <p:cNvPr id="11" name="Geschweifte Klammer links 10">
            <a:extLst>
              <a:ext uri="{FF2B5EF4-FFF2-40B4-BE49-F238E27FC236}">
                <a16:creationId xmlns:a16="http://schemas.microsoft.com/office/drawing/2014/main" id="{A63DDF1B-4734-B195-8BA8-37B734328D09}"/>
              </a:ext>
            </a:extLst>
          </p:cNvPr>
          <p:cNvSpPr/>
          <p:nvPr/>
        </p:nvSpPr>
        <p:spPr>
          <a:xfrm>
            <a:off x="2547780" y="3528646"/>
            <a:ext cx="61572" cy="667470"/>
          </a:xfrm>
          <a:prstGeom prst="leftBrace">
            <a:avLst/>
          </a:prstGeom>
          <a:noFill/>
          <a:ln w="25400" cap="flat" cmpd="sng" algn="ctr">
            <a:solidFill>
              <a:srgbClr val="F79646"/>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pic>
        <p:nvPicPr>
          <p:cNvPr id="14" name="Grafik 4">
            <a:extLst>
              <a:ext uri="{FF2B5EF4-FFF2-40B4-BE49-F238E27FC236}">
                <a16:creationId xmlns:a16="http://schemas.microsoft.com/office/drawing/2014/main" id="{88238A8C-CCB7-36E0-DD7C-FB89DADD9A40}"/>
              </a:ext>
            </a:extLst>
          </p:cNvPr>
          <p:cNvPicPr>
            <a:picLocks noChangeAspect="1"/>
          </p:cNvPicPr>
          <p:nvPr/>
        </p:nvPicPr>
        <p:blipFill>
          <a:blip r:embed="rId4"/>
          <a:stretch>
            <a:fillRect/>
          </a:stretch>
        </p:blipFill>
        <p:spPr>
          <a:xfrm>
            <a:off x="8005769" y="2995966"/>
            <a:ext cx="3233670" cy="2498365"/>
          </a:xfrm>
          <a:prstGeom prst="rect">
            <a:avLst/>
          </a:prstGeom>
          <a:ln>
            <a:noFill/>
          </a:ln>
          <a:effectLst>
            <a:outerShdw blurRad="190500" algn="tl" rotWithShape="0">
              <a:srgbClr val="000000">
                <a:alpha val="70000"/>
              </a:srgbClr>
            </a:outerShdw>
          </a:effectLst>
        </p:spPr>
      </p:pic>
      <p:sp>
        <p:nvSpPr>
          <p:cNvPr id="15" name="Pfeil: nach rechts 14">
            <a:extLst>
              <a:ext uri="{FF2B5EF4-FFF2-40B4-BE49-F238E27FC236}">
                <a16:creationId xmlns:a16="http://schemas.microsoft.com/office/drawing/2014/main" id="{90A98156-A62B-EA45-35B1-56D8FF0AA6DA}"/>
              </a:ext>
            </a:extLst>
          </p:cNvPr>
          <p:cNvSpPr/>
          <p:nvPr/>
        </p:nvSpPr>
        <p:spPr>
          <a:xfrm>
            <a:off x="6652166" y="4115324"/>
            <a:ext cx="879231" cy="34346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126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555F-1A45-B76F-F5F3-65B31DEB5F6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CF19D8-31C8-E0A5-2173-D232768CE367}"/>
              </a:ext>
            </a:extLst>
          </p:cNvPr>
          <p:cNvSpPr>
            <a:spLocks noGrp="1"/>
          </p:cNvSpPr>
          <p:nvPr>
            <p:ph type="sldNum" sz="quarter" idx="12"/>
          </p:nvPr>
        </p:nvSpPr>
        <p:spPr/>
        <p:txBody>
          <a:bodyPr/>
          <a:lstStyle/>
          <a:p>
            <a:fld id="{707F67BB-1702-488B-BD11-C12E8658007A}" type="slidenum">
              <a:rPr lang="de-DE" smtClean="0"/>
              <a:t>15</a:t>
            </a:fld>
            <a:endParaRPr lang="de-DE" dirty="0"/>
          </a:p>
        </p:txBody>
      </p:sp>
      <p:sp>
        <p:nvSpPr>
          <p:cNvPr id="6" name="TextBox 5">
            <a:extLst>
              <a:ext uri="{FF2B5EF4-FFF2-40B4-BE49-F238E27FC236}">
                <a16:creationId xmlns:a16="http://schemas.microsoft.com/office/drawing/2014/main" id="{0373AE28-08A9-2A9C-235A-E536645EE98E}"/>
              </a:ext>
            </a:extLst>
          </p:cNvPr>
          <p:cNvSpPr txBox="1"/>
          <p:nvPr/>
        </p:nvSpPr>
        <p:spPr>
          <a:xfrm>
            <a:off x="2392135" y="0"/>
            <a:ext cx="9277350" cy="1077218"/>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Eelmisest lainest laetud võrgustiku liikmed ja lapsed</a:t>
            </a:r>
            <a:endParaRPr lang="en-DE" dirty="0"/>
          </a:p>
        </p:txBody>
      </p:sp>
      <p:sp>
        <p:nvSpPr>
          <p:cNvPr id="3" name="Inhaltsplatzhalter 2">
            <a:extLst>
              <a:ext uri="{FF2B5EF4-FFF2-40B4-BE49-F238E27FC236}">
                <a16:creationId xmlns:a16="http://schemas.microsoft.com/office/drawing/2014/main" id="{D3A40842-6DD2-C18B-C0BA-074C51BF0B74}"/>
              </a:ext>
            </a:extLst>
          </p:cNvPr>
          <p:cNvSpPr txBox="1">
            <a:spLocks/>
          </p:cNvSpPr>
          <p:nvPr/>
        </p:nvSpPr>
        <p:spPr>
          <a:xfrm>
            <a:off x="709747" y="1275128"/>
            <a:ext cx="6879774"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a:defRPr/>
            </a:pPr>
            <a:r>
              <a:rPr lang="fi-FI" sz="2200" dirty="0" err="1">
                <a:solidFill>
                  <a:sysClr val="windowText" lastClr="000000"/>
                </a:solidFill>
                <a:latin typeface="Calibri"/>
              </a:rPr>
              <a:t>Seejärel</a:t>
            </a:r>
            <a:r>
              <a:rPr lang="fi-FI" sz="2200" dirty="0">
                <a:solidFill>
                  <a:sysClr val="windowText" lastClr="000000"/>
                </a:solidFill>
                <a:latin typeface="Calibri"/>
              </a:rPr>
              <a:t> </a:t>
            </a:r>
            <a:r>
              <a:rPr lang="fi-FI" sz="2200" dirty="0" err="1">
                <a:solidFill>
                  <a:sysClr val="windowText" lastClr="000000"/>
                </a:solidFill>
                <a:latin typeface="Calibri"/>
              </a:rPr>
              <a:t>edastatakse</a:t>
            </a:r>
            <a:r>
              <a:rPr lang="fi-FI" sz="2200" dirty="0">
                <a:solidFill>
                  <a:sysClr val="windowText" lastClr="000000"/>
                </a:solidFill>
                <a:latin typeface="Calibri"/>
              </a:rPr>
              <a:t> </a:t>
            </a:r>
            <a:r>
              <a:rPr lang="fi-FI" sz="2200" dirty="0" err="1">
                <a:solidFill>
                  <a:sysClr val="windowText" lastClr="000000"/>
                </a:solidFill>
                <a:latin typeface="Calibri"/>
              </a:rPr>
              <a:t>puhastatud</a:t>
            </a:r>
            <a:r>
              <a:rPr lang="fi-FI" sz="2200" dirty="0">
                <a:solidFill>
                  <a:sysClr val="windowText" lastClr="000000"/>
                </a:solidFill>
                <a:latin typeface="Calibri"/>
              </a:rPr>
              <a:t> </a:t>
            </a:r>
            <a:r>
              <a:rPr lang="fi-FI" sz="2200" dirty="0" err="1">
                <a:solidFill>
                  <a:sysClr val="windowText" lastClr="000000"/>
                </a:solidFill>
                <a:latin typeface="Calibri"/>
              </a:rPr>
              <a:t>laste</a:t>
            </a:r>
            <a:r>
              <a:rPr lang="fi-FI" sz="2200" dirty="0">
                <a:solidFill>
                  <a:sysClr val="windowText" lastClr="000000"/>
                </a:solidFill>
                <a:latin typeface="Calibri"/>
              </a:rPr>
              <a:t> </a:t>
            </a:r>
            <a:r>
              <a:rPr lang="fi-FI" sz="2200" dirty="0" err="1">
                <a:solidFill>
                  <a:sysClr val="windowText" lastClr="000000"/>
                </a:solidFill>
                <a:latin typeface="Calibri"/>
              </a:rPr>
              <a:t>nimekiri</a:t>
            </a:r>
            <a:r>
              <a:rPr lang="fi-FI" sz="2200" dirty="0">
                <a:solidFill>
                  <a:sysClr val="windowText" lastClr="000000"/>
                </a:solidFill>
                <a:latin typeface="Calibri"/>
              </a:rPr>
              <a:t> </a:t>
            </a:r>
            <a:r>
              <a:rPr lang="et-EE" sz="2200" dirty="0">
                <a:solidFill>
                  <a:sysClr val="windowText" lastClr="000000"/>
                </a:solidFill>
                <a:latin typeface="Calibri"/>
              </a:rPr>
              <a:t>järgmistesse intervjuu </a:t>
            </a:r>
            <a:r>
              <a:rPr lang="fi-FI" sz="2200" dirty="0" err="1">
                <a:solidFill>
                  <a:sysClr val="windowText" lastClr="000000"/>
                </a:solidFill>
                <a:latin typeface="Calibri"/>
              </a:rPr>
              <a:t>moodulitesse</a:t>
            </a:r>
            <a:r>
              <a:rPr lang="fi-FI" sz="2200" dirty="0">
                <a:solidFill>
                  <a:sysClr val="windowText" lastClr="000000"/>
                </a:solidFill>
                <a:latin typeface="Calibri"/>
              </a:rPr>
              <a:t> </a:t>
            </a:r>
            <a:r>
              <a:rPr lang="et-EE" sz="2200" dirty="0">
                <a:solidFill>
                  <a:sysClr val="windowText" lastClr="000000"/>
                </a:solidFill>
                <a:latin typeface="Calibri"/>
              </a:rPr>
              <a:t>„</a:t>
            </a:r>
            <a:r>
              <a:rPr lang="fi-FI" sz="2200" dirty="0" err="1">
                <a:solidFill>
                  <a:sysClr val="windowText" lastClr="000000"/>
                </a:solidFill>
                <a:latin typeface="Calibri"/>
              </a:rPr>
              <a:t>Sotsiaaltoetus</a:t>
            </a:r>
            <a:r>
              <a:rPr lang="et-EE" sz="2200" dirty="0" err="1">
                <a:solidFill>
                  <a:sysClr val="windowText" lastClr="000000"/>
                </a:solidFill>
                <a:latin typeface="Calibri"/>
              </a:rPr>
              <a:t>ed</a:t>
            </a:r>
            <a:r>
              <a:rPr lang="et-EE" sz="2200" dirty="0">
                <a:solidFill>
                  <a:sysClr val="windowText" lastClr="000000"/>
                </a:solidFill>
                <a:latin typeface="Calibri"/>
              </a:rPr>
              <a:t>“ </a:t>
            </a:r>
            <a:r>
              <a:rPr lang="fi-FI" sz="2200" dirty="0">
                <a:solidFill>
                  <a:sysClr val="windowText" lastClr="000000"/>
                </a:solidFill>
                <a:latin typeface="Calibri"/>
              </a:rPr>
              <a:t> ja </a:t>
            </a:r>
            <a:r>
              <a:rPr lang="et-EE" sz="2200" dirty="0">
                <a:solidFill>
                  <a:sysClr val="windowText" lastClr="000000"/>
                </a:solidFill>
                <a:latin typeface="Calibri"/>
              </a:rPr>
              <a:t>„Rahalised toetused“</a:t>
            </a:r>
            <a:endParaRPr lang="en-GB" sz="2200" dirty="0">
              <a:solidFill>
                <a:sysClr val="windowText" lastClr="000000"/>
              </a:solidFill>
              <a:latin typeface="Calibri"/>
            </a:endParaRPr>
          </a:p>
          <a:p>
            <a:pPr lvl="0">
              <a:defRPr/>
            </a:pPr>
            <a:r>
              <a:rPr lang="fi-FI" sz="2200" dirty="0" err="1">
                <a:solidFill>
                  <a:sysClr val="windowText" lastClr="000000"/>
                </a:solidFill>
                <a:latin typeface="Calibri"/>
              </a:rPr>
              <a:t>See</a:t>
            </a:r>
            <a:r>
              <a:rPr lang="fi-FI" sz="2200" dirty="0">
                <a:solidFill>
                  <a:sysClr val="windowText" lastClr="000000"/>
                </a:solidFill>
                <a:latin typeface="Calibri"/>
              </a:rPr>
              <a:t> </a:t>
            </a:r>
            <a:r>
              <a:rPr lang="fi-FI" sz="2200" dirty="0" err="1">
                <a:solidFill>
                  <a:sysClr val="windowText" lastClr="000000"/>
                </a:solidFill>
                <a:latin typeface="Calibri"/>
              </a:rPr>
              <a:t>laste</a:t>
            </a:r>
            <a:r>
              <a:rPr lang="fi-FI" sz="2200" dirty="0">
                <a:solidFill>
                  <a:sysClr val="windowText" lastClr="000000"/>
                </a:solidFill>
                <a:latin typeface="Calibri"/>
              </a:rPr>
              <a:t> </a:t>
            </a:r>
            <a:r>
              <a:rPr lang="fi-FI" sz="2200" dirty="0" err="1">
                <a:solidFill>
                  <a:sysClr val="windowText" lastClr="000000"/>
                </a:solidFill>
                <a:latin typeface="Calibri"/>
              </a:rPr>
              <a:t>nimekiri</a:t>
            </a:r>
            <a:r>
              <a:rPr lang="fi-FI" sz="2200" dirty="0">
                <a:solidFill>
                  <a:sysClr val="windowText" lastClr="000000"/>
                </a:solidFill>
                <a:latin typeface="Calibri"/>
              </a:rPr>
              <a:t> </a:t>
            </a:r>
            <a:r>
              <a:rPr lang="fi-FI" sz="2200" dirty="0" err="1">
                <a:solidFill>
                  <a:sysClr val="windowText" lastClr="000000"/>
                </a:solidFill>
                <a:latin typeface="Calibri"/>
              </a:rPr>
              <a:t>edastatakse</a:t>
            </a:r>
            <a:r>
              <a:rPr lang="fi-FI" sz="2200" dirty="0">
                <a:solidFill>
                  <a:sysClr val="windowText" lastClr="000000"/>
                </a:solidFill>
                <a:latin typeface="Calibri"/>
              </a:rPr>
              <a:t> partneri </a:t>
            </a:r>
            <a:r>
              <a:rPr lang="et-EE" sz="2200" dirty="0">
                <a:solidFill>
                  <a:sysClr val="windowText" lastClr="000000"/>
                </a:solidFill>
                <a:latin typeface="Calibri"/>
              </a:rPr>
              <a:t>intervjuusse </a:t>
            </a:r>
            <a:r>
              <a:rPr lang="en-GB" sz="2200" dirty="0">
                <a:solidFill>
                  <a:sysClr val="windowText" lastClr="000000"/>
                </a:solidFill>
                <a:latin typeface="Calibri"/>
              </a:rPr>
              <a:t>(Mohammed</a:t>
            </a:r>
            <a:r>
              <a:rPr lang="et-EE" sz="2200" dirty="0">
                <a:solidFill>
                  <a:sysClr val="windowText" lastClr="000000"/>
                </a:solidFill>
                <a:latin typeface="Calibri"/>
              </a:rPr>
              <a:t>i intervjuusse</a:t>
            </a:r>
            <a:r>
              <a:rPr lang="en-GB" sz="2200" dirty="0">
                <a:solidFill>
                  <a:sysClr val="windowText" lastClr="000000"/>
                </a:solidFill>
                <a:latin typeface="Calibri"/>
              </a:rPr>
              <a:t>). </a:t>
            </a:r>
          </a:p>
        </p:txBody>
      </p:sp>
      <p:pic>
        <p:nvPicPr>
          <p:cNvPr id="5" name="Grafik 4">
            <a:extLst>
              <a:ext uri="{FF2B5EF4-FFF2-40B4-BE49-F238E27FC236}">
                <a16:creationId xmlns:a16="http://schemas.microsoft.com/office/drawing/2014/main" id="{51FFA983-BDFB-DD6A-8DD3-A88B77AD2568}"/>
              </a:ext>
            </a:extLst>
          </p:cNvPr>
          <p:cNvPicPr>
            <a:picLocks noChangeAspect="1"/>
          </p:cNvPicPr>
          <p:nvPr/>
        </p:nvPicPr>
        <p:blipFill>
          <a:blip r:embed="rId3"/>
          <a:stretch>
            <a:fillRect/>
          </a:stretch>
        </p:blipFill>
        <p:spPr>
          <a:xfrm>
            <a:off x="8005769" y="2995966"/>
            <a:ext cx="3233670" cy="2498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947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D7F7F-AA96-2417-86C7-DAF2B85AD35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7B1E129-DA7E-A4C4-331B-6A92F9B05CF7}"/>
              </a:ext>
            </a:extLst>
          </p:cNvPr>
          <p:cNvSpPr>
            <a:spLocks noGrp="1"/>
          </p:cNvSpPr>
          <p:nvPr>
            <p:ph type="sldNum" sz="quarter" idx="12"/>
          </p:nvPr>
        </p:nvSpPr>
        <p:spPr/>
        <p:txBody>
          <a:bodyPr/>
          <a:lstStyle/>
          <a:p>
            <a:fld id="{707F67BB-1702-488B-BD11-C12E8658007A}" type="slidenum">
              <a:rPr lang="de-DE" smtClean="0"/>
              <a:t>16</a:t>
            </a:fld>
            <a:endParaRPr lang="de-DE" dirty="0"/>
          </a:p>
        </p:txBody>
      </p:sp>
      <p:sp>
        <p:nvSpPr>
          <p:cNvPr id="6" name="TextBox 5">
            <a:extLst>
              <a:ext uri="{FF2B5EF4-FFF2-40B4-BE49-F238E27FC236}">
                <a16:creationId xmlns:a16="http://schemas.microsoft.com/office/drawing/2014/main" id="{E86F3BFE-3DDA-CD75-BF6F-264FC61A54D2}"/>
              </a:ext>
            </a:extLst>
          </p:cNvPr>
          <p:cNvSpPr txBox="1"/>
          <p:nvPr/>
        </p:nvSpPr>
        <p:spPr>
          <a:xfrm>
            <a:off x="2381250" y="0"/>
            <a:ext cx="9669236" cy="1077218"/>
          </a:xfrm>
          <a:prstGeom prst="rect">
            <a:avLst/>
          </a:prstGeom>
          <a:noFill/>
        </p:spPr>
        <p:txBody>
          <a:bodyPr wrap="square">
            <a:spAutoFit/>
          </a:bodyPr>
          <a:lstStyle/>
          <a:p>
            <a:r>
              <a:rPr lang="fi-FI" sz="3200" dirty="0" err="1">
                <a:latin typeface="Arial" panose="020B0604020202020204" pitchFamily="34" charset="0"/>
                <a:ea typeface="+mj-ea"/>
                <a:cs typeface="Arial" panose="020B0604020202020204" pitchFamily="34" charset="0"/>
              </a:rPr>
              <a:t>Lastele</a:t>
            </a:r>
            <a:r>
              <a:rPr lang="fi-FI" sz="3200" dirty="0">
                <a:latin typeface="Arial" panose="020B0604020202020204" pitchFamily="34" charset="0"/>
                <a:ea typeface="+mj-ea"/>
                <a:cs typeface="Arial" panose="020B0604020202020204" pitchFamily="34" charset="0"/>
              </a:rPr>
              <a:t> </a:t>
            </a:r>
            <a:r>
              <a:rPr lang="et-EE" sz="3200" dirty="0">
                <a:latin typeface="Arial" panose="020B0604020202020204" pitchFamily="34" charset="0"/>
                <a:ea typeface="+mj-ea"/>
                <a:cs typeface="Arial" panose="020B0604020202020204" pitchFamily="34" charset="0"/>
              </a:rPr>
              <a:t>kohta käiva</a:t>
            </a:r>
            <a:r>
              <a:rPr lang="fi-FI" sz="3200" dirty="0">
                <a:latin typeface="Arial" panose="020B0604020202020204" pitchFamily="34" charset="0"/>
                <a:ea typeface="+mj-ea"/>
                <a:cs typeface="Arial" panose="020B0604020202020204" pitchFamily="34" charset="0"/>
              </a:rPr>
              <a:t> </a:t>
            </a:r>
            <a:r>
              <a:rPr lang="fi-FI" sz="3200" dirty="0" err="1">
                <a:latin typeface="Arial" panose="020B0604020202020204" pitchFamily="34" charset="0"/>
                <a:ea typeface="+mj-ea"/>
                <a:cs typeface="Arial" panose="020B0604020202020204" pitchFamily="34" charset="0"/>
              </a:rPr>
              <a:t>teabe</a:t>
            </a:r>
            <a:r>
              <a:rPr lang="fi-FI" sz="3200" dirty="0">
                <a:latin typeface="Arial" panose="020B0604020202020204" pitchFamily="34" charset="0"/>
                <a:ea typeface="+mj-ea"/>
                <a:cs typeface="Arial" panose="020B0604020202020204" pitchFamily="34" charset="0"/>
              </a:rPr>
              <a:t> </a:t>
            </a:r>
            <a:r>
              <a:rPr lang="fi-FI" sz="3200" dirty="0" err="1">
                <a:latin typeface="Arial" panose="020B0604020202020204" pitchFamily="34" charset="0"/>
                <a:ea typeface="+mj-ea"/>
                <a:cs typeface="Arial" panose="020B0604020202020204" pitchFamily="34" charset="0"/>
              </a:rPr>
              <a:t>kogumine</a:t>
            </a:r>
            <a:r>
              <a:rPr lang="fi-FI" sz="3200" dirty="0">
                <a:latin typeface="Arial" panose="020B0604020202020204" pitchFamily="34" charset="0"/>
                <a:ea typeface="+mj-ea"/>
                <a:cs typeface="Arial" panose="020B0604020202020204" pitchFamily="34" charset="0"/>
              </a:rPr>
              <a:t> ja </a:t>
            </a:r>
            <a:r>
              <a:rPr lang="fi-FI" sz="3200" dirty="0" err="1">
                <a:latin typeface="Arial" panose="020B0604020202020204" pitchFamily="34" charset="0"/>
                <a:ea typeface="+mj-ea"/>
                <a:cs typeface="Arial" panose="020B0604020202020204" pitchFamily="34" charset="0"/>
              </a:rPr>
              <a:t>värskendamine</a:t>
            </a:r>
            <a:endParaRPr lang="en-DE" dirty="0"/>
          </a:p>
        </p:txBody>
      </p:sp>
      <p:sp>
        <p:nvSpPr>
          <p:cNvPr id="3" name="Inhaltsplatzhalter 2">
            <a:extLst>
              <a:ext uri="{FF2B5EF4-FFF2-40B4-BE49-F238E27FC236}">
                <a16:creationId xmlns:a16="http://schemas.microsoft.com/office/drawing/2014/main" id="{5F87556C-5CBF-8D70-4C61-D92B9C44A095}"/>
              </a:ext>
            </a:extLst>
          </p:cNvPr>
          <p:cNvSpPr txBox="1">
            <a:spLocks/>
          </p:cNvSpPr>
          <p:nvPr/>
        </p:nvSpPr>
        <p:spPr>
          <a:xfrm>
            <a:off x="714078" y="1265066"/>
            <a:ext cx="10896600"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10</a:t>
            </a:r>
            <a:r>
              <a:rPr kumimoji="0" lang="et-E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lang="et-EE" sz="2200" dirty="0">
                <a:solidFill>
                  <a:sysClr val="windowText" lastClr="000000"/>
                </a:solidFill>
              </a:rPr>
              <a:t>laines mainitud lapsed</a:t>
            </a:r>
            <a:r>
              <a:rPr kumimoji="0" lang="de-D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t-E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Programm küsib </a:t>
            </a:r>
            <a:r>
              <a:rPr kumimoji="0" lang="et-EE" sz="22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staatuste</a:t>
            </a:r>
            <a:r>
              <a:rPr kumimoji="0" lang="et-E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kohta</a:t>
            </a:r>
            <a:r>
              <a:rPr kumimoji="0" lang="de-D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lvl="2">
              <a:defRPr/>
            </a:pPr>
            <a:r>
              <a:rPr lang="fi-FI" sz="1800" dirty="0" err="1">
                <a:solidFill>
                  <a:sysClr val="windowText" lastClr="000000"/>
                </a:solidFill>
              </a:rPr>
              <a:t>Perekonnaseis</a:t>
            </a:r>
            <a:r>
              <a:rPr lang="fi-FI" sz="1800" dirty="0">
                <a:solidFill>
                  <a:sysClr val="windowText" lastClr="000000"/>
                </a:solidFill>
              </a:rPr>
              <a:t>, </a:t>
            </a:r>
            <a:r>
              <a:rPr lang="fi-FI" sz="1800" dirty="0" err="1">
                <a:solidFill>
                  <a:sysClr val="windowText" lastClr="000000"/>
                </a:solidFill>
              </a:rPr>
              <a:t>tööalane</a:t>
            </a:r>
            <a:r>
              <a:rPr lang="fi-FI" sz="1800" dirty="0">
                <a:solidFill>
                  <a:sysClr val="windowText" lastClr="000000"/>
                </a:solidFill>
              </a:rPr>
              <a:t> ja </a:t>
            </a:r>
            <a:r>
              <a:rPr lang="fi-FI" sz="1800" dirty="0" err="1">
                <a:solidFill>
                  <a:sysClr val="windowText" lastClr="000000"/>
                </a:solidFill>
              </a:rPr>
              <a:t>elukoha</a:t>
            </a:r>
            <a:r>
              <a:rPr lang="fi-FI" sz="1800" dirty="0">
                <a:solidFill>
                  <a:sysClr val="windowText" lastClr="000000"/>
                </a:solidFill>
              </a:rPr>
              <a:t> </a:t>
            </a:r>
            <a:r>
              <a:rPr lang="et-EE" sz="1800" dirty="0">
                <a:solidFill>
                  <a:sysClr val="windowText" lastClr="000000"/>
                </a:solidFill>
              </a:rPr>
              <a:t>staatus</a:t>
            </a:r>
          </a:p>
          <a:p>
            <a:pPr lvl="2">
              <a:defRPr/>
            </a:pPr>
            <a:r>
              <a:rPr lang="de-DE" sz="1800" dirty="0" err="1">
                <a:solidFill>
                  <a:sysClr val="windowText" lastClr="000000"/>
                </a:solidFill>
              </a:rPr>
              <a:t>Haridus</a:t>
            </a:r>
            <a:r>
              <a:rPr lang="de-DE" sz="1800" dirty="0">
                <a:solidFill>
                  <a:sysClr val="windowText" lastClr="000000"/>
                </a:solidFill>
              </a:rPr>
              <a:t> ja </a:t>
            </a:r>
            <a:r>
              <a:rPr lang="de-DE" sz="1800" dirty="0" err="1">
                <a:solidFill>
                  <a:sysClr val="windowText" lastClr="000000"/>
                </a:solidFill>
              </a:rPr>
              <a:t>kutseõpe</a:t>
            </a:r>
            <a:endParaRPr lang="et-EE" sz="1800" dirty="0">
              <a:solidFill>
                <a:sysClr val="windowText" lastClr="000000"/>
              </a:solidFill>
            </a:endParaRPr>
          </a:p>
          <a:p>
            <a:pPr lvl="2">
              <a:defRPr/>
            </a:pPr>
            <a:r>
              <a:rPr lang="de-DE" sz="1800" dirty="0">
                <a:solidFill>
                  <a:sysClr val="windowText" lastClr="000000"/>
                </a:solidFill>
              </a:rPr>
              <a:t>K</a:t>
            </a:r>
            <a:r>
              <a:rPr lang="et-EE" sz="1800" dirty="0">
                <a:solidFill>
                  <a:sysClr val="windowText" lastClr="000000"/>
                </a:solidFill>
              </a:rPr>
              <a:t>as on</a:t>
            </a:r>
            <a:r>
              <a:rPr lang="de-DE" sz="1800" dirty="0">
                <a:solidFill>
                  <a:sysClr val="windowText" lastClr="000000"/>
                </a:solidFill>
              </a:rPr>
              <a:t> </a:t>
            </a:r>
            <a:r>
              <a:rPr lang="de-DE" sz="1800" dirty="0" err="1">
                <a:solidFill>
                  <a:sysClr val="windowText" lastClr="000000"/>
                </a:solidFill>
              </a:rPr>
              <a:t>sündinud</a:t>
            </a:r>
            <a:r>
              <a:rPr lang="de-DE" sz="1800" dirty="0">
                <a:solidFill>
                  <a:sysClr val="windowText" lastClr="000000"/>
                </a:solidFill>
              </a:rPr>
              <a:t> </a:t>
            </a:r>
            <a:r>
              <a:rPr lang="de-DE" sz="1800" dirty="0" err="1">
                <a:solidFill>
                  <a:sysClr val="windowText" lastClr="000000"/>
                </a:solidFill>
              </a:rPr>
              <a:t>laps</a:t>
            </a:r>
            <a:r>
              <a:rPr lang="et-EE" sz="1800" dirty="0">
                <a:solidFill>
                  <a:sysClr val="windowText" lastClr="000000"/>
                </a:solidFill>
              </a:rPr>
              <a:t>i</a:t>
            </a:r>
          </a:p>
          <a:p>
            <a:pPr lvl="2">
              <a:defRPr/>
            </a:pPr>
            <a:r>
              <a:rPr kumimoji="0" lang="et-EE"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Kontaktide sagedus </a:t>
            </a:r>
            <a:r>
              <a:rPr kumimoji="0" lang="de-DE" sz="18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Anushka</a:t>
            </a:r>
            <a:r>
              <a:rPr kumimoji="0" lang="et-EE"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et-EE" sz="18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ga</a:t>
            </a:r>
            <a:endParaRPr lang="en-GB" dirty="0">
              <a:solidFill>
                <a:sysClr val="windowText" lastClr="000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t-E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Lapsed eelmisest lainest</a:t>
            </a:r>
            <a:r>
              <a:rPr kumimoji="0" lang="de-D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t-EE"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Programm küsib </a:t>
            </a:r>
            <a:r>
              <a:rPr kumimoji="0" lang="et-EE" sz="22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info uuendust</a:t>
            </a:r>
            <a:endParaRPr kumimoji="0" lang="de-DE" sz="2200" b="0" i="0" u="sng"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lvl="2">
              <a:defRPr/>
            </a:pPr>
            <a:r>
              <a:rPr lang="fi-FI" sz="1800" dirty="0" err="1">
                <a:solidFill>
                  <a:sysClr val="windowText" lastClr="000000"/>
                </a:solidFill>
              </a:rPr>
              <a:t>Perekonnaseisu</a:t>
            </a:r>
            <a:r>
              <a:rPr lang="fi-FI" sz="1800" dirty="0">
                <a:solidFill>
                  <a:sysClr val="windowText" lastClr="000000"/>
                </a:solidFill>
              </a:rPr>
              <a:t>, </a:t>
            </a:r>
            <a:r>
              <a:rPr lang="fi-FI" sz="1800" dirty="0" err="1">
                <a:solidFill>
                  <a:sysClr val="windowText" lastClr="000000"/>
                </a:solidFill>
              </a:rPr>
              <a:t>töö</a:t>
            </a:r>
            <a:r>
              <a:rPr lang="fi-FI" sz="1800" dirty="0">
                <a:solidFill>
                  <a:sysClr val="windowText" lastClr="000000"/>
                </a:solidFill>
              </a:rPr>
              <a:t>- ja </a:t>
            </a:r>
            <a:r>
              <a:rPr lang="fi-FI" sz="1800" dirty="0" err="1">
                <a:solidFill>
                  <a:sysClr val="windowText" lastClr="000000"/>
                </a:solidFill>
              </a:rPr>
              <a:t>elukohastaatuse</a:t>
            </a:r>
            <a:r>
              <a:rPr lang="fi-FI" sz="1800" dirty="0">
                <a:solidFill>
                  <a:sysClr val="windowText" lastClr="000000"/>
                </a:solidFill>
              </a:rPr>
              <a:t> muutus</a:t>
            </a:r>
            <a:endParaRPr lang="et-EE" sz="1800" dirty="0">
              <a:solidFill>
                <a:sysClr val="windowText" lastClr="000000"/>
              </a:solidFill>
            </a:endParaRPr>
          </a:p>
          <a:p>
            <a:pPr lvl="2">
              <a:defRPr/>
            </a:pPr>
            <a:r>
              <a:rPr lang="et-EE" sz="1800" dirty="0">
                <a:solidFill>
                  <a:sysClr val="windowText" lastClr="000000"/>
                </a:solidFill>
              </a:rPr>
              <a:t>Muudatused </a:t>
            </a:r>
            <a:r>
              <a:rPr lang="fi-FI" sz="1800" dirty="0" err="1">
                <a:solidFill>
                  <a:sysClr val="windowText" lastClr="000000"/>
                </a:solidFill>
              </a:rPr>
              <a:t>hariduse</a:t>
            </a:r>
            <a:r>
              <a:rPr lang="fi-FI" sz="1800" dirty="0">
                <a:solidFill>
                  <a:sysClr val="windowText" lastClr="000000"/>
                </a:solidFill>
              </a:rPr>
              <a:t> ja </a:t>
            </a:r>
            <a:r>
              <a:rPr lang="fi-FI" sz="1800" dirty="0" err="1">
                <a:solidFill>
                  <a:sysClr val="windowText" lastClr="000000"/>
                </a:solidFill>
              </a:rPr>
              <a:t>kutseõppe</a:t>
            </a:r>
            <a:r>
              <a:rPr lang="fi-FI" sz="1800" dirty="0">
                <a:solidFill>
                  <a:sysClr val="windowText" lastClr="000000"/>
                </a:solidFill>
              </a:rPr>
              <a:t> kohta</a:t>
            </a:r>
            <a:endParaRPr lang="et-EE" sz="1800" dirty="0">
              <a:solidFill>
                <a:sysClr val="windowText" lastClr="000000"/>
              </a:solidFill>
            </a:endParaRPr>
          </a:p>
          <a:p>
            <a:pPr lvl="2">
              <a:defRPr/>
            </a:pPr>
            <a:r>
              <a:rPr lang="de-DE" sz="1800" dirty="0">
                <a:solidFill>
                  <a:sysClr val="windowText" lastClr="000000"/>
                </a:solidFill>
              </a:rPr>
              <a:t>K</a:t>
            </a:r>
            <a:r>
              <a:rPr lang="et-EE" sz="1800" dirty="0">
                <a:solidFill>
                  <a:sysClr val="windowText" lastClr="000000"/>
                </a:solidFill>
              </a:rPr>
              <a:t>as on</a:t>
            </a:r>
            <a:r>
              <a:rPr lang="de-DE" sz="1800" dirty="0">
                <a:solidFill>
                  <a:sysClr val="windowText" lastClr="000000"/>
                </a:solidFill>
              </a:rPr>
              <a:t> </a:t>
            </a:r>
            <a:r>
              <a:rPr lang="de-DE" sz="1800" dirty="0" err="1">
                <a:solidFill>
                  <a:sysClr val="windowText" lastClr="000000"/>
                </a:solidFill>
              </a:rPr>
              <a:t>sündinud</a:t>
            </a:r>
            <a:r>
              <a:rPr lang="de-DE" sz="1800" dirty="0">
                <a:solidFill>
                  <a:sysClr val="windowText" lastClr="000000"/>
                </a:solidFill>
              </a:rPr>
              <a:t> </a:t>
            </a:r>
            <a:r>
              <a:rPr lang="de-DE" sz="1800" dirty="0" err="1">
                <a:solidFill>
                  <a:sysClr val="windowText" lastClr="000000"/>
                </a:solidFill>
              </a:rPr>
              <a:t>laps</a:t>
            </a:r>
            <a:r>
              <a:rPr lang="et-EE" sz="1800" dirty="0">
                <a:solidFill>
                  <a:sysClr val="windowText" lastClr="000000"/>
                </a:solidFill>
              </a:rPr>
              <a:t>i</a:t>
            </a:r>
          </a:p>
          <a:p>
            <a:pPr lvl="2">
              <a:defRPr/>
            </a:pPr>
            <a:r>
              <a:rPr kumimoji="0" lang="et-EE"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Kontaktide sagedus </a:t>
            </a:r>
            <a:r>
              <a:rPr kumimoji="0" lang="de-DE" sz="18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Anushka</a:t>
            </a:r>
            <a:r>
              <a:rPr kumimoji="0" lang="et-EE"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
            </a:r>
            <a:r>
              <a:rPr kumimoji="0" lang="et-EE" sz="18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ga</a:t>
            </a:r>
            <a:endParaRPr lang="en-GB" sz="1400" dirty="0">
              <a:solidFill>
                <a:sysClr val="windowText" lastClr="000000"/>
              </a:solidFill>
            </a:endParaRPr>
          </a:p>
        </p:txBody>
      </p:sp>
    </p:spTree>
    <p:extLst>
      <p:ext uri="{BB962C8B-B14F-4D97-AF65-F5344CB8AC3E}">
        <p14:creationId xmlns:p14="http://schemas.microsoft.com/office/powerpoint/2010/main" val="10360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1E367-D3E1-14E0-99E2-0A5E39ACFD93}"/>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F6D8110-17EF-4E6B-3BD8-E11AA7FFBBCA}"/>
              </a:ext>
            </a:extLst>
          </p:cNvPr>
          <p:cNvSpPr>
            <a:spLocks noGrp="1"/>
          </p:cNvSpPr>
          <p:nvPr>
            <p:ph type="sldNum" sz="quarter" idx="12"/>
          </p:nvPr>
        </p:nvSpPr>
        <p:spPr/>
        <p:txBody>
          <a:bodyPr/>
          <a:lstStyle/>
          <a:p>
            <a:fld id="{707F67BB-1702-488B-BD11-C12E8658007A}" type="slidenum">
              <a:rPr lang="de-DE" smtClean="0"/>
              <a:t>17</a:t>
            </a:fld>
            <a:endParaRPr lang="de-DE" dirty="0"/>
          </a:p>
        </p:txBody>
      </p:sp>
      <p:sp>
        <p:nvSpPr>
          <p:cNvPr id="6" name="TextBox 5">
            <a:extLst>
              <a:ext uri="{FF2B5EF4-FFF2-40B4-BE49-F238E27FC236}">
                <a16:creationId xmlns:a16="http://schemas.microsoft.com/office/drawing/2014/main" id="{9CFC8023-486C-C5D8-FB29-13CCA7E40483}"/>
              </a:ext>
            </a:extLst>
          </p:cNvPr>
          <p:cNvSpPr txBox="1"/>
          <p:nvPr/>
        </p:nvSpPr>
        <p:spPr>
          <a:xfrm>
            <a:off x="2381250" y="246456"/>
            <a:ext cx="7595507" cy="584775"/>
          </a:xfrm>
          <a:prstGeom prst="rect">
            <a:avLst/>
          </a:prstGeom>
          <a:noFill/>
        </p:spPr>
        <p:txBody>
          <a:bodyPr wrap="square">
            <a:spAutoFit/>
          </a:bodyPr>
          <a:lstStyle/>
          <a:p>
            <a:r>
              <a:rPr lang="en-GB" sz="3200" dirty="0" err="1">
                <a:latin typeface="Arial" panose="020B0604020202020204" pitchFamily="34" charset="0"/>
                <a:ea typeface="+mj-ea"/>
                <a:cs typeface="Arial" panose="020B0604020202020204" pitchFamily="34" charset="0"/>
              </a:rPr>
              <a:t>Perekonnaseis</a:t>
            </a:r>
            <a:r>
              <a:rPr lang="en-GB" sz="3200" dirty="0">
                <a:latin typeface="Arial" panose="020B0604020202020204" pitchFamily="34" charset="0"/>
                <a:ea typeface="+mj-ea"/>
                <a:cs typeface="Arial" panose="020B0604020202020204" pitchFamily="34" charset="0"/>
              </a:rPr>
              <a:t> vs. </a:t>
            </a:r>
            <a:r>
              <a:rPr lang="en-GB" sz="3200" dirty="0" err="1">
                <a:latin typeface="Arial" panose="020B0604020202020204" pitchFamily="34" charset="0"/>
                <a:ea typeface="+mj-ea"/>
                <a:cs typeface="Arial" panose="020B0604020202020204" pitchFamily="34" charset="0"/>
              </a:rPr>
              <a:t>kooselu</a:t>
            </a:r>
            <a:endParaRPr lang="en-DE" sz="3200" dirty="0">
              <a:latin typeface="Arial" panose="020B0604020202020204" pitchFamily="34" charset="0"/>
              <a:ea typeface="+mj-ea"/>
              <a:cs typeface="Arial" panose="020B0604020202020204" pitchFamily="34" charset="0"/>
            </a:endParaRPr>
          </a:p>
        </p:txBody>
      </p:sp>
      <p:sp>
        <p:nvSpPr>
          <p:cNvPr id="3" name="Inhaltsplatzhalter 2">
            <a:extLst>
              <a:ext uri="{FF2B5EF4-FFF2-40B4-BE49-F238E27FC236}">
                <a16:creationId xmlns:a16="http://schemas.microsoft.com/office/drawing/2014/main" id="{66E98ADF-9702-5EDE-5679-F73C07DBFC48}"/>
              </a:ext>
            </a:extLst>
          </p:cNvPr>
          <p:cNvSpPr txBox="1">
            <a:spLocks/>
          </p:cNvSpPr>
          <p:nvPr/>
        </p:nvSpPr>
        <p:spPr>
          <a:xfrm>
            <a:off x="723206" y="1279879"/>
            <a:ext cx="5689317"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200" dirty="0">
                <a:solidFill>
                  <a:sysClr val="windowText" lastClr="000000"/>
                </a:solidFill>
                <a:latin typeface="Calibri"/>
              </a:rPr>
              <a:t>Mõisted on sageli segi aetud</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1" indent="-342900">
              <a:buFont typeface="Arial" panose="020B0604020202020204" pitchFamily="34" charset="0"/>
              <a:buChar char="•"/>
              <a:defRPr/>
            </a:pPr>
            <a:r>
              <a:rPr lang="de-DE" sz="2200" b="1" dirty="0" err="1">
                <a:solidFill>
                  <a:sysClr val="windowText" lastClr="000000"/>
                </a:solidFill>
                <a:latin typeface="Calibri"/>
              </a:rPr>
              <a:t>Perekonnaseis</a:t>
            </a:r>
            <a:r>
              <a:rPr lang="de-DE" sz="2200" b="1" dirty="0">
                <a:solidFill>
                  <a:sysClr val="windowText" lastClr="000000"/>
                </a:solidFill>
                <a:latin typeface="Calibri"/>
              </a:rPr>
              <a:t>: </a:t>
            </a:r>
            <a:endParaRPr kumimoji="0" lang="de-D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2" indent="-285750">
              <a:buFont typeface="Arial" panose="020B0604020202020204" pitchFamily="34" charset="0"/>
              <a:buChar char="–"/>
              <a:defRPr/>
            </a:pPr>
            <a:r>
              <a:rPr lang="de-DE" sz="2200" dirty="0" err="1">
                <a:solidFill>
                  <a:sysClr val="windowText" lastClr="000000"/>
                </a:solidFill>
                <a:latin typeface="Calibri"/>
              </a:rPr>
              <a:t>Mõjutab</a:t>
            </a:r>
            <a:r>
              <a:rPr lang="de-DE" sz="2200" dirty="0">
                <a:solidFill>
                  <a:sysClr val="windowText" lastClr="000000"/>
                </a:solidFill>
                <a:latin typeface="Calibri"/>
              </a:rPr>
              <a:t> </a:t>
            </a:r>
            <a:r>
              <a:rPr lang="de-DE" sz="2200" dirty="0" err="1">
                <a:solidFill>
                  <a:sysClr val="windowText" lastClr="000000"/>
                </a:solidFill>
                <a:latin typeface="Calibri"/>
              </a:rPr>
              <a:t>seaduslikke</a:t>
            </a:r>
            <a:r>
              <a:rPr lang="de-DE" sz="2200" dirty="0">
                <a:solidFill>
                  <a:sysClr val="windowText" lastClr="000000"/>
                </a:solidFill>
                <a:latin typeface="Calibri"/>
              </a:rPr>
              <a:t> </a:t>
            </a:r>
            <a:r>
              <a:rPr lang="de-DE" sz="2200" dirty="0" err="1">
                <a:solidFill>
                  <a:sysClr val="windowText" lastClr="000000"/>
                </a:solidFill>
                <a:latin typeface="Calibri"/>
              </a:rPr>
              <a:t>õigusi</a:t>
            </a:r>
            <a:r>
              <a:rPr lang="de-DE" sz="2200" dirty="0">
                <a:solidFill>
                  <a:sysClr val="windowText" lastClr="000000"/>
                </a:solidFill>
                <a:latin typeface="Calibri"/>
              </a:rPr>
              <a:t>, </a:t>
            </a:r>
            <a:r>
              <a:rPr lang="de-DE" sz="2200" dirty="0" err="1">
                <a:solidFill>
                  <a:sysClr val="windowText" lastClr="000000"/>
                </a:solidFill>
                <a:latin typeface="Calibri"/>
              </a:rPr>
              <a:t>mis</a:t>
            </a:r>
            <a:r>
              <a:rPr lang="de-DE" sz="2200" dirty="0">
                <a:solidFill>
                  <a:sysClr val="windowText" lastClr="000000"/>
                </a:solidFill>
                <a:latin typeface="Calibri"/>
              </a:rPr>
              <a:t> </a:t>
            </a:r>
            <a:r>
              <a:rPr lang="de-DE" sz="2200" dirty="0" err="1">
                <a:solidFill>
                  <a:sysClr val="windowText" lastClr="000000"/>
                </a:solidFill>
                <a:latin typeface="Calibri"/>
              </a:rPr>
              <a:t>võivad</a:t>
            </a:r>
            <a:r>
              <a:rPr lang="de-DE" sz="2200" dirty="0">
                <a:solidFill>
                  <a:sysClr val="windowText" lastClr="000000"/>
                </a:solidFill>
                <a:latin typeface="Calibri"/>
              </a:rPr>
              <a:t> </a:t>
            </a:r>
            <a:r>
              <a:rPr lang="et-EE" sz="2200" dirty="0">
                <a:solidFill>
                  <a:sysClr val="windowText" lastClr="000000"/>
                </a:solidFill>
                <a:latin typeface="Calibri"/>
              </a:rPr>
              <a:t>vastajal</a:t>
            </a:r>
            <a:r>
              <a:rPr lang="de-DE" sz="2200" dirty="0">
                <a:solidFill>
                  <a:sysClr val="windowText" lastClr="000000"/>
                </a:solidFill>
                <a:latin typeface="Calibri"/>
              </a:rPr>
              <a:t> ja </a:t>
            </a:r>
            <a:r>
              <a:rPr lang="et-EE" sz="2200" dirty="0">
                <a:solidFill>
                  <a:sysClr val="windowText" lastClr="000000"/>
                </a:solidFill>
                <a:latin typeface="Calibri"/>
              </a:rPr>
              <a:t>tema </a:t>
            </a:r>
            <a:r>
              <a:rPr lang="de-DE" sz="2200" dirty="0" err="1">
                <a:solidFill>
                  <a:sysClr val="windowText" lastClr="000000"/>
                </a:solidFill>
                <a:latin typeface="Calibri"/>
              </a:rPr>
              <a:t>partneril</a:t>
            </a:r>
            <a:r>
              <a:rPr lang="de-DE" sz="2200" dirty="0">
                <a:solidFill>
                  <a:sysClr val="windowText" lastClr="000000"/>
                </a:solidFill>
                <a:latin typeface="Calibri"/>
              </a:rPr>
              <a:t> </a:t>
            </a:r>
            <a:r>
              <a:rPr lang="de-DE" sz="2200" dirty="0" err="1">
                <a:solidFill>
                  <a:sysClr val="windowText" lastClr="000000"/>
                </a:solidFill>
                <a:latin typeface="Calibri"/>
              </a:rPr>
              <a:t>olla</a:t>
            </a:r>
            <a:endParaRPr lang="et-EE" sz="2200" dirty="0">
              <a:solidFill>
                <a:sysClr val="windowText" lastClr="000000"/>
              </a:solidFill>
              <a:latin typeface="Calibri"/>
            </a:endParaRPr>
          </a:p>
          <a:p>
            <a:pPr lvl="1">
              <a:buFont typeface="Arial" panose="020B0604020202020204" pitchFamily="34" charset="0"/>
              <a:buChar char="•"/>
              <a:defRPr/>
            </a:pPr>
            <a:r>
              <a:rPr lang="de-DE" sz="2200" b="1" dirty="0" err="1">
                <a:solidFill>
                  <a:sysClr val="windowText" lastClr="000000"/>
                </a:solidFill>
                <a:latin typeface="Calibri"/>
              </a:rPr>
              <a:t>Kooselu</a:t>
            </a:r>
            <a:r>
              <a:rPr kumimoji="0" lang="de-DE" sz="26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2" indent="-285750">
              <a:buFont typeface="Arial" panose="020B0604020202020204" pitchFamily="34" charset="0"/>
              <a:buChar char="–"/>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Vastaja elab koos partneriga üles leibkonnas</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0">
              <a:buFont typeface="Wingdings" panose="05000000000000000000" pitchFamily="2" charset="2"/>
              <a:buChar char="à"/>
              <a:defRPr/>
            </a:pPr>
            <a:r>
              <a:rPr lang="de-DE" sz="2200" dirty="0" err="1">
                <a:solidFill>
                  <a:sysClr val="windowText" lastClr="000000"/>
                </a:solidFill>
                <a:latin typeface="Calibri"/>
              </a:rPr>
              <a:t>Sõltumata</a:t>
            </a:r>
            <a:r>
              <a:rPr lang="de-DE" sz="2200" dirty="0">
                <a:solidFill>
                  <a:sysClr val="windowText" lastClr="000000"/>
                </a:solidFill>
                <a:latin typeface="Calibri"/>
              </a:rPr>
              <a:t> </a:t>
            </a:r>
            <a:r>
              <a:rPr lang="et-EE" sz="2200" dirty="0">
                <a:solidFill>
                  <a:sysClr val="windowText" lastClr="000000"/>
                </a:solidFill>
                <a:latin typeface="Calibri"/>
              </a:rPr>
              <a:t>vastaja</a:t>
            </a:r>
            <a:r>
              <a:rPr lang="de-DE" sz="2200" dirty="0">
                <a:solidFill>
                  <a:sysClr val="windowText" lastClr="000000"/>
                </a:solidFill>
                <a:latin typeface="Calibri"/>
              </a:rPr>
              <a:t> </a:t>
            </a:r>
            <a:r>
              <a:rPr lang="de-DE" sz="2200" dirty="0" err="1">
                <a:solidFill>
                  <a:sysClr val="windowText" lastClr="000000"/>
                </a:solidFill>
                <a:latin typeface="Calibri"/>
              </a:rPr>
              <a:t>kooselustaatusest</a:t>
            </a:r>
            <a:r>
              <a:rPr lang="de-DE" sz="2200" dirty="0">
                <a:solidFill>
                  <a:sysClr val="windowText" lastClr="000000"/>
                </a:solidFill>
                <a:latin typeface="Calibri"/>
              </a:rPr>
              <a:t> </a:t>
            </a:r>
            <a:r>
              <a:rPr lang="de-DE" sz="2200" dirty="0" err="1">
                <a:solidFill>
                  <a:sysClr val="windowText" lastClr="000000"/>
                </a:solidFill>
                <a:latin typeface="Calibri"/>
              </a:rPr>
              <a:t>võib</a:t>
            </a:r>
            <a:r>
              <a:rPr lang="de-DE" sz="2200" dirty="0">
                <a:solidFill>
                  <a:sysClr val="windowText" lastClr="000000"/>
                </a:solidFill>
                <a:latin typeface="Calibri"/>
              </a:rPr>
              <a:t> </a:t>
            </a:r>
            <a:r>
              <a:rPr lang="et-EE" sz="2200" dirty="0">
                <a:solidFill>
                  <a:sysClr val="windowText" lastClr="000000"/>
                </a:solidFill>
                <a:latin typeface="Calibri"/>
              </a:rPr>
              <a:t>vastaja</a:t>
            </a:r>
            <a:r>
              <a:rPr lang="de-DE" sz="2200" dirty="0">
                <a:solidFill>
                  <a:sysClr val="windowText" lastClr="000000"/>
                </a:solidFill>
                <a:latin typeface="Calibri"/>
              </a:rPr>
              <a:t> </a:t>
            </a:r>
            <a:r>
              <a:rPr lang="de-DE" sz="2200" dirty="0" err="1">
                <a:solidFill>
                  <a:sysClr val="windowText" lastClr="000000"/>
                </a:solidFill>
                <a:latin typeface="Calibri"/>
              </a:rPr>
              <a:t>seaduslik</a:t>
            </a:r>
            <a:r>
              <a:rPr lang="de-DE" sz="2200" dirty="0">
                <a:solidFill>
                  <a:sysClr val="windowText" lastClr="000000"/>
                </a:solidFill>
                <a:latin typeface="Calibri"/>
              </a:rPr>
              <a:t> </a:t>
            </a:r>
            <a:r>
              <a:rPr lang="de-DE" sz="2200" dirty="0" err="1">
                <a:solidFill>
                  <a:sysClr val="windowText" lastClr="000000"/>
                </a:solidFill>
                <a:latin typeface="Calibri"/>
              </a:rPr>
              <a:t>perekonnaseis</a:t>
            </a:r>
            <a:r>
              <a:rPr lang="de-DE" sz="2200" dirty="0">
                <a:solidFill>
                  <a:sysClr val="windowText" lastClr="000000"/>
                </a:solidFill>
                <a:latin typeface="Calibri"/>
              </a:rPr>
              <a:t> </a:t>
            </a:r>
            <a:r>
              <a:rPr lang="de-DE" sz="2200" dirty="0" err="1">
                <a:solidFill>
                  <a:sysClr val="windowText" lastClr="000000"/>
                </a:solidFill>
                <a:latin typeface="Calibri"/>
              </a:rPr>
              <a:t>olla</a:t>
            </a:r>
            <a:r>
              <a:rPr lang="de-DE" sz="2200" dirty="0">
                <a:solidFill>
                  <a:sysClr val="windowText" lastClr="000000"/>
                </a:solidFill>
                <a:latin typeface="Calibri"/>
              </a:rPr>
              <a:t> </a:t>
            </a:r>
            <a:r>
              <a:rPr lang="de-DE" sz="2200" dirty="0" err="1">
                <a:solidFill>
                  <a:sysClr val="windowText" lastClr="000000"/>
                </a:solidFill>
                <a:latin typeface="Calibri"/>
              </a:rPr>
              <a:t>ükskõik</a:t>
            </a:r>
            <a:r>
              <a:rPr lang="de-DE" sz="2200" dirty="0">
                <a:solidFill>
                  <a:sysClr val="windowText" lastClr="000000"/>
                </a:solidFill>
                <a:latin typeface="Calibri"/>
              </a:rPr>
              <a:t> </a:t>
            </a:r>
            <a:r>
              <a:rPr lang="de-DE" sz="2200" dirty="0" err="1">
                <a:solidFill>
                  <a:sysClr val="windowText" lastClr="000000"/>
                </a:solidFill>
                <a:latin typeface="Calibri"/>
              </a:rPr>
              <a:t>milline</a:t>
            </a:r>
            <a:r>
              <a:rPr lang="de-DE" sz="2200" dirty="0">
                <a:solidFill>
                  <a:sysClr val="windowText" lastClr="000000"/>
                </a:solidFill>
                <a:latin typeface="Calibri"/>
              </a:rPr>
              <a:t> (</a:t>
            </a:r>
            <a:r>
              <a:rPr lang="de-DE" sz="2200" dirty="0" err="1">
                <a:solidFill>
                  <a:sysClr val="windowText" lastClr="000000"/>
                </a:solidFill>
                <a:latin typeface="Calibri"/>
              </a:rPr>
              <a:t>abielus</a:t>
            </a:r>
            <a:r>
              <a:rPr lang="de-DE" sz="2200" dirty="0">
                <a:solidFill>
                  <a:sysClr val="windowText" lastClr="000000"/>
                </a:solidFill>
                <a:latin typeface="Calibri"/>
              </a:rPr>
              <a:t>, </a:t>
            </a:r>
            <a:r>
              <a:rPr lang="de-DE" sz="2200" dirty="0" err="1">
                <a:solidFill>
                  <a:sysClr val="windowText" lastClr="000000"/>
                </a:solidFill>
                <a:latin typeface="Calibri"/>
              </a:rPr>
              <a:t>lahutatud</a:t>
            </a:r>
            <a:r>
              <a:rPr lang="de-DE" sz="2200" dirty="0">
                <a:solidFill>
                  <a:sysClr val="windowText" lastClr="000000"/>
                </a:solidFill>
                <a:latin typeface="Calibri"/>
              </a:rPr>
              <a:t>, </a:t>
            </a:r>
            <a:r>
              <a:rPr lang="de-DE" sz="2200" dirty="0" err="1">
                <a:solidFill>
                  <a:sysClr val="windowText" lastClr="000000"/>
                </a:solidFill>
                <a:latin typeface="Calibri"/>
              </a:rPr>
              <a:t>lesk</a:t>
            </a:r>
            <a:r>
              <a:rPr lang="de-DE" sz="2200" dirty="0">
                <a:solidFill>
                  <a:sysClr val="windowText" lastClr="000000"/>
                </a:solidFill>
                <a:latin typeface="Calibri"/>
              </a:rPr>
              <a:t>...</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p:txBody>
      </p:sp>
      <p:pic>
        <p:nvPicPr>
          <p:cNvPr id="4" name="Grafik 3">
            <a:extLst>
              <a:ext uri="{FF2B5EF4-FFF2-40B4-BE49-F238E27FC236}">
                <a16:creationId xmlns:a16="http://schemas.microsoft.com/office/drawing/2014/main" id="{394FF7DD-1D0B-8E62-3D18-A61EEB7918C9}"/>
              </a:ext>
            </a:extLst>
          </p:cNvPr>
          <p:cNvPicPr>
            <a:picLocks noChangeAspect="1"/>
          </p:cNvPicPr>
          <p:nvPr/>
        </p:nvPicPr>
        <p:blipFill>
          <a:blip r:embed="rId3"/>
          <a:stretch>
            <a:fillRect/>
          </a:stretch>
        </p:blipFill>
        <p:spPr>
          <a:xfrm>
            <a:off x="7138887" y="1279879"/>
            <a:ext cx="4329907" cy="2898652"/>
          </a:xfrm>
          <a:prstGeom prst="rect">
            <a:avLst/>
          </a:prstGeom>
          <a:ln>
            <a:noFill/>
          </a:ln>
          <a:effectLst>
            <a:outerShdw blurRad="190500" algn="tl" rotWithShape="0">
              <a:srgbClr val="000000">
                <a:alpha val="70000"/>
              </a:srgbClr>
            </a:outerShdw>
          </a:effectLst>
        </p:spPr>
      </p:pic>
      <p:sp>
        <p:nvSpPr>
          <p:cNvPr id="9" name="Ovale Legende 7">
            <a:extLst>
              <a:ext uri="{FF2B5EF4-FFF2-40B4-BE49-F238E27FC236}">
                <a16:creationId xmlns:a16="http://schemas.microsoft.com/office/drawing/2014/main" id="{F57C2948-92C3-10B4-2FD8-396118DC3637}"/>
              </a:ext>
            </a:extLst>
          </p:cNvPr>
          <p:cNvSpPr/>
          <p:nvPr/>
        </p:nvSpPr>
        <p:spPr>
          <a:xfrm>
            <a:off x="542916" y="538843"/>
            <a:ext cx="5763075" cy="2700300"/>
          </a:xfrm>
          <a:prstGeom prst="wedgeEllipseCallout">
            <a:avLst>
              <a:gd name="adj1" fmla="val 46070"/>
              <a:gd name="adj2" fmla="val 46756"/>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de-DE" sz="2200" kern="0" dirty="0">
                <a:solidFill>
                  <a:prstClr val="black"/>
                </a:solidFill>
              </a:rPr>
              <a:t>Ma </a:t>
            </a:r>
            <a:r>
              <a:rPr lang="de-DE" sz="2200" kern="0" dirty="0" err="1">
                <a:solidFill>
                  <a:prstClr val="black"/>
                </a:solidFill>
              </a:rPr>
              <a:t>olen</a:t>
            </a:r>
            <a:r>
              <a:rPr lang="de-DE" sz="2200" kern="0" dirty="0">
                <a:solidFill>
                  <a:prstClr val="black"/>
                </a:solidFill>
              </a:rPr>
              <a:t> </a:t>
            </a:r>
            <a:r>
              <a:rPr lang="de-DE" sz="2200" kern="0" dirty="0" err="1">
                <a:solidFill>
                  <a:prstClr val="black"/>
                </a:solidFill>
              </a:rPr>
              <a:t>abielus</a:t>
            </a:r>
            <a:r>
              <a:rPr lang="de-DE" sz="2200" kern="0" dirty="0">
                <a:solidFill>
                  <a:prstClr val="black"/>
                </a:solidFill>
              </a:rPr>
              <a:t>. Mu </a:t>
            </a:r>
            <a:r>
              <a:rPr lang="de-DE" sz="2200" kern="0" dirty="0" err="1">
                <a:solidFill>
                  <a:prstClr val="black"/>
                </a:solidFill>
              </a:rPr>
              <a:t>abikaasa</a:t>
            </a:r>
            <a:r>
              <a:rPr lang="de-DE" sz="2200" kern="0" dirty="0">
                <a:solidFill>
                  <a:prstClr val="black"/>
                </a:solidFill>
              </a:rPr>
              <a:t> </a:t>
            </a:r>
            <a:r>
              <a:rPr lang="de-DE" sz="2200" kern="0" dirty="0" err="1">
                <a:solidFill>
                  <a:prstClr val="black"/>
                </a:solidFill>
              </a:rPr>
              <a:t>kolis</a:t>
            </a:r>
            <a:r>
              <a:rPr lang="de-DE" sz="2200" kern="0" dirty="0">
                <a:solidFill>
                  <a:prstClr val="black"/>
                </a:solidFill>
              </a:rPr>
              <a:t> </a:t>
            </a:r>
            <a:r>
              <a:rPr lang="de-DE" sz="2200" kern="0" dirty="0" err="1">
                <a:solidFill>
                  <a:prstClr val="black"/>
                </a:solidFill>
              </a:rPr>
              <a:t>hooldekodusse</a:t>
            </a:r>
            <a:r>
              <a:rPr lang="de-DE" sz="2200" kern="0" dirty="0">
                <a:solidFill>
                  <a:prstClr val="black"/>
                </a:solidFill>
              </a:rPr>
              <a:t>."</a:t>
            </a:r>
            <a:endParaRPr kumimoji="0" lang="de-DE" sz="2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t-EE" sz="2200" b="0" i="0" u="none" strike="noStrike" kern="0" cap="none" spc="0" normalizeH="0" baseline="0" noProof="0" dirty="0">
                <a:ln>
                  <a:noFill/>
                </a:ln>
                <a:solidFill>
                  <a:prstClr val="black"/>
                </a:solidFill>
                <a:effectLst/>
                <a:uLnTx/>
                <a:uFillTx/>
                <a:latin typeface="Calibri"/>
                <a:ea typeface="+mn-ea"/>
                <a:cs typeface="+mn-cs"/>
              </a:rPr>
              <a:t>Kood</a:t>
            </a:r>
            <a:r>
              <a:rPr kumimoji="0" lang="de-DE" sz="2200" b="0" i="0" u="none" strike="noStrike" kern="0" cap="none" spc="0" normalizeH="0" baseline="0" noProof="0" dirty="0">
                <a:ln>
                  <a:noFill/>
                </a:ln>
                <a:solidFill>
                  <a:prstClr val="black"/>
                </a:solidFill>
                <a:effectLst/>
                <a:uLnTx/>
                <a:uFillTx/>
                <a:latin typeface="Calibri"/>
                <a:ea typeface="+mn-ea"/>
                <a:cs typeface="+mn-cs"/>
              </a:rPr>
              <a:t> 3 </a:t>
            </a:r>
            <a:r>
              <a:rPr kumimoji="0" lang="et-EE" sz="2200" b="0" i="0" u="none" strike="noStrike" kern="0" cap="none" spc="0" normalizeH="0" baseline="0" noProof="0" dirty="0">
                <a:ln>
                  <a:noFill/>
                </a:ln>
                <a:solidFill>
                  <a:prstClr val="black"/>
                </a:solidFill>
                <a:effectLst/>
                <a:uLnTx/>
                <a:uFillTx/>
                <a:latin typeface="Calibri"/>
                <a:ea typeface="+mn-ea"/>
                <a:cs typeface="+mn-cs"/>
              </a:rPr>
              <a:t>- </a:t>
            </a:r>
            <a:r>
              <a:rPr lang="fi-FI" sz="2200" kern="0" dirty="0" err="1">
                <a:solidFill>
                  <a:prstClr val="black"/>
                </a:solidFill>
              </a:rPr>
              <a:t>kui</a:t>
            </a:r>
            <a:r>
              <a:rPr lang="fi-FI" sz="2200" kern="0" dirty="0">
                <a:solidFill>
                  <a:prstClr val="black"/>
                </a:solidFill>
              </a:rPr>
              <a:t> </a:t>
            </a:r>
            <a:r>
              <a:rPr lang="fi-FI" sz="2200" kern="0" dirty="0" err="1">
                <a:solidFill>
                  <a:prstClr val="black"/>
                </a:solidFill>
              </a:rPr>
              <a:t>abielu</a:t>
            </a:r>
            <a:r>
              <a:rPr lang="fi-FI" sz="2200" kern="0" dirty="0">
                <a:solidFill>
                  <a:prstClr val="black"/>
                </a:solidFill>
              </a:rPr>
              <a:t> </a:t>
            </a:r>
            <a:r>
              <a:rPr lang="et-EE" sz="2200" kern="0" dirty="0">
                <a:solidFill>
                  <a:prstClr val="black"/>
                </a:solidFill>
              </a:rPr>
              <a:t>kehtib</a:t>
            </a:r>
            <a:r>
              <a:rPr lang="fi-FI" sz="2200" kern="0" dirty="0">
                <a:solidFill>
                  <a:prstClr val="black"/>
                </a:solidFill>
              </a:rPr>
              <a:t>, </a:t>
            </a:r>
            <a:r>
              <a:rPr lang="fi-FI" sz="2200" kern="0" dirty="0" err="1">
                <a:solidFill>
                  <a:prstClr val="black"/>
                </a:solidFill>
              </a:rPr>
              <a:t>kuid</a:t>
            </a:r>
            <a:r>
              <a:rPr lang="fi-FI" sz="2200" kern="0" dirty="0">
                <a:solidFill>
                  <a:prstClr val="black"/>
                </a:solidFill>
              </a:rPr>
              <a:t> </a:t>
            </a:r>
            <a:r>
              <a:rPr lang="fi-FI" sz="2200" kern="0" dirty="0" err="1">
                <a:solidFill>
                  <a:prstClr val="black"/>
                </a:solidFill>
              </a:rPr>
              <a:t>elukoht</a:t>
            </a:r>
            <a:r>
              <a:rPr lang="fi-FI" sz="2200" kern="0" dirty="0">
                <a:solidFill>
                  <a:prstClr val="black"/>
                </a:solidFill>
              </a:rPr>
              <a:t> on </a:t>
            </a:r>
            <a:r>
              <a:rPr lang="fi-FI" sz="2200" kern="0" dirty="0" err="1">
                <a:solidFill>
                  <a:prstClr val="black"/>
                </a:solidFill>
              </a:rPr>
              <a:t>erinev</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p:txBody>
      </p:sp>
      <p:sp>
        <p:nvSpPr>
          <p:cNvPr id="10" name="Ovale Legende 7">
            <a:extLst>
              <a:ext uri="{FF2B5EF4-FFF2-40B4-BE49-F238E27FC236}">
                <a16:creationId xmlns:a16="http://schemas.microsoft.com/office/drawing/2014/main" id="{1D38DDB6-4C26-BFE3-8B34-F91F19DF3AE8}"/>
              </a:ext>
            </a:extLst>
          </p:cNvPr>
          <p:cNvSpPr/>
          <p:nvPr/>
        </p:nvSpPr>
        <p:spPr>
          <a:xfrm>
            <a:off x="415928" y="3462645"/>
            <a:ext cx="5763075" cy="2700300"/>
          </a:xfrm>
          <a:prstGeom prst="wedgeEllipseCallout">
            <a:avLst>
              <a:gd name="adj1" fmla="val 56444"/>
              <a:gd name="adj2" fmla="val -24443"/>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de-DE" sz="2200" kern="0" dirty="0" err="1">
                <a:solidFill>
                  <a:prstClr val="black"/>
                </a:solidFill>
              </a:rPr>
              <a:t>Olen</a:t>
            </a:r>
            <a:r>
              <a:rPr lang="de-DE" sz="2200" kern="0" dirty="0">
                <a:solidFill>
                  <a:prstClr val="black"/>
                </a:solidFill>
              </a:rPr>
              <a:t> </a:t>
            </a:r>
            <a:r>
              <a:rPr lang="de-DE" sz="2200" kern="0" dirty="0" err="1">
                <a:solidFill>
                  <a:prstClr val="black"/>
                </a:solidFill>
              </a:rPr>
              <a:t>endiselt</a:t>
            </a:r>
            <a:r>
              <a:rPr lang="de-DE" sz="2200" kern="0" dirty="0">
                <a:solidFill>
                  <a:prstClr val="black"/>
                </a:solidFill>
              </a:rPr>
              <a:t> </a:t>
            </a:r>
            <a:r>
              <a:rPr lang="de-DE" sz="2200" kern="0" dirty="0" err="1">
                <a:solidFill>
                  <a:prstClr val="black"/>
                </a:solidFill>
              </a:rPr>
              <a:t>abielus</a:t>
            </a:r>
            <a:r>
              <a:rPr lang="de-DE" sz="2200" kern="0" dirty="0">
                <a:solidFill>
                  <a:prstClr val="black"/>
                </a:solidFill>
              </a:rPr>
              <a:t>, </a:t>
            </a:r>
            <a:r>
              <a:rPr lang="de-DE" sz="2200" kern="0" dirty="0" err="1">
                <a:solidFill>
                  <a:prstClr val="black"/>
                </a:solidFill>
              </a:rPr>
              <a:t>kuid</a:t>
            </a:r>
            <a:r>
              <a:rPr lang="de-DE" sz="2200" kern="0" dirty="0">
                <a:solidFill>
                  <a:prstClr val="black"/>
                </a:solidFill>
              </a:rPr>
              <a:t> </a:t>
            </a:r>
            <a:r>
              <a:rPr lang="de-DE" sz="2200" kern="0" dirty="0" err="1">
                <a:solidFill>
                  <a:prstClr val="black"/>
                </a:solidFill>
              </a:rPr>
              <a:t>elan</a:t>
            </a:r>
            <a:r>
              <a:rPr lang="de-DE" sz="2200" kern="0" dirty="0">
                <a:solidFill>
                  <a:prstClr val="black"/>
                </a:solidFill>
              </a:rPr>
              <a:t> </a:t>
            </a:r>
            <a:r>
              <a:rPr lang="de-DE" sz="2200" kern="0" dirty="0" err="1">
                <a:solidFill>
                  <a:prstClr val="black"/>
                </a:solidFill>
              </a:rPr>
              <a:t>koos</a:t>
            </a:r>
            <a:r>
              <a:rPr lang="de-DE" sz="2200" kern="0" dirty="0">
                <a:solidFill>
                  <a:prstClr val="black"/>
                </a:solidFill>
              </a:rPr>
              <a:t> </a:t>
            </a:r>
            <a:r>
              <a:rPr lang="de-DE" sz="2200" kern="0" dirty="0" err="1">
                <a:solidFill>
                  <a:prstClr val="black"/>
                </a:solidFill>
              </a:rPr>
              <a:t>uue</a:t>
            </a:r>
            <a:r>
              <a:rPr lang="de-DE" sz="2200" kern="0" dirty="0">
                <a:solidFill>
                  <a:prstClr val="black"/>
                </a:solidFill>
              </a:rPr>
              <a:t> </a:t>
            </a:r>
            <a:r>
              <a:rPr lang="de-DE" sz="2200" kern="0" dirty="0" err="1">
                <a:solidFill>
                  <a:prstClr val="black"/>
                </a:solidFill>
              </a:rPr>
              <a:t>partneriga</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de-DE" sz="2200" b="0" i="0" u="none" strike="noStrike" kern="0" cap="none" spc="0" normalizeH="0" baseline="0" noProof="0" dirty="0">
                <a:ln>
                  <a:noFill/>
                </a:ln>
                <a:solidFill>
                  <a:prstClr val="black"/>
                </a:solidFill>
                <a:effectLst/>
                <a:uLnTx/>
                <a:uFillTx/>
                <a:latin typeface="Calibri"/>
                <a:ea typeface="+mn-ea"/>
                <a:cs typeface="+mn-cs"/>
              </a:rPr>
              <a:t>Code </a:t>
            </a:r>
            <a:r>
              <a:rPr kumimoji="0" lang="et-EE" sz="2200" b="0" i="0" u="none" strike="noStrike" kern="0" cap="none" spc="0" normalizeH="0" baseline="0" noProof="0" dirty="0">
                <a:ln>
                  <a:noFill/>
                </a:ln>
                <a:solidFill>
                  <a:prstClr val="black"/>
                </a:solidFill>
                <a:effectLst/>
                <a:uLnTx/>
                <a:uFillTx/>
                <a:latin typeface="Calibri"/>
                <a:ea typeface="+mn-ea"/>
                <a:cs typeface="+mn-cs"/>
              </a:rPr>
              <a:t>3</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kumimoji="0" lang="et-EE" sz="2200" b="0" i="0" u="none" strike="noStrike" kern="0" cap="none" spc="0" normalizeH="0" baseline="0" noProof="0" dirty="0">
                <a:ln>
                  <a:noFill/>
                </a:ln>
                <a:solidFill>
                  <a:prstClr val="black"/>
                </a:solidFill>
                <a:effectLst/>
                <a:uLnTx/>
                <a:uFillTx/>
                <a:latin typeface="Calibri"/>
                <a:ea typeface="+mn-ea"/>
                <a:cs typeface="+mn-cs"/>
              </a:rPr>
              <a:t>- </a:t>
            </a:r>
            <a:r>
              <a:rPr lang="fi-FI" sz="2200" kern="0" dirty="0" err="1">
                <a:solidFill>
                  <a:prstClr val="black"/>
                </a:solidFill>
              </a:rPr>
              <a:t>kui</a:t>
            </a:r>
            <a:r>
              <a:rPr lang="fi-FI" sz="2200" kern="0" dirty="0">
                <a:solidFill>
                  <a:prstClr val="black"/>
                </a:solidFill>
              </a:rPr>
              <a:t> </a:t>
            </a:r>
            <a:r>
              <a:rPr lang="fi-FI" sz="2200" kern="0" dirty="0" err="1">
                <a:solidFill>
                  <a:prstClr val="black"/>
                </a:solidFill>
              </a:rPr>
              <a:t>abielu</a:t>
            </a:r>
            <a:r>
              <a:rPr lang="fi-FI" sz="2200" kern="0" dirty="0">
                <a:solidFill>
                  <a:prstClr val="black"/>
                </a:solidFill>
              </a:rPr>
              <a:t> </a:t>
            </a:r>
            <a:r>
              <a:rPr lang="et-EE" sz="2200" kern="0" dirty="0">
                <a:solidFill>
                  <a:prstClr val="black"/>
                </a:solidFill>
              </a:rPr>
              <a:t>kehtib</a:t>
            </a:r>
            <a:r>
              <a:rPr lang="fi-FI" sz="2200" kern="0" dirty="0">
                <a:solidFill>
                  <a:prstClr val="black"/>
                </a:solidFill>
              </a:rPr>
              <a:t>, </a:t>
            </a:r>
            <a:r>
              <a:rPr lang="fi-FI" sz="2200" kern="0" dirty="0" err="1">
                <a:solidFill>
                  <a:prstClr val="black"/>
                </a:solidFill>
              </a:rPr>
              <a:t>kuid</a:t>
            </a:r>
            <a:r>
              <a:rPr lang="fi-FI" sz="2200" kern="0" dirty="0">
                <a:solidFill>
                  <a:prstClr val="black"/>
                </a:solidFill>
              </a:rPr>
              <a:t> </a:t>
            </a:r>
            <a:r>
              <a:rPr lang="fi-FI" sz="2200" kern="0" dirty="0" err="1">
                <a:solidFill>
                  <a:prstClr val="black"/>
                </a:solidFill>
              </a:rPr>
              <a:t>elukoht</a:t>
            </a:r>
            <a:r>
              <a:rPr lang="fi-FI" sz="2200" kern="0" dirty="0">
                <a:solidFill>
                  <a:prstClr val="black"/>
                </a:solidFill>
              </a:rPr>
              <a:t> on </a:t>
            </a:r>
            <a:r>
              <a:rPr lang="fi-FI" sz="2200" kern="0" dirty="0" err="1">
                <a:solidFill>
                  <a:prstClr val="black"/>
                </a:solidFill>
              </a:rPr>
              <a:t>erinev</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p:txBody>
      </p:sp>
      <p:sp>
        <p:nvSpPr>
          <p:cNvPr id="11" name="Ovale Legende 5">
            <a:extLst>
              <a:ext uri="{FF2B5EF4-FFF2-40B4-BE49-F238E27FC236}">
                <a16:creationId xmlns:a16="http://schemas.microsoft.com/office/drawing/2014/main" id="{8674436A-7CA3-9DDA-4906-D35940A0141A}"/>
              </a:ext>
            </a:extLst>
          </p:cNvPr>
          <p:cNvSpPr/>
          <p:nvPr/>
        </p:nvSpPr>
        <p:spPr>
          <a:xfrm>
            <a:off x="6962683" y="3239143"/>
            <a:ext cx="5040560" cy="2393390"/>
          </a:xfrm>
          <a:prstGeom prst="wedgeEllipseCallout">
            <a:avLst>
              <a:gd name="adj1" fmla="val -54088"/>
              <a:gd name="adj2" fmla="val 4580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fi-FI" sz="2200" kern="0" dirty="0">
                <a:solidFill>
                  <a:prstClr val="black"/>
                </a:solidFill>
              </a:rPr>
              <a:t>Ma </a:t>
            </a:r>
            <a:r>
              <a:rPr lang="fi-FI" sz="2200" kern="0" dirty="0" err="1">
                <a:solidFill>
                  <a:prstClr val="black"/>
                </a:solidFill>
              </a:rPr>
              <a:t>lahutasin</a:t>
            </a:r>
            <a:r>
              <a:rPr lang="fi-FI" sz="2200" kern="0" dirty="0">
                <a:solidFill>
                  <a:prstClr val="black"/>
                </a:solidFill>
              </a:rPr>
              <a:t> </a:t>
            </a:r>
            <a:r>
              <a:rPr lang="fi-FI" sz="2200" kern="0" dirty="0" err="1">
                <a:solidFill>
                  <a:prstClr val="black"/>
                </a:solidFill>
              </a:rPr>
              <a:t>rohkem</a:t>
            </a:r>
            <a:r>
              <a:rPr lang="fi-FI" sz="2200" kern="0" dirty="0">
                <a:solidFill>
                  <a:prstClr val="black"/>
                </a:solidFill>
              </a:rPr>
              <a:t> </a:t>
            </a:r>
            <a:r>
              <a:rPr lang="fi-FI" sz="2200" kern="0" dirty="0" err="1">
                <a:solidFill>
                  <a:prstClr val="black"/>
                </a:solidFill>
              </a:rPr>
              <a:t>kui</a:t>
            </a:r>
            <a:r>
              <a:rPr lang="fi-FI" sz="2200" kern="0" dirty="0">
                <a:solidFill>
                  <a:prstClr val="black"/>
                </a:solidFill>
              </a:rPr>
              <a:t> </a:t>
            </a:r>
            <a:r>
              <a:rPr lang="fi-FI" sz="2200" kern="0" dirty="0" err="1">
                <a:solidFill>
                  <a:prstClr val="black"/>
                </a:solidFill>
              </a:rPr>
              <a:t>üks</a:t>
            </a:r>
            <a:r>
              <a:rPr lang="fi-FI" sz="2200" kern="0" dirty="0">
                <a:solidFill>
                  <a:prstClr val="black"/>
                </a:solidFill>
              </a:rPr>
              <a:t> </a:t>
            </a:r>
            <a:r>
              <a:rPr lang="fi-FI" sz="2200" kern="0" dirty="0" err="1">
                <a:solidFill>
                  <a:prstClr val="black"/>
                </a:solidFill>
              </a:rPr>
              <a:t>kord</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lang="de-DE" sz="2200" kern="0" dirty="0" err="1">
                <a:solidFill>
                  <a:prstClr val="black"/>
                </a:solidFill>
              </a:rPr>
              <a:t>Sisestage</a:t>
            </a:r>
            <a:r>
              <a:rPr lang="de-DE" sz="2200" kern="0" dirty="0">
                <a:solidFill>
                  <a:prstClr val="black"/>
                </a:solidFill>
              </a:rPr>
              <a:t> </a:t>
            </a:r>
            <a:r>
              <a:rPr lang="de-DE" sz="2200" kern="0" dirty="0" err="1">
                <a:solidFill>
                  <a:prstClr val="black"/>
                </a:solidFill>
              </a:rPr>
              <a:t>viimase</a:t>
            </a:r>
            <a:r>
              <a:rPr lang="de-DE" sz="2200" kern="0" dirty="0">
                <a:solidFill>
                  <a:prstClr val="black"/>
                </a:solidFill>
              </a:rPr>
              <a:t> </a:t>
            </a:r>
            <a:r>
              <a:rPr lang="de-DE" sz="2200" kern="0" dirty="0" err="1">
                <a:solidFill>
                  <a:prstClr val="black"/>
                </a:solidFill>
              </a:rPr>
              <a:t>lahutuse</a:t>
            </a:r>
            <a:r>
              <a:rPr lang="de-DE" sz="2200" kern="0" dirty="0">
                <a:solidFill>
                  <a:prstClr val="black"/>
                </a:solidFill>
              </a:rPr>
              <a:t> </a:t>
            </a:r>
            <a:r>
              <a:rPr lang="de-DE" sz="2200" kern="0" dirty="0" err="1">
                <a:solidFill>
                  <a:prstClr val="black"/>
                </a:solidFill>
              </a:rPr>
              <a:t>aasta</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957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7AC6-3851-8B96-126F-7FD0CD8A5472}"/>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B95205-F309-4AF0-5E2E-21AEEC3EB0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F67BB-1702-488B-BD11-C12E8658007A}"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F73D026-05C2-8CB1-8FAE-1654EFB7F927}"/>
              </a:ext>
            </a:extLst>
          </p:cNvPr>
          <p:cNvSpPr txBox="1"/>
          <p:nvPr/>
        </p:nvSpPr>
        <p:spPr>
          <a:xfrm>
            <a:off x="2381250" y="246456"/>
            <a:ext cx="951683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Alkoholi ühikud </a:t>
            </a:r>
            <a:r>
              <a:rPr kumimoji="0" lang="de-D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(BR040): </a:t>
            </a: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vaata vastuste kaarte</a:t>
            </a:r>
            <a:endParaRPr kumimoji="0" lang="en-D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Inhaltsplatzhalter 5">
            <a:extLst>
              <a:ext uri="{FF2B5EF4-FFF2-40B4-BE49-F238E27FC236}">
                <a16:creationId xmlns:a16="http://schemas.microsoft.com/office/drawing/2014/main" id="{8587E95E-8146-01DA-3950-D876DA009063}"/>
              </a:ext>
            </a:extLst>
          </p:cNvPr>
          <p:cNvPicPr>
            <a:picLocks noChangeAspect="1"/>
          </p:cNvPicPr>
          <p:nvPr/>
        </p:nvPicPr>
        <p:blipFill>
          <a:blip r:embed="rId3"/>
          <a:stretch>
            <a:fillRect/>
          </a:stretch>
        </p:blipFill>
        <p:spPr>
          <a:xfrm>
            <a:off x="4308025" y="1147858"/>
            <a:ext cx="3575949" cy="4929188"/>
          </a:xfrm>
          <a:prstGeom prst="rect">
            <a:avLst/>
          </a:prstGeom>
        </p:spPr>
      </p:pic>
    </p:spTree>
    <p:extLst>
      <p:ext uri="{BB962C8B-B14F-4D97-AF65-F5344CB8AC3E}">
        <p14:creationId xmlns:p14="http://schemas.microsoft.com/office/powerpoint/2010/main" val="152025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CA27-9C1E-1B84-6D19-B90C5E97E09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663B673-ECA5-658F-5934-61EB99B099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F67BB-1702-488B-BD11-C12E8658007A}"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107C9FD-7A6C-BD31-FEC6-7FF7FB5C255B}"/>
              </a:ext>
            </a:extLst>
          </p:cNvPr>
          <p:cNvSpPr txBox="1"/>
          <p:nvPr/>
        </p:nvSpPr>
        <p:spPr>
          <a:xfrm>
            <a:off x="2381250" y="246456"/>
            <a:ext cx="75955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Tervise moodul</a:t>
            </a:r>
            <a:endParaRPr kumimoji="0" lang="en-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Inhaltsplatzhalter 2">
            <a:extLst>
              <a:ext uri="{FF2B5EF4-FFF2-40B4-BE49-F238E27FC236}">
                <a16:creationId xmlns:a16="http://schemas.microsoft.com/office/drawing/2014/main" id="{EC484C3C-CD0E-154F-19B3-385607CBD4D9}"/>
              </a:ext>
            </a:extLst>
          </p:cNvPr>
          <p:cNvSpPr txBox="1">
            <a:spLocks/>
          </p:cNvSpPr>
          <p:nvPr/>
        </p:nvSpPr>
        <p:spPr>
          <a:xfrm>
            <a:off x="692337" y="1279161"/>
            <a:ext cx="11011989" cy="478200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2200" b="1" i="0" u="sng"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HC602</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lvl="0">
              <a:defRPr/>
            </a:pPr>
            <a:r>
              <a:rPr lang="en-GB" sz="1800" dirty="0" err="1">
                <a:solidFill>
                  <a:sysClr val="windowText" lastClr="000000"/>
                </a:solidFill>
                <a:latin typeface="Calibri"/>
              </a:rPr>
              <a:t>Sisaldab</a:t>
            </a:r>
            <a:r>
              <a:rPr lang="en-GB" sz="1800" dirty="0">
                <a:solidFill>
                  <a:sysClr val="windowText" lastClr="000000"/>
                </a:solidFill>
                <a:latin typeface="Calibri"/>
              </a:rPr>
              <a:t> </a:t>
            </a:r>
            <a:r>
              <a:rPr lang="en-GB" sz="1800" dirty="0" err="1">
                <a:solidFill>
                  <a:sysClr val="windowText" lastClr="000000"/>
                </a:solidFill>
                <a:latin typeface="Calibri"/>
              </a:rPr>
              <a:t>kontakte</a:t>
            </a:r>
            <a:r>
              <a:rPr lang="en-GB" sz="1800" dirty="0">
                <a:solidFill>
                  <a:sysClr val="windowText" lastClr="000000"/>
                </a:solidFill>
                <a:latin typeface="Calibri"/>
              </a:rPr>
              <a:t> </a:t>
            </a:r>
            <a:r>
              <a:rPr lang="en-GB" sz="1800" dirty="0" err="1">
                <a:solidFill>
                  <a:sysClr val="windowText" lastClr="000000"/>
                </a:solidFill>
                <a:latin typeface="Calibri"/>
              </a:rPr>
              <a:t>isiklikult</a:t>
            </a:r>
            <a:r>
              <a:rPr lang="en-GB" sz="1800" dirty="0">
                <a:solidFill>
                  <a:sysClr val="windowText" lastClr="000000"/>
                </a:solidFill>
                <a:latin typeface="Calibri"/>
              </a:rPr>
              <a:t>/</a:t>
            </a:r>
            <a:r>
              <a:rPr lang="en-GB" sz="1800" dirty="0" err="1">
                <a:solidFill>
                  <a:sysClr val="windowText" lastClr="000000"/>
                </a:solidFill>
                <a:latin typeface="Calibri"/>
              </a:rPr>
              <a:t>telefoni</a:t>
            </a:r>
            <a:r>
              <a:rPr lang="en-GB" sz="1800" dirty="0">
                <a:solidFill>
                  <a:sysClr val="windowText" lastClr="000000"/>
                </a:solidFill>
                <a:latin typeface="Calibri"/>
              </a:rPr>
              <a:t> teel</a:t>
            </a:r>
            <a:endParaRPr lang="et-EE" sz="1800" dirty="0">
              <a:solidFill>
                <a:sysClr val="windowText" lastClr="000000"/>
              </a:solidFill>
              <a:latin typeface="Calibri"/>
            </a:endParaRPr>
          </a:p>
          <a:p>
            <a:pPr lvl="1">
              <a:defRPr/>
            </a:pPr>
            <a:r>
              <a:rPr lang="et-EE" sz="1800" dirty="0">
                <a:solidFill>
                  <a:sysClr val="windowText" lastClr="000000"/>
                </a:solidFill>
                <a:latin typeface="Calibri"/>
              </a:rPr>
              <a:t>Vastaja</a:t>
            </a:r>
            <a:endParaRPr lang="en-GB" sz="1800" dirty="0">
              <a:solidFill>
                <a:sysClr val="windowText" lastClr="000000"/>
              </a:solidFill>
              <a:latin typeface="Calibri"/>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t-E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Sugulased vastaja nimel</a:t>
            </a: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0">
              <a:lnSpc>
                <a:spcPct val="110000"/>
              </a:lnSpc>
              <a:defRPr/>
            </a:pPr>
            <a:r>
              <a:rPr kumimoji="0" lang="en-US"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HC876</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lang="en-US" sz="1800" i="1" dirty="0" err="1">
                <a:solidFill>
                  <a:sysClr val="windowText" lastClr="000000"/>
                </a:solidFill>
                <a:latin typeface="Calibri"/>
              </a:rPr>
              <a:t>kontaktid</a:t>
            </a:r>
            <a:r>
              <a:rPr lang="en-US" sz="1800" i="1" dirty="0">
                <a:solidFill>
                  <a:sysClr val="windowText" lastClr="000000"/>
                </a:solidFill>
                <a:latin typeface="Calibri"/>
              </a:rPr>
              <a:t> </a:t>
            </a:r>
            <a:r>
              <a:rPr lang="en-US" sz="1800" i="1" dirty="0" err="1">
                <a:solidFill>
                  <a:sysClr val="windowText" lastClr="000000"/>
                </a:solidFill>
                <a:latin typeface="Calibri"/>
              </a:rPr>
              <a:t>perearstiga</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t-E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ja</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marL="0" lvl="0" indent="0">
              <a:lnSpc>
                <a:spcPct val="110000"/>
              </a:lnSpc>
              <a:buNone/>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HC877</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lang="en-US" sz="1800" i="1" dirty="0" err="1">
                <a:solidFill>
                  <a:sysClr val="windowText" lastClr="000000"/>
                </a:solidFill>
                <a:latin typeface="Calibri"/>
              </a:rPr>
              <a:t>Kontaktid</a:t>
            </a:r>
            <a:r>
              <a:rPr lang="en-US" sz="1800" i="1" dirty="0">
                <a:solidFill>
                  <a:sysClr val="windowText" lastClr="000000"/>
                </a:solidFill>
                <a:latin typeface="Calibri"/>
              </a:rPr>
              <a:t> </a:t>
            </a:r>
            <a:r>
              <a:rPr lang="en-US" sz="1800" i="1" dirty="0" err="1">
                <a:solidFill>
                  <a:sysClr val="windowText" lastClr="000000"/>
                </a:solidFill>
                <a:latin typeface="Calibri"/>
              </a:rPr>
              <a:t>spetsialistiga</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lvl="1">
              <a:lnSpc>
                <a:spcPct val="110000"/>
              </a:lnSpc>
              <a:defRPr/>
            </a:pPr>
            <a:r>
              <a:rPr lang="fi-FI" sz="1800" dirty="0">
                <a:solidFill>
                  <a:sysClr val="windowText" lastClr="000000"/>
                </a:solidFill>
              </a:rPr>
              <a:t>ei </a:t>
            </a:r>
            <a:r>
              <a:rPr lang="fi-FI" sz="1800" dirty="0" err="1">
                <a:solidFill>
                  <a:sysClr val="windowText" lastClr="000000"/>
                </a:solidFill>
              </a:rPr>
              <a:t>pea</a:t>
            </a:r>
            <a:r>
              <a:rPr lang="fi-FI" sz="1800" dirty="0">
                <a:solidFill>
                  <a:sysClr val="windowText" lastClr="000000"/>
                </a:solidFill>
              </a:rPr>
              <a:t> </a:t>
            </a:r>
            <a:r>
              <a:rPr lang="fi-FI" sz="1800" dirty="0" err="1">
                <a:solidFill>
                  <a:sysClr val="windowText" lastClr="000000"/>
                </a:solidFill>
              </a:rPr>
              <a:t>tingimata</a:t>
            </a:r>
            <a:r>
              <a:rPr lang="fi-FI" sz="1800" dirty="0">
                <a:solidFill>
                  <a:sysClr val="windowText" lastClr="000000"/>
                </a:solidFill>
              </a:rPr>
              <a:t> </a:t>
            </a:r>
            <a:r>
              <a:rPr lang="fi-FI" sz="1800" dirty="0" err="1">
                <a:solidFill>
                  <a:sysClr val="windowText" lastClr="000000"/>
                </a:solidFill>
              </a:rPr>
              <a:t>kokku</a:t>
            </a:r>
            <a:r>
              <a:rPr lang="fi-FI" sz="1800" dirty="0">
                <a:solidFill>
                  <a:sysClr val="windowText" lastClr="000000"/>
                </a:solidFill>
              </a:rPr>
              <a:t> </a:t>
            </a:r>
            <a:r>
              <a:rPr lang="et-EE" sz="1800" dirty="0">
                <a:solidFill>
                  <a:sysClr val="windowText" lastClr="000000"/>
                </a:solidFill>
              </a:rPr>
              <a:t>tegema </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HC602</a:t>
            </a:r>
            <a:r>
              <a:rPr kumimoji="0" lang="et-EE"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summa</a:t>
            </a:r>
            <a:endParaRPr kumimoji="0" lang="en-US"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1">
              <a:lnSpc>
                <a:spcPct val="110000"/>
              </a:lnSpc>
              <a:defRPr/>
            </a:pPr>
            <a:r>
              <a:rPr kumimoji="0" lang="en-US"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HC602</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lang="fi-FI" sz="1800" dirty="0" err="1">
                <a:solidFill>
                  <a:sysClr val="windowText" lastClr="000000"/>
                </a:solidFill>
                <a:latin typeface="Calibri"/>
              </a:rPr>
              <a:t>võivad</a:t>
            </a:r>
            <a:r>
              <a:rPr lang="fi-FI" sz="1800" dirty="0">
                <a:solidFill>
                  <a:sysClr val="windowText" lastClr="000000"/>
                </a:solidFill>
                <a:latin typeface="Calibri"/>
              </a:rPr>
              <a:t> </a:t>
            </a:r>
            <a:r>
              <a:rPr lang="fi-FI" sz="1800" dirty="0" err="1">
                <a:solidFill>
                  <a:sysClr val="windowText" lastClr="000000"/>
                </a:solidFill>
                <a:latin typeface="Calibri"/>
              </a:rPr>
              <a:t>hõlmata</a:t>
            </a:r>
            <a:r>
              <a:rPr lang="fi-FI" sz="1800" dirty="0">
                <a:solidFill>
                  <a:sysClr val="windowText" lastClr="000000"/>
                </a:solidFill>
                <a:latin typeface="Calibri"/>
              </a:rPr>
              <a:t> </a:t>
            </a:r>
            <a:r>
              <a:rPr lang="fi-FI" sz="1800" dirty="0" err="1">
                <a:solidFill>
                  <a:sysClr val="windowText" lastClr="000000"/>
                </a:solidFill>
                <a:latin typeface="Calibri"/>
              </a:rPr>
              <a:t>erakorralisi</a:t>
            </a:r>
            <a:r>
              <a:rPr lang="fi-FI" sz="1800" dirty="0">
                <a:solidFill>
                  <a:sysClr val="windowText" lastClr="000000"/>
                </a:solidFill>
                <a:latin typeface="Calibri"/>
              </a:rPr>
              <a:t> </a:t>
            </a:r>
            <a:r>
              <a:rPr lang="fi-FI" sz="1800" dirty="0" err="1">
                <a:solidFill>
                  <a:sysClr val="windowText" lastClr="000000"/>
                </a:solidFill>
                <a:latin typeface="Calibri"/>
              </a:rPr>
              <a:t>visiite</a:t>
            </a:r>
            <a:r>
              <a:rPr lang="fi-FI" sz="1800" dirty="0">
                <a:solidFill>
                  <a:sysClr val="windowText" lastClr="000000"/>
                </a:solidFill>
                <a:latin typeface="Calibri"/>
              </a:rPr>
              <a:t>, </a:t>
            </a:r>
            <a:r>
              <a:rPr lang="fi-FI" sz="1800" dirty="0" err="1">
                <a:solidFill>
                  <a:sysClr val="windowText" lastClr="000000"/>
                </a:solidFill>
                <a:latin typeface="Calibri"/>
              </a:rPr>
              <a:t>mis</a:t>
            </a:r>
            <a:r>
              <a:rPr lang="fi-FI" sz="1800" dirty="0">
                <a:solidFill>
                  <a:sysClr val="windowText" lastClr="000000"/>
                </a:solidFill>
                <a:latin typeface="Calibri"/>
              </a:rPr>
              <a:t> ei ole </a:t>
            </a:r>
            <a:r>
              <a:rPr lang="fi-FI" sz="1800" dirty="0" err="1">
                <a:solidFill>
                  <a:sysClr val="windowText" lastClr="000000"/>
                </a:solidFill>
                <a:latin typeface="Calibri"/>
              </a:rPr>
              <a:t>hõlmatud</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HC876</a:t>
            </a:r>
            <a:r>
              <a:rPr kumimoji="0" lang="et-EE"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t-E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või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HC877</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p:txBody>
      </p:sp>
      <p:sp>
        <p:nvSpPr>
          <p:cNvPr id="3" name="TextBox 2">
            <a:extLst>
              <a:ext uri="{FF2B5EF4-FFF2-40B4-BE49-F238E27FC236}">
                <a16:creationId xmlns:a16="http://schemas.microsoft.com/office/drawing/2014/main" id="{FC407B48-8E1B-81DD-E3E4-EA2D4AA7CD1D}"/>
              </a:ext>
            </a:extLst>
          </p:cNvPr>
          <p:cNvSpPr txBox="1"/>
          <p:nvPr/>
        </p:nvSpPr>
        <p:spPr>
          <a:xfrm>
            <a:off x="6526635" y="996623"/>
            <a:ext cx="5201232" cy="523220"/>
          </a:xfrm>
          <a:prstGeom prst="rect">
            <a:avLst/>
          </a:prstGeom>
          <a:noFill/>
        </p:spPr>
        <p:txBody>
          <a:bodyPr wrap="none" rtlCol="0">
            <a:spAutoFit/>
          </a:bodyPr>
          <a:lstStyle/>
          <a:p>
            <a:r>
              <a:rPr lang="en-US" sz="2800" dirty="0" err="1">
                <a:ln w="0"/>
                <a:solidFill>
                  <a:schemeClr val="accent1"/>
                </a:solidFill>
                <a:effectLst>
                  <a:outerShdw blurRad="38100" dist="25400" dir="5400000" algn="ctr" rotWithShape="0">
                    <a:srgbClr val="6E747A">
                      <a:alpha val="43000"/>
                    </a:srgbClr>
                  </a:outerShdw>
                </a:effectLst>
              </a:rPr>
              <a:t>Meditsiiniliste</a:t>
            </a:r>
            <a:r>
              <a:rPr lang="en-US" sz="2800" dirty="0">
                <a:ln w="0"/>
                <a:solidFill>
                  <a:schemeClr val="accent1"/>
                </a:solidFill>
                <a:effectLst>
                  <a:outerShdw blurRad="38100" dist="25400" dir="5400000" algn="ctr" rotWithShape="0">
                    <a:srgbClr val="6E747A">
                      <a:alpha val="43000"/>
                    </a:srgbClr>
                  </a:outerShdw>
                </a:effectLst>
              </a:rPr>
              <a:t> </a:t>
            </a:r>
            <a:r>
              <a:rPr lang="et-EE" sz="2800" dirty="0">
                <a:ln w="0"/>
                <a:solidFill>
                  <a:schemeClr val="accent1"/>
                </a:solidFill>
                <a:effectLst>
                  <a:outerShdw blurRad="38100" dist="25400" dir="5400000" algn="ctr" rotWithShape="0">
                    <a:srgbClr val="6E747A">
                      <a:alpha val="43000"/>
                    </a:srgbClr>
                  </a:outerShdw>
                </a:effectLst>
              </a:rPr>
              <a:t>sekkumiste</a:t>
            </a:r>
            <a:r>
              <a:rPr lang="en-US" sz="2800" dirty="0">
                <a:ln w="0"/>
                <a:solidFill>
                  <a:schemeClr val="accent1"/>
                </a:solidFill>
                <a:effectLst>
                  <a:outerShdw blurRad="38100" dist="25400" dir="5400000" algn="ctr" rotWithShape="0">
                    <a:srgbClr val="6E747A">
                      <a:alpha val="43000"/>
                    </a:srgbClr>
                  </a:outerShdw>
                </a:effectLst>
              </a:rPr>
              <a:t> </a:t>
            </a:r>
            <a:r>
              <a:rPr lang="en-US" sz="2800" dirty="0" err="1">
                <a:ln w="0"/>
                <a:solidFill>
                  <a:schemeClr val="accent1"/>
                </a:solidFill>
                <a:effectLst>
                  <a:outerShdw blurRad="38100" dist="25400" dir="5400000" algn="ctr" rotWithShape="0">
                    <a:srgbClr val="6E747A">
                      <a:alpha val="43000"/>
                    </a:srgbClr>
                  </a:outerShdw>
                </a:effectLst>
              </a:rPr>
              <a:t>sagedus</a:t>
            </a:r>
            <a:endParaRPr lang="en-GB" sz="2800" dirty="0">
              <a:ln w="0"/>
              <a:solidFill>
                <a:schemeClr val="accent1"/>
              </a:solidFill>
              <a:effectLst>
                <a:outerShdw blurRad="38100" dist="25400" dir="5400000" algn="ctr" rotWithShape="0">
                  <a:srgbClr val="6E747A">
                    <a:alpha val="43000"/>
                  </a:srgbClr>
                </a:outerShdw>
              </a:effectLst>
            </a:endParaRPr>
          </a:p>
        </p:txBody>
      </p:sp>
      <p:graphicFrame>
        <p:nvGraphicFramePr>
          <p:cNvPr id="4" name="Table 3">
            <a:extLst>
              <a:ext uri="{FF2B5EF4-FFF2-40B4-BE49-F238E27FC236}">
                <a16:creationId xmlns:a16="http://schemas.microsoft.com/office/drawing/2014/main" id="{2570DDB9-B8C2-91CC-00F5-B16E9D5600FF}"/>
              </a:ext>
            </a:extLst>
          </p:cNvPr>
          <p:cNvGraphicFramePr>
            <a:graphicFrameLocks noGrp="1"/>
          </p:cNvGraphicFramePr>
          <p:nvPr>
            <p:extLst>
              <p:ext uri="{D42A27DB-BD31-4B8C-83A1-F6EECF244321}">
                <p14:modId xmlns:p14="http://schemas.microsoft.com/office/powerpoint/2010/main" val="2101818509"/>
              </p:ext>
            </p:extLst>
          </p:nvPr>
        </p:nvGraphicFramePr>
        <p:xfrm>
          <a:off x="1715659" y="2779585"/>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16918596"/>
                    </a:ext>
                  </a:extLst>
                </a:gridCol>
                <a:gridCol w="4064000">
                  <a:extLst>
                    <a:ext uri="{9D8B030D-6E8A-4147-A177-3AD203B41FA5}">
                      <a16:colId xmlns:a16="http://schemas.microsoft.com/office/drawing/2014/main" val="1598232010"/>
                    </a:ext>
                  </a:extLst>
                </a:gridCol>
              </a:tblGrid>
              <a:tr h="370840">
                <a:tc>
                  <a:txBody>
                    <a:bodyPr/>
                    <a:lstStyle/>
                    <a:p>
                      <a:r>
                        <a:rPr lang="et-EE" dirty="0"/>
                        <a:t>Sisaldab</a:t>
                      </a:r>
                    </a:p>
                  </a:txBody>
                  <a:tcPr/>
                </a:tc>
                <a:tc>
                  <a:txBody>
                    <a:bodyPr/>
                    <a:lstStyle/>
                    <a:p>
                      <a:r>
                        <a:rPr lang="et-EE" dirty="0"/>
                        <a:t>Ei sisalda</a:t>
                      </a:r>
                    </a:p>
                  </a:txBody>
                  <a:tcPr/>
                </a:tc>
                <a:extLst>
                  <a:ext uri="{0D108BD9-81ED-4DB2-BD59-A6C34878D82A}">
                    <a16:rowId xmlns:a16="http://schemas.microsoft.com/office/drawing/2014/main" val="1154522730"/>
                  </a:ext>
                </a:extLst>
              </a:tr>
              <a:tr h="370840">
                <a:tc>
                  <a:txBody>
                    <a:bodyPr/>
                    <a:lstStyle/>
                    <a:p>
                      <a:r>
                        <a:rPr lang="et-EE" dirty="0"/>
                        <a:t>Visiit arsti juurde</a:t>
                      </a:r>
                    </a:p>
                  </a:txBody>
                  <a:tcPr/>
                </a:tc>
                <a:tc>
                  <a:txBody>
                    <a:bodyPr/>
                    <a:lstStyle/>
                    <a:p>
                      <a:r>
                        <a:rPr lang="et-EE" dirty="0"/>
                        <a:t>Visiit parameediku juurde nt: füsioterapeut, õde, </a:t>
                      </a:r>
                      <a:r>
                        <a:rPr lang="et-EE" dirty="0" err="1"/>
                        <a:t>optometrist</a:t>
                      </a:r>
                      <a:r>
                        <a:rPr lang="et-EE" dirty="0"/>
                        <a:t> jne)</a:t>
                      </a:r>
                    </a:p>
                  </a:txBody>
                  <a:tcPr/>
                </a:tc>
                <a:extLst>
                  <a:ext uri="{0D108BD9-81ED-4DB2-BD59-A6C34878D82A}">
                    <a16:rowId xmlns:a16="http://schemas.microsoft.com/office/drawing/2014/main" val="1977822330"/>
                  </a:ext>
                </a:extLst>
              </a:tr>
            </a:tbl>
          </a:graphicData>
        </a:graphic>
      </p:graphicFrame>
    </p:spTree>
    <p:extLst>
      <p:ext uri="{BB962C8B-B14F-4D97-AF65-F5344CB8AC3E}">
        <p14:creationId xmlns:p14="http://schemas.microsoft.com/office/powerpoint/2010/main" val="72751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6E14A-1709-0656-F62A-5C02EF4EE8E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BC43E92-6381-827D-DC08-26D2C10AC543}"/>
              </a:ext>
            </a:extLst>
          </p:cNvPr>
          <p:cNvSpPr>
            <a:spLocks noGrp="1"/>
          </p:cNvSpPr>
          <p:nvPr>
            <p:ph type="sldNum" sz="quarter" idx="12"/>
          </p:nvPr>
        </p:nvSpPr>
        <p:spPr/>
        <p:txBody>
          <a:bodyPr/>
          <a:lstStyle/>
          <a:p>
            <a:fld id="{707F67BB-1702-488B-BD11-C12E8658007A}" type="slidenum">
              <a:rPr lang="de-DE" smtClean="0"/>
              <a:t>2</a:t>
            </a:fld>
            <a:endParaRPr lang="de-DE" dirty="0"/>
          </a:p>
        </p:txBody>
      </p:sp>
      <p:sp>
        <p:nvSpPr>
          <p:cNvPr id="6" name="TextBox 5">
            <a:extLst>
              <a:ext uri="{FF2B5EF4-FFF2-40B4-BE49-F238E27FC236}">
                <a16:creationId xmlns:a16="http://schemas.microsoft.com/office/drawing/2014/main" id="{7F2F0CD9-9087-B4F2-E1B0-0BA64F3E927A}"/>
              </a:ext>
            </a:extLst>
          </p:cNvPr>
          <p:cNvSpPr txBox="1"/>
          <p:nvPr/>
        </p:nvSpPr>
        <p:spPr>
          <a:xfrm>
            <a:off x="2381250" y="246456"/>
            <a:ext cx="7442973" cy="584775"/>
          </a:xfrm>
          <a:prstGeom prst="rect">
            <a:avLst/>
          </a:prstGeom>
          <a:noFill/>
        </p:spPr>
        <p:txBody>
          <a:bodyPr wrap="square">
            <a:spAutoFit/>
          </a:bodyPr>
          <a:lstStyle/>
          <a:p>
            <a:r>
              <a:rPr lang="et-EE" sz="3200" b="0" i="0" dirty="0">
                <a:solidFill>
                  <a:srgbClr val="000000"/>
                </a:solidFill>
                <a:effectLst/>
                <a:latin typeface="Segoe UI Web (East European)"/>
              </a:rPr>
              <a:t>Nõusolek = andmetöötluse õiguslik alus</a:t>
            </a:r>
            <a:endParaRPr lang="en-DE" dirty="0"/>
          </a:p>
        </p:txBody>
      </p:sp>
      <p:sp>
        <p:nvSpPr>
          <p:cNvPr id="3" name="Inhaltsplatzhalter 2">
            <a:extLst>
              <a:ext uri="{FF2B5EF4-FFF2-40B4-BE49-F238E27FC236}">
                <a16:creationId xmlns:a16="http://schemas.microsoft.com/office/drawing/2014/main" id="{0D71ACFD-747A-974B-5A22-6A411D3858AA}"/>
              </a:ext>
            </a:extLst>
          </p:cNvPr>
          <p:cNvSpPr txBox="1">
            <a:spLocks/>
          </p:cNvSpPr>
          <p:nvPr/>
        </p:nvSpPr>
        <p:spPr>
          <a:xfrm>
            <a:off x="723172" y="1297670"/>
            <a:ext cx="8229600" cy="50405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t-EE" sz="2400" b="1" i="0" u="none" strike="noStrike" kern="1200" cap="none" spc="0" normalizeH="0" baseline="0" noProof="0" dirty="0">
                <a:ln>
                  <a:noFill/>
                </a:ln>
                <a:solidFill>
                  <a:sysClr val="windowText" lastClr="000000"/>
                </a:solidFill>
                <a:effectLst/>
                <a:uLnTx/>
                <a:uFillTx/>
                <a:latin typeface="Calibri"/>
              </a:rPr>
              <a:t>Protseduur</a:t>
            </a:r>
            <a:r>
              <a:rPr kumimoji="0" lang="en-GB" sz="2400" b="1" i="0" u="none" strike="noStrike" kern="1200" cap="none" spc="0" normalizeH="0" baseline="0" noProof="0" dirty="0">
                <a:ln>
                  <a:noFill/>
                </a:ln>
                <a:solidFill>
                  <a:sysClr val="windowText" lastClr="000000"/>
                </a:solidFill>
                <a:effectLst/>
                <a:uLnTx/>
                <a:uFillTx/>
                <a:latin typeface="Calibri"/>
              </a:rPr>
              <a:t>:</a:t>
            </a:r>
          </a:p>
          <a:p>
            <a:pPr marL="457200" lvl="0" indent="-457200">
              <a:buFont typeface="+mj-lt"/>
              <a:buAutoNum type="arabicPeriod"/>
              <a:defRPr/>
            </a:pPr>
            <a:r>
              <a:rPr lang="et-EE" sz="2400" dirty="0">
                <a:solidFill>
                  <a:sysClr val="windowText" lastClr="000000"/>
                </a:solidFill>
                <a:latin typeface="Calibri"/>
              </a:rPr>
              <a:t>Teavituskiri</a:t>
            </a:r>
            <a:r>
              <a:rPr lang="fi-FI" sz="2400" dirty="0">
                <a:solidFill>
                  <a:sysClr val="windowText" lastClr="000000"/>
                </a:solidFill>
                <a:latin typeface="Calibri"/>
              </a:rPr>
              <a:t> </a:t>
            </a:r>
            <a:r>
              <a:rPr lang="fi-FI" sz="2400" dirty="0" err="1">
                <a:solidFill>
                  <a:sysClr val="windowText" lastClr="000000"/>
                </a:solidFill>
                <a:latin typeface="Calibri"/>
              </a:rPr>
              <a:t>andmekaits</a:t>
            </a:r>
            <a:r>
              <a:rPr lang="et-EE" sz="2400" dirty="0" err="1">
                <a:solidFill>
                  <a:sysClr val="windowText" lastClr="000000"/>
                </a:solidFill>
                <a:latin typeface="Calibri"/>
              </a:rPr>
              <a:t>edeklaratsiooniga</a:t>
            </a:r>
            <a:r>
              <a:rPr lang="fi-FI" sz="2400" dirty="0">
                <a:solidFill>
                  <a:sysClr val="windowText" lastClr="000000"/>
                </a:solidFill>
                <a:latin typeface="Calibri"/>
              </a:rPr>
              <a:t> on </a:t>
            </a:r>
            <a:r>
              <a:rPr lang="fi-FI" sz="2400" dirty="0" err="1">
                <a:solidFill>
                  <a:sysClr val="windowText" lastClr="000000"/>
                </a:solidFill>
                <a:latin typeface="Calibri"/>
              </a:rPr>
              <a:t>saadetud</a:t>
            </a:r>
            <a:r>
              <a:rPr lang="fi-FI" sz="2400" dirty="0">
                <a:solidFill>
                  <a:sysClr val="windowText" lastClr="000000"/>
                </a:solidFill>
                <a:latin typeface="Calibri"/>
              </a:rPr>
              <a:t> </a:t>
            </a:r>
            <a:r>
              <a:rPr lang="et-EE" sz="2400" dirty="0">
                <a:solidFill>
                  <a:sysClr val="windowText" lastClr="000000"/>
                </a:solidFill>
                <a:latin typeface="Calibri"/>
              </a:rPr>
              <a:t>ette</a:t>
            </a:r>
          </a:p>
          <a:p>
            <a:pPr marL="457200" lvl="0" indent="-457200">
              <a:buFont typeface="+mj-lt"/>
              <a:buAutoNum type="arabicPeriod"/>
              <a:defRPr/>
            </a:pPr>
            <a:r>
              <a:rPr lang="et-EE" sz="2400" dirty="0">
                <a:solidFill>
                  <a:sysClr val="windowText" lastClr="000000"/>
                </a:solidFill>
                <a:latin typeface="Calibri"/>
              </a:rPr>
              <a:t>Ulatage intervjuu alguses uuesti andmekaitsedeklaratsioon</a:t>
            </a:r>
            <a:endParaRPr kumimoji="0" lang="en-GB" sz="2400" b="0" i="0" u="none" strike="noStrike" kern="1200" cap="none" spc="0" normalizeH="0" baseline="0" noProof="0" dirty="0">
              <a:ln>
                <a:noFill/>
              </a:ln>
              <a:solidFill>
                <a:sysClr val="windowText" lastClr="000000"/>
              </a:solidFill>
              <a:effectLst/>
              <a:uLnTx/>
              <a:uFillTx/>
              <a:latin typeface="Calibri"/>
            </a:endParaRPr>
          </a:p>
          <a:p>
            <a:pPr marL="457200" lvl="0" indent="-457200">
              <a:buFont typeface="+mj-lt"/>
              <a:buAutoNum type="arabicPeriod"/>
              <a:defRPr/>
            </a:pPr>
            <a:r>
              <a:rPr lang="et-EE" sz="2400" dirty="0">
                <a:solidFill>
                  <a:sysClr val="windowText" lastClr="000000"/>
                </a:solidFill>
                <a:latin typeface="Calibri"/>
              </a:rPr>
              <a:t>Jätke lugemiseks piisavalt aega.</a:t>
            </a:r>
          </a:p>
          <a:p>
            <a:pPr marL="457200" lvl="0" indent="-457200">
              <a:buFont typeface="+mj-lt"/>
              <a:buAutoNum type="arabicPeriod"/>
              <a:defRPr/>
            </a:pPr>
            <a:r>
              <a:rPr lang="et-EE" sz="2400" dirty="0">
                <a:solidFill>
                  <a:sysClr val="windowText" lastClr="000000"/>
                </a:solidFill>
                <a:latin typeface="Calibri"/>
              </a:rPr>
              <a:t>Esitage uuringus osalemise nõusolekuküsimus</a:t>
            </a:r>
            <a:r>
              <a:rPr lang="en-GB" sz="2400" dirty="0">
                <a:solidFill>
                  <a:sysClr val="windowText" lastClr="000000"/>
                </a:solidFill>
                <a:latin typeface="Calibri"/>
              </a:rPr>
              <a:t> </a:t>
            </a:r>
            <a:endParaRPr lang="et-EE" sz="2400" dirty="0">
              <a:solidFill>
                <a:sysClr val="windowText" lastClr="000000"/>
              </a:solidFill>
              <a:latin typeface="Calibri"/>
            </a:endParaRPr>
          </a:p>
          <a:p>
            <a:pPr marL="457200" lvl="0" indent="-457200">
              <a:buFont typeface="+mj-lt"/>
              <a:buAutoNum type="arabicPeriod"/>
              <a:defRPr/>
            </a:pPr>
            <a:r>
              <a:rPr lang="et-EE" sz="2400" dirty="0">
                <a:solidFill>
                  <a:sysClr val="windowText" lastClr="000000"/>
                </a:solidFill>
                <a:latin typeface="Calibri"/>
              </a:rPr>
              <a:t>Vastake kõigile küsimustele, mis vastajal võivad tekkida</a:t>
            </a:r>
          </a:p>
          <a:p>
            <a:pPr marL="457200" lvl="0" indent="-457200">
              <a:buFont typeface="+mj-lt"/>
              <a:buAutoNum type="arabicPeriod"/>
              <a:defRPr/>
            </a:pPr>
            <a:r>
              <a:rPr kumimoji="0" lang="en-GB" sz="2400" b="0" i="0" u="none" strike="noStrike" kern="1200" cap="none" spc="0" normalizeH="0" baseline="0" noProof="0" dirty="0">
                <a:ln>
                  <a:noFill/>
                </a:ln>
                <a:solidFill>
                  <a:sysClr val="windowText" lastClr="000000"/>
                </a:solidFill>
                <a:effectLst/>
                <a:uLnTx/>
                <a:uFillTx/>
                <a:latin typeface="Calibri"/>
              </a:rPr>
              <a:t>	</a:t>
            </a:r>
            <a:r>
              <a:rPr kumimoji="0" lang="en-GB" sz="2400" b="0" i="1" u="none" strike="noStrike" kern="1200" cap="none" spc="0" normalizeH="0" baseline="0" noProof="0" dirty="0">
                <a:ln>
                  <a:noFill/>
                </a:ln>
                <a:solidFill>
                  <a:sysClr val="windowText" lastClr="000000"/>
                </a:solidFill>
                <a:effectLst/>
                <a:uLnTx/>
                <a:uFillTx/>
                <a:latin typeface="Calibri"/>
              </a:rPr>
              <a:t>“</a:t>
            </a:r>
            <a:r>
              <a:rPr kumimoji="0" lang="et-EE" sz="2400" b="0" i="1" u="none" strike="noStrike" kern="1200" cap="none" spc="0" normalizeH="0" baseline="0" noProof="0" dirty="0">
                <a:ln>
                  <a:noFill/>
                </a:ln>
                <a:solidFill>
                  <a:sysClr val="windowText" lastClr="000000"/>
                </a:solidFill>
                <a:effectLst/>
                <a:uLnTx/>
                <a:uFillTx/>
                <a:latin typeface="Calibri"/>
              </a:rPr>
              <a:t>Kas te salvestate minu andmeid</a:t>
            </a:r>
            <a:r>
              <a:rPr kumimoji="0" lang="en-GB" sz="2400" b="0" i="1" u="none" strike="noStrike" kern="1200" cap="none" spc="0" normalizeH="0" baseline="0" noProof="0" dirty="0">
                <a:ln>
                  <a:noFill/>
                </a:ln>
                <a:solidFill>
                  <a:sysClr val="windowText" lastClr="000000"/>
                </a:solidFill>
                <a:effectLst/>
                <a:uLnTx/>
                <a:uFillTx/>
                <a:latin typeface="Calibri"/>
              </a:rPr>
              <a:t>?”</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1" u="none" strike="noStrike" kern="1200" cap="none" spc="0" normalizeH="0" baseline="0" noProof="0" dirty="0">
                <a:ln>
                  <a:noFill/>
                </a:ln>
                <a:solidFill>
                  <a:sysClr val="windowText" lastClr="000000"/>
                </a:solidFill>
                <a:effectLst/>
                <a:uLnTx/>
                <a:uFillTx/>
                <a:latin typeface="Calibri"/>
              </a:rPr>
              <a:t>	“</a:t>
            </a:r>
            <a:r>
              <a:rPr kumimoji="0" lang="et-EE" sz="2400" b="0" i="1" u="none" strike="noStrike" kern="1200" cap="none" spc="0" normalizeH="0" baseline="0" noProof="0" dirty="0">
                <a:ln>
                  <a:noFill/>
                </a:ln>
                <a:solidFill>
                  <a:sysClr val="windowText" lastClr="000000"/>
                </a:solidFill>
                <a:effectLst/>
                <a:uLnTx/>
                <a:uFillTx/>
                <a:latin typeface="Calibri"/>
              </a:rPr>
              <a:t>Mida te</a:t>
            </a:r>
            <a:r>
              <a:rPr kumimoji="0" lang="et-EE" sz="2400" b="0" i="1" u="none" strike="noStrike" kern="1200" cap="none" spc="0" normalizeH="0" noProof="0" dirty="0">
                <a:ln>
                  <a:noFill/>
                </a:ln>
                <a:solidFill>
                  <a:sysClr val="windowText" lastClr="000000"/>
                </a:solidFill>
                <a:effectLst/>
                <a:uLnTx/>
                <a:uFillTx/>
                <a:latin typeface="Calibri"/>
              </a:rPr>
              <a:t> minu andmetega teete</a:t>
            </a:r>
            <a:r>
              <a:rPr kumimoji="0" lang="en-GB" sz="2400" b="0" i="1" u="none" strike="noStrike" kern="1200" cap="none" spc="0" normalizeH="0" baseline="0" noProof="0" dirty="0">
                <a:ln>
                  <a:noFill/>
                </a:ln>
                <a:solidFill>
                  <a:sysClr val="windowText" lastClr="000000"/>
                </a:solidFill>
                <a:effectLst/>
                <a:uLnTx/>
                <a:uFillTx/>
                <a:latin typeface="Calibri"/>
              </a:rPr>
              <a:t>?”</a:t>
            </a:r>
          </a:p>
          <a:p>
            <a:pPr marL="514350" lvl="0" indent="-457200">
              <a:buFont typeface="+mj-lt"/>
              <a:buAutoNum type="arabicPeriod"/>
              <a:defRPr/>
            </a:pPr>
            <a:r>
              <a:rPr lang="et-EE" sz="2400" dirty="0">
                <a:solidFill>
                  <a:sysClr val="windowText" lastClr="000000"/>
                </a:solidFill>
                <a:latin typeface="Calibri"/>
              </a:rPr>
              <a:t>Dokumenteerige suuline nõusolek CAPI-</a:t>
            </a:r>
            <a:r>
              <a:rPr lang="et-EE" sz="2400" dirty="0" err="1">
                <a:solidFill>
                  <a:sysClr val="windowText" lastClr="000000"/>
                </a:solidFill>
                <a:latin typeface="Calibri"/>
              </a:rPr>
              <a:t>sse</a:t>
            </a:r>
            <a:endParaRPr lang="en-GB" sz="2400" dirty="0">
              <a:solidFill>
                <a:sysClr val="windowText" lastClr="000000"/>
              </a:solidFill>
              <a:latin typeface="Calibri"/>
              <a:sym typeface="Wingdings" panose="05000000000000000000" pitchFamily="2" charset="2"/>
            </a:endParaRPr>
          </a:p>
        </p:txBody>
      </p:sp>
    </p:spTree>
    <p:extLst>
      <p:ext uri="{BB962C8B-B14F-4D97-AF65-F5344CB8AC3E}">
        <p14:creationId xmlns:p14="http://schemas.microsoft.com/office/powerpoint/2010/main" val="3205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5B2C-FEB1-CA14-3B68-90DD37892C6D}"/>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2AD7698-54F9-1677-5107-558433A03E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F67BB-1702-488B-BD11-C12E8658007A}"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FACED27-1133-A680-CE01-F12F49E0B21F}"/>
              </a:ext>
            </a:extLst>
          </p:cNvPr>
          <p:cNvSpPr txBox="1"/>
          <p:nvPr/>
        </p:nvSpPr>
        <p:spPr>
          <a:xfrm>
            <a:off x="2381250" y="246456"/>
            <a:ext cx="75955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Tervise moodul</a:t>
            </a:r>
            <a:endParaRPr kumimoji="0" lang="en-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6407FAE0-670F-2D9C-76F3-042E7C7DEF85}"/>
              </a:ext>
            </a:extLst>
          </p:cNvPr>
          <p:cNvSpPr txBox="1">
            <a:spLocks/>
          </p:cNvSpPr>
          <p:nvPr/>
        </p:nvSpPr>
        <p:spPr>
          <a:xfrm>
            <a:off x="707566" y="1275128"/>
            <a:ext cx="7726571" cy="98681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Planeeritud</a:t>
            </a: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vs. «</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Erakorraline</a:t>
            </a: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haiglaravi</a:t>
            </a:r>
            <a:endPar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HC888 (</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1 valik</a:t>
            </a: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ja</a:t>
            </a: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HC890 (</a:t>
            </a: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mitmene valik</a:t>
            </a:r>
            <a:r>
              <a:rPr kumimoji="0" lang="en-GB"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1EB215EB-B768-3676-5AE0-E19FC0BB8717}"/>
              </a:ext>
            </a:extLst>
          </p:cNvPr>
          <p:cNvGraphicFramePr>
            <a:graphicFrameLocks noGrp="1"/>
          </p:cNvGraphicFramePr>
          <p:nvPr>
            <p:extLst>
              <p:ext uri="{D42A27DB-BD31-4B8C-83A1-F6EECF244321}">
                <p14:modId xmlns:p14="http://schemas.microsoft.com/office/powerpoint/2010/main" val="2989893639"/>
              </p:ext>
            </p:extLst>
          </p:nvPr>
        </p:nvGraphicFramePr>
        <p:xfrm>
          <a:off x="861926" y="2643279"/>
          <a:ext cx="10368782" cy="2159438"/>
        </p:xfrm>
        <a:graphic>
          <a:graphicData uri="http://schemas.openxmlformats.org/drawingml/2006/table">
            <a:tbl>
              <a:tblPr firstRow="1" bandRow="1"/>
              <a:tblGrid>
                <a:gridCol w="5140289">
                  <a:extLst>
                    <a:ext uri="{9D8B030D-6E8A-4147-A177-3AD203B41FA5}">
                      <a16:colId xmlns:a16="http://schemas.microsoft.com/office/drawing/2014/main" val="3244635829"/>
                    </a:ext>
                  </a:extLst>
                </a:gridCol>
                <a:gridCol w="5228493">
                  <a:extLst>
                    <a:ext uri="{9D8B030D-6E8A-4147-A177-3AD203B41FA5}">
                      <a16:colId xmlns:a16="http://schemas.microsoft.com/office/drawing/2014/main" val="2952260103"/>
                    </a:ext>
                  </a:extLst>
                </a:gridCol>
              </a:tblGrid>
              <a:tr h="3250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t-EE" sz="2000" b="1" dirty="0"/>
                        <a:t>Erakorraline haiglaravi</a:t>
                      </a:r>
                      <a:endParaRPr lang="en-US" sz="20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t-EE" sz="2000" b="1" dirty="0"/>
                        <a:t>Planeeritud haiglaravi</a:t>
                      </a:r>
                      <a:endParaRPr lang="en-US" sz="20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4058753660"/>
                  </a:ext>
                </a:extLst>
              </a:tr>
              <a:tr h="1763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fi-FI" dirty="0" err="1"/>
                        <a:t>Haiglas</a:t>
                      </a:r>
                      <a:r>
                        <a:rPr lang="fi-FI" dirty="0"/>
                        <a:t> </a:t>
                      </a:r>
                      <a:r>
                        <a:rPr lang="fi-FI" dirty="0" err="1"/>
                        <a:t>viibimine</a:t>
                      </a:r>
                      <a:r>
                        <a:rPr lang="fi-FI" dirty="0"/>
                        <a:t> </a:t>
                      </a:r>
                      <a:r>
                        <a:rPr lang="fi-FI" dirty="0" err="1"/>
                        <a:t>erakorralise</a:t>
                      </a:r>
                      <a:r>
                        <a:rPr lang="fi-FI" dirty="0"/>
                        <a:t> </a:t>
                      </a:r>
                      <a:r>
                        <a:rPr lang="fi-FI" dirty="0" err="1"/>
                        <a:t>meditsiini</a:t>
                      </a:r>
                      <a:r>
                        <a:rPr lang="fi-FI" dirty="0"/>
                        <a:t> osakonna </a:t>
                      </a:r>
                      <a:r>
                        <a:rPr lang="fi-FI" dirty="0" err="1"/>
                        <a:t>kaudu</a:t>
                      </a:r>
                      <a:r>
                        <a:rPr lang="et-EE" dirty="0"/>
                        <a:t>:</a:t>
                      </a:r>
                    </a:p>
                    <a:p>
                      <a:pPr marL="285750" indent="-285750" algn="l" defTabSz="914400" rtl="0" eaLnBrk="1" latinLnBrk="0" hangingPunct="1">
                        <a:buFontTx/>
                        <a:buChar char="-"/>
                      </a:pPr>
                      <a:r>
                        <a:rPr lang="en-US" sz="1800" kern="1200" dirty="0">
                          <a:solidFill>
                            <a:schemeClr val="tx1"/>
                          </a:solidFill>
                          <a:latin typeface="Calibri"/>
                          <a:ea typeface="+mn-ea"/>
                          <a:cs typeface="+mn-cs"/>
                        </a:rPr>
                        <a:t>(</a:t>
                      </a:r>
                      <a:r>
                        <a:rPr lang="et-EE" sz="1800" kern="1200" dirty="0">
                          <a:solidFill>
                            <a:schemeClr val="tx1"/>
                          </a:solidFill>
                          <a:latin typeface="Calibri"/>
                          <a:ea typeface="+mn-ea"/>
                          <a:cs typeface="+mn-cs"/>
                        </a:rPr>
                        <a:t>tüüpiliselt</a:t>
                      </a:r>
                      <a:r>
                        <a:rPr lang="en-US" sz="1800" kern="1200" dirty="0">
                          <a:solidFill>
                            <a:schemeClr val="tx1"/>
                          </a:solidFill>
                          <a:latin typeface="Calibri"/>
                          <a:ea typeface="+mn-ea"/>
                          <a:cs typeface="+mn-cs"/>
                        </a:rPr>
                        <a:t>) </a:t>
                      </a:r>
                      <a:r>
                        <a:rPr lang="en-US" sz="1800" kern="1200" dirty="0" err="1">
                          <a:solidFill>
                            <a:schemeClr val="tx1"/>
                          </a:solidFill>
                          <a:latin typeface="Calibri"/>
                          <a:ea typeface="+mn-ea"/>
                          <a:cs typeface="+mn-cs"/>
                        </a:rPr>
                        <a:t>raske</a:t>
                      </a:r>
                      <a:r>
                        <a:rPr lang="en-US" sz="1800" kern="1200" dirty="0">
                          <a:solidFill>
                            <a:schemeClr val="tx1"/>
                          </a:solidFill>
                          <a:latin typeface="Calibri"/>
                          <a:ea typeface="+mn-ea"/>
                          <a:cs typeface="+mn-cs"/>
                        </a:rPr>
                        <a:t>(d) </a:t>
                      </a:r>
                      <a:r>
                        <a:rPr lang="en-US" sz="1800" kern="1200" dirty="0" err="1">
                          <a:solidFill>
                            <a:schemeClr val="tx1"/>
                          </a:solidFill>
                          <a:latin typeface="Calibri"/>
                          <a:ea typeface="+mn-ea"/>
                          <a:cs typeface="+mn-cs"/>
                        </a:rPr>
                        <a:t>seisund</a:t>
                      </a:r>
                      <a:r>
                        <a:rPr lang="en-US" sz="1800" kern="1200" dirty="0">
                          <a:solidFill>
                            <a:schemeClr val="tx1"/>
                          </a:solidFill>
                          <a:latin typeface="Calibri"/>
                          <a:ea typeface="+mn-ea"/>
                          <a:cs typeface="+mn-cs"/>
                        </a:rPr>
                        <a:t>(id)</a:t>
                      </a:r>
                      <a:endParaRPr lang="et-EE" sz="1800" kern="1200" dirty="0">
                        <a:solidFill>
                          <a:schemeClr val="tx1"/>
                        </a:solidFill>
                        <a:latin typeface="Calibri"/>
                        <a:ea typeface="+mn-ea"/>
                        <a:cs typeface="+mn-cs"/>
                      </a:endParaRPr>
                    </a:p>
                    <a:p>
                      <a:pPr marL="285750" indent="-285750" algn="l" defTabSz="914400" rtl="0" eaLnBrk="1" latinLnBrk="0" hangingPunct="1">
                        <a:buFontTx/>
                        <a:buChar char="-"/>
                      </a:pPr>
                      <a:r>
                        <a:rPr lang="en-US" sz="1800" kern="1200" dirty="0" err="1">
                          <a:solidFill>
                            <a:schemeClr val="tx1"/>
                          </a:solidFill>
                          <a:latin typeface="Calibri"/>
                          <a:ea typeface="+mn-ea"/>
                          <a:cs typeface="+mn-cs"/>
                        </a:rPr>
                        <a:t>äge</a:t>
                      </a:r>
                      <a:r>
                        <a:rPr lang="en-US" sz="1800" kern="1200" dirty="0">
                          <a:solidFill>
                            <a:schemeClr val="tx1"/>
                          </a:solidFill>
                          <a:latin typeface="Calibri"/>
                          <a:ea typeface="+mn-ea"/>
                          <a:cs typeface="+mn-cs"/>
                        </a:rPr>
                        <a:t> </a:t>
                      </a:r>
                      <a:r>
                        <a:rPr lang="en-US" sz="1800" kern="1200" dirty="0" err="1">
                          <a:solidFill>
                            <a:schemeClr val="tx1"/>
                          </a:solidFill>
                          <a:latin typeface="Calibri"/>
                          <a:ea typeface="+mn-ea"/>
                          <a:cs typeface="+mn-cs"/>
                        </a:rPr>
                        <a:t>haigus</a:t>
                      </a:r>
                      <a:endParaRPr lang="et-EE" sz="1800" kern="1200" dirty="0">
                        <a:solidFill>
                          <a:schemeClr val="tx1"/>
                        </a:solidFill>
                        <a:latin typeface="Calibri"/>
                        <a:ea typeface="+mn-ea"/>
                        <a:cs typeface="+mn-cs"/>
                      </a:endParaRPr>
                    </a:p>
                    <a:p>
                      <a:pPr marL="285750" indent="-285750" algn="l" defTabSz="914400" rtl="0" eaLnBrk="1" latinLnBrk="0" hangingPunct="1">
                        <a:buFontTx/>
                        <a:buChar char="-"/>
                      </a:pPr>
                      <a:r>
                        <a:rPr lang="en-US" dirty="0" err="1"/>
                        <a:t>äkiline</a:t>
                      </a:r>
                      <a:r>
                        <a:rPr lang="en-US" dirty="0"/>
                        <a:t> </a:t>
                      </a:r>
                      <a:r>
                        <a:rPr lang="en-US" dirty="0" err="1"/>
                        <a:t>krooniline</a:t>
                      </a:r>
                      <a:r>
                        <a:rPr lang="en-US" dirty="0"/>
                        <a:t> </a:t>
                      </a:r>
                      <a:r>
                        <a:rPr lang="en-US" dirty="0" err="1"/>
                        <a:t>haigus</a:t>
                      </a:r>
                      <a:endParaRPr lang="en-US"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latin typeface="+mn-lt"/>
                        </a:rPr>
                        <a:t>Kõik haiglaravid, mis on ette planeeritud</a:t>
                      </a:r>
                      <a:endParaRPr lang="de-DE" sz="1800" dirty="0">
                        <a:latin typeface="+mn-lt"/>
                      </a:endParaRPr>
                    </a:p>
                    <a:p>
                      <a:pPr algn="l"/>
                      <a:endParaRPr lang="en-US"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71665372"/>
                  </a:ext>
                </a:extLst>
              </a:tr>
            </a:tbl>
          </a:graphicData>
        </a:graphic>
      </p:graphicFrame>
      <p:sp>
        <p:nvSpPr>
          <p:cNvPr id="5" name="TextBox 4">
            <a:extLst>
              <a:ext uri="{FF2B5EF4-FFF2-40B4-BE49-F238E27FC236}">
                <a16:creationId xmlns:a16="http://schemas.microsoft.com/office/drawing/2014/main" id="{58FF05B1-D2E5-BB3C-1AA6-9B8FFD0A01BA}"/>
              </a:ext>
            </a:extLst>
          </p:cNvPr>
          <p:cNvSpPr txBox="1"/>
          <p:nvPr/>
        </p:nvSpPr>
        <p:spPr>
          <a:xfrm>
            <a:off x="6523066" y="986060"/>
            <a:ext cx="2415277" cy="523220"/>
          </a:xfrm>
          <a:prstGeom prst="rect">
            <a:avLst/>
          </a:prstGeom>
          <a:noFill/>
        </p:spPr>
        <p:txBody>
          <a:bodyPr wrap="none" rtlCol="0">
            <a:spAutoFit/>
          </a:bodyPr>
          <a:lstStyle/>
          <a:p>
            <a:r>
              <a:rPr lang="et-EE" sz="2800" dirty="0">
                <a:ln w="0"/>
                <a:solidFill>
                  <a:schemeClr val="accent1"/>
                </a:solidFill>
                <a:effectLst>
                  <a:outerShdw blurRad="38100" dist="25400" dir="5400000" algn="ctr" rotWithShape="0">
                    <a:srgbClr val="6E747A">
                      <a:alpha val="43000"/>
                    </a:srgbClr>
                  </a:outerShdw>
                </a:effectLst>
              </a:rPr>
              <a:t>Haiglate tüübid</a:t>
            </a:r>
            <a:endParaRPr lang="en-GB"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4092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2CDC-ABD9-8A3C-3750-FC21980EA61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F6AFD35-A3BD-6C4C-5951-BAC8627C84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F67BB-1702-488B-BD11-C12E8658007A}"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D139134-6DD9-BD13-8D8B-B77BC31B7F70}"/>
              </a:ext>
            </a:extLst>
          </p:cNvPr>
          <p:cNvSpPr txBox="1"/>
          <p:nvPr/>
        </p:nvSpPr>
        <p:spPr>
          <a:xfrm>
            <a:off x="2381250" y="246456"/>
            <a:ext cx="75955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Tervise moodul</a:t>
            </a:r>
            <a:endParaRPr kumimoji="0" lang="en-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nhaltsplatzhalter 2">
            <a:extLst>
              <a:ext uri="{FF2B5EF4-FFF2-40B4-BE49-F238E27FC236}">
                <a16:creationId xmlns:a16="http://schemas.microsoft.com/office/drawing/2014/main" id="{C0DFC9F2-A8B5-9D9C-54A5-9DF2B5344C6C}"/>
              </a:ext>
            </a:extLst>
          </p:cNvPr>
          <p:cNvSpPr txBox="1">
            <a:spLocks/>
          </p:cNvSpPr>
          <p:nvPr/>
        </p:nvSpPr>
        <p:spPr>
          <a:xfrm>
            <a:off x="767168" y="1738859"/>
            <a:ext cx="10918554" cy="447271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50" lvl="1" indent="0">
              <a:buNone/>
              <a:defRPr/>
            </a:pPr>
            <a:r>
              <a:rPr kumimoji="0" lang="en-US"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HC889_HealthLiteracy</a:t>
            </a:r>
            <a:r>
              <a:rPr kumimoji="0" lang="en-US" sz="22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lang="en-US" sz="2200" i="1" dirty="0">
                <a:solidFill>
                  <a:sysClr val="windowText" lastClr="000000"/>
                </a:solidFill>
                <a:latin typeface="Calibri"/>
              </a:rPr>
              <a:t>TERVISEALANE KIRJAOSKUS</a:t>
            </a:r>
            <a:r>
              <a:rPr kumimoji="0" lang="en-US" sz="22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400050" lvl="1" indent="0">
              <a:buNone/>
              <a:defRPr/>
            </a:pPr>
            <a:r>
              <a:rPr lang="en-US" sz="1800" i="1" dirty="0">
                <a:solidFill>
                  <a:sysClr val="windowText" lastClr="000000"/>
                </a:solidFill>
                <a:latin typeface="Calibri"/>
              </a:rPr>
              <a:t>Kui </a:t>
            </a:r>
            <a:r>
              <a:rPr lang="en-US" sz="1800" i="1" dirty="0" err="1">
                <a:solidFill>
                  <a:sysClr val="windowText" lastClr="000000"/>
                </a:solidFill>
                <a:latin typeface="Calibri"/>
              </a:rPr>
              <a:t>sageli</a:t>
            </a:r>
            <a:r>
              <a:rPr lang="en-US" sz="1800" i="1" dirty="0">
                <a:solidFill>
                  <a:sysClr val="windowText" lastClr="000000"/>
                </a:solidFill>
                <a:latin typeface="Calibri"/>
              </a:rPr>
              <a:t> on </a:t>
            </a:r>
            <a:r>
              <a:rPr lang="en-US" sz="1800" i="1" dirty="0" err="1">
                <a:solidFill>
                  <a:sysClr val="windowText" lastClr="000000"/>
                </a:solidFill>
                <a:latin typeface="Calibri"/>
              </a:rPr>
              <a:t>vaja</a:t>
            </a:r>
            <a:r>
              <a:rPr lang="en-US" sz="1800" i="1" dirty="0">
                <a:solidFill>
                  <a:sysClr val="windowText" lastClr="000000"/>
                </a:solidFill>
                <a:latin typeface="Calibri"/>
              </a:rPr>
              <a:t>, et </a:t>
            </a:r>
            <a:r>
              <a:rPr lang="en-US" sz="1800" i="1" dirty="0" err="1">
                <a:solidFill>
                  <a:sysClr val="windowText" lastClr="000000"/>
                </a:solidFill>
                <a:latin typeface="Calibri"/>
              </a:rPr>
              <a:t>keegi</a:t>
            </a:r>
            <a:r>
              <a:rPr lang="en-US" sz="1800" i="1" dirty="0">
                <a:solidFill>
                  <a:sysClr val="windowText" lastClr="000000"/>
                </a:solidFill>
                <a:latin typeface="Calibri"/>
              </a:rPr>
              <a:t> </a:t>
            </a:r>
            <a:r>
              <a:rPr lang="en-US" sz="1800" i="1" dirty="0" err="1">
                <a:solidFill>
                  <a:sysClr val="windowText" lastClr="000000"/>
                </a:solidFill>
                <a:latin typeface="Calibri"/>
              </a:rPr>
              <a:t>aitaks</a:t>
            </a:r>
            <a:r>
              <a:rPr lang="en-US" sz="1800" i="1" dirty="0">
                <a:solidFill>
                  <a:sysClr val="windowText" lastClr="000000"/>
                </a:solidFill>
                <a:latin typeface="Calibri"/>
              </a:rPr>
              <a:t> </a:t>
            </a:r>
            <a:r>
              <a:rPr lang="en-US" sz="1800" i="1" dirty="0" err="1">
                <a:solidFill>
                  <a:sysClr val="windowText" lastClr="000000"/>
                </a:solidFill>
                <a:latin typeface="Calibri"/>
              </a:rPr>
              <a:t>teid</a:t>
            </a:r>
            <a:r>
              <a:rPr lang="en-US" sz="1800" i="1" dirty="0">
                <a:solidFill>
                  <a:sysClr val="windowText" lastClr="000000"/>
                </a:solidFill>
                <a:latin typeface="Calibri"/>
              </a:rPr>
              <a:t>, </a:t>
            </a:r>
            <a:r>
              <a:rPr lang="en-US" sz="1800" i="1" dirty="0" err="1">
                <a:solidFill>
                  <a:sysClr val="windowText" lastClr="000000"/>
                </a:solidFill>
                <a:latin typeface="Calibri"/>
              </a:rPr>
              <a:t>kui</a:t>
            </a:r>
            <a:r>
              <a:rPr lang="en-US" sz="1800" i="1" dirty="0">
                <a:solidFill>
                  <a:sysClr val="windowText" lastClr="000000"/>
                </a:solidFill>
                <a:latin typeface="Calibri"/>
              </a:rPr>
              <a:t> </a:t>
            </a:r>
            <a:r>
              <a:rPr lang="en-US" sz="1800" i="1" dirty="0" err="1">
                <a:solidFill>
                  <a:sysClr val="windowText" lastClr="000000"/>
                </a:solidFill>
                <a:latin typeface="Calibri"/>
              </a:rPr>
              <a:t>loete</a:t>
            </a:r>
            <a:r>
              <a:rPr lang="en-US" sz="1800" i="1" dirty="0">
                <a:solidFill>
                  <a:sysClr val="windowText" lastClr="000000"/>
                </a:solidFill>
                <a:latin typeface="Calibri"/>
              </a:rPr>
              <a:t> </a:t>
            </a:r>
            <a:r>
              <a:rPr lang="en-US" sz="1800" i="1" dirty="0" err="1">
                <a:solidFill>
                  <a:sysClr val="windowText" lastClr="000000"/>
                </a:solidFill>
                <a:latin typeface="Calibri"/>
              </a:rPr>
              <a:t>oma</a:t>
            </a:r>
            <a:r>
              <a:rPr lang="en-US" sz="1800" i="1" dirty="0">
                <a:solidFill>
                  <a:sysClr val="windowText" lastClr="000000"/>
                </a:solidFill>
                <a:latin typeface="Calibri"/>
              </a:rPr>
              <a:t> </a:t>
            </a:r>
            <a:r>
              <a:rPr lang="en-US" sz="1800" i="1" dirty="0" err="1">
                <a:solidFill>
                  <a:sysClr val="windowText" lastClr="000000"/>
                </a:solidFill>
                <a:latin typeface="Calibri"/>
              </a:rPr>
              <a:t>arsti</a:t>
            </a:r>
            <a:r>
              <a:rPr lang="en-US" sz="1800" i="1" dirty="0">
                <a:solidFill>
                  <a:sysClr val="windowText" lastClr="000000"/>
                </a:solidFill>
                <a:latin typeface="Calibri"/>
              </a:rPr>
              <a:t> </a:t>
            </a:r>
            <a:r>
              <a:rPr lang="en-US" sz="1800" i="1" dirty="0" err="1">
                <a:solidFill>
                  <a:sysClr val="windowText" lastClr="000000"/>
                </a:solidFill>
                <a:latin typeface="Calibri"/>
              </a:rPr>
              <a:t>või</a:t>
            </a:r>
            <a:r>
              <a:rPr lang="en-US" sz="1800" i="1" dirty="0">
                <a:solidFill>
                  <a:sysClr val="windowText" lastClr="000000"/>
                </a:solidFill>
                <a:latin typeface="Calibri"/>
              </a:rPr>
              <a:t> </a:t>
            </a:r>
            <a:r>
              <a:rPr lang="en-US" sz="1800" i="1" dirty="0" err="1">
                <a:solidFill>
                  <a:sysClr val="windowText" lastClr="000000"/>
                </a:solidFill>
                <a:latin typeface="Calibri"/>
              </a:rPr>
              <a:t>apteegi</a:t>
            </a:r>
            <a:r>
              <a:rPr lang="en-US" sz="1800" i="1" dirty="0">
                <a:solidFill>
                  <a:sysClr val="windowText" lastClr="000000"/>
                </a:solidFill>
                <a:latin typeface="Calibri"/>
              </a:rPr>
              <a:t> </a:t>
            </a:r>
            <a:r>
              <a:rPr lang="en-US" sz="1800" i="1" dirty="0" err="1">
                <a:solidFill>
                  <a:sysClr val="windowText" lastClr="000000"/>
                </a:solidFill>
                <a:latin typeface="Calibri"/>
              </a:rPr>
              <a:t>juhiseid</a:t>
            </a:r>
            <a:r>
              <a:rPr lang="en-US" sz="1800" i="1" dirty="0">
                <a:solidFill>
                  <a:sysClr val="windowText" lastClr="000000"/>
                </a:solidFill>
                <a:latin typeface="Calibri"/>
              </a:rPr>
              <a:t>, </a:t>
            </a:r>
            <a:r>
              <a:rPr lang="en-US" sz="1800" i="1" dirty="0" err="1">
                <a:solidFill>
                  <a:sysClr val="windowText" lastClr="000000"/>
                </a:solidFill>
                <a:latin typeface="Calibri"/>
              </a:rPr>
              <a:t>brošüüre</a:t>
            </a:r>
            <a:r>
              <a:rPr lang="en-US" sz="1800" i="1" dirty="0">
                <a:solidFill>
                  <a:sysClr val="windowText" lastClr="000000"/>
                </a:solidFill>
                <a:latin typeface="Calibri"/>
              </a:rPr>
              <a:t> </a:t>
            </a:r>
            <a:r>
              <a:rPr lang="en-US" sz="1800" i="1" dirty="0" err="1">
                <a:solidFill>
                  <a:sysClr val="windowText" lastClr="000000"/>
                </a:solidFill>
                <a:latin typeface="Calibri"/>
              </a:rPr>
              <a:t>või</a:t>
            </a:r>
            <a:r>
              <a:rPr lang="en-US" sz="1800" i="1" dirty="0">
                <a:solidFill>
                  <a:sysClr val="windowText" lastClr="000000"/>
                </a:solidFill>
                <a:latin typeface="Calibri"/>
              </a:rPr>
              <a:t> </a:t>
            </a:r>
            <a:r>
              <a:rPr lang="en-US" sz="1800" i="1" dirty="0" err="1">
                <a:solidFill>
                  <a:sysClr val="windowText" lastClr="000000"/>
                </a:solidFill>
                <a:latin typeface="Calibri"/>
              </a:rPr>
              <a:t>muud</a:t>
            </a:r>
            <a:r>
              <a:rPr lang="en-US" sz="1800" i="1" dirty="0">
                <a:solidFill>
                  <a:sysClr val="windowText" lastClr="000000"/>
                </a:solidFill>
                <a:latin typeface="Calibri"/>
              </a:rPr>
              <a:t> </a:t>
            </a:r>
            <a:r>
              <a:rPr lang="en-US" sz="1800" i="1" dirty="0" err="1">
                <a:solidFill>
                  <a:sysClr val="windowText" lastClr="000000"/>
                </a:solidFill>
                <a:latin typeface="Calibri"/>
              </a:rPr>
              <a:t>kirjalikku</a:t>
            </a:r>
            <a:r>
              <a:rPr lang="en-US" sz="1800" i="1" dirty="0">
                <a:solidFill>
                  <a:sysClr val="windowText" lastClr="000000"/>
                </a:solidFill>
                <a:latin typeface="Calibri"/>
              </a:rPr>
              <a:t> </a:t>
            </a:r>
            <a:r>
              <a:rPr lang="en-US" sz="1800" i="1" dirty="0" err="1">
                <a:solidFill>
                  <a:sysClr val="windowText" lastClr="000000"/>
                </a:solidFill>
                <a:latin typeface="Calibri"/>
              </a:rPr>
              <a:t>materjali</a:t>
            </a:r>
            <a:r>
              <a:rPr lang="en-US" sz="1800" i="1" dirty="0">
                <a:solidFill>
                  <a:sysClr val="windowText" lastClr="000000"/>
                </a:solidFill>
                <a:latin typeface="Calibri"/>
              </a:rPr>
              <a:t>?</a:t>
            </a:r>
            <a:endParaRPr lang="et-EE" sz="1800" i="1" dirty="0">
              <a:solidFill>
                <a:sysClr val="windowText" lastClr="000000"/>
              </a:solidFill>
              <a:latin typeface="Calibri"/>
            </a:endParaRPr>
          </a:p>
          <a:p>
            <a:pPr marL="400050" lvl="1" indent="0">
              <a:buNone/>
              <a:defRPr/>
            </a:pPr>
            <a:endParaRPr kumimoji="0" lang="de-DE"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1">
              <a:buFont typeface="Arial" panose="020B0604020202020204" pitchFamily="34" charset="0"/>
              <a:buChar char="•"/>
              <a:defRPr/>
            </a:pPr>
            <a:r>
              <a:rPr lang="et-EE" sz="2200" dirty="0">
                <a:solidFill>
                  <a:sysClr val="windowText" lastClr="000000"/>
                </a:solidFill>
                <a:latin typeface="Calibri"/>
              </a:rPr>
              <a:t>T</a:t>
            </a:r>
            <a:r>
              <a:rPr lang="en-GB" sz="2200" dirty="0" err="1">
                <a:solidFill>
                  <a:sysClr val="windowText" lastClr="000000"/>
                </a:solidFill>
                <a:latin typeface="Calibri"/>
              </a:rPr>
              <a:t>ervisealas</a:t>
            </a:r>
            <a:r>
              <a:rPr lang="et-EE" sz="2200" dirty="0">
                <a:solidFill>
                  <a:sysClr val="windowText" lastClr="000000"/>
                </a:solidFill>
                <a:latin typeface="Calibri"/>
              </a:rPr>
              <a:t>e</a:t>
            </a:r>
            <a:r>
              <a:rPr lang="en-GB" sz="2200" dirty="0">
                <a:solidFill>
                  <a:sysClr val="windowText" lastClr="000000"/>
                </a:solidFill>
                <a:latin typeface="Calibri"/>
              </a:rPr>
              <a:t> </a:t>
            </a:r>
            <a:r>
              <a:rPr lang="en-GB" sz="2200" dirty="0" err="1">
                <a:solidFill>
                  <a:sysClr val="windowText" lastClr="000000"/>
                </a:solidFill>
                <a:latin typeface="Calibri"/>
              </a:rPr>
              <a:t>kirjaoskus</a:t>
            </a:r>
            <a:r>
              <a:rPr lang="et-EE" sz="2200" dirty="0">
                <a:solidFill>
                  <a:sysClr val="windowText" lastClr="000000"/>
                </a:solidFill>
                <a:latin typeface="Calibri"/>
              </a:rPr>
              <a:t>e mõõtmine</a:t>
            </a:r>
          </a:p>
          <a:p>
            <a:pPr lvl="2">
              <a:defRPr/>
            </a:pPr>
            <a:r>
              <a:rPr lang="en-GB" sz="1800" dirty="0" err="1">
                <a:solidFill>
                  <a:sysClr val="windowText" lastClr="000000"/>
                </a:solidFill>
                <a:latin typeface="Calibri"/>
              </a:rPr>
              <a:t>st</a:t>
            </a:r>
            <a:r>
              <a:rPr lang="en-GB" sz="1800" dirty="0">
                <a:solidFill>
                  <a:sysClr val="windowText" lastClr="000000"/>
                </a:solidFill>
                <a:latin typeface="Calibri"/>
              </a:rPr>
              <a:t> </a:t>
            </a:r>
            <a:r>
              <a:rPr lang="en-GB" sz="1800" dirty="0" err="1">
                <a:solidFill>
                  <a:sysClr val="windowText" lastClr="000000"/>
                </a:solidFill>
                <a:latin typeface="Calibri"/>
              </a:rPr>
              <a:t>oskus</a:t>
            </a:r>
            <a:r>
              <a:rPr lang="en-GB" sz="1800" dirty="0">
                <a:solidFill>
                  <a:sysClr val="windowText" lastClr="000000"/>
                </a:solidFill>
                <a:latin typeface="Calibri"/>
              </a:rPr>
              <a:t> </a:t>
            </a:r>
            <a:r>
              <a:rPr lang="en-GB" sz="1800" dirty="0" err="1">
                <a:solidFill>
                  <a:sysClr val="windowText" lastClr="000000"/>
                </a:solidFill>
                <a:latin typeface="Calibri"/>
              </a:rPr>
              <a:t>mõista</a:t>
            </a:r>
            <a:r>
              <a:rPr lang="en-GB" sz="1800" dirty="0">
                <a:solidFill>
                  <a:sysClr val="windowText" lastClr="000000"/>
                </a:solidFill>
                <a:latin typeface="Calibri"/>
              </a:rPr>
              <a:t> </a:t>
            </a:r>
            <a:r>
              <a:rPr lang="en-GB" sz="1800" dirty="0" err="1">
                <a:solidFill>
                  <a:sysClr val="windowText" lastClr="000000"/>
                </a:solidFill>
                <a:latin typeface="Calibri"/>
              </a:rPr>
              <a:t>tehnilisi</a:t>
            </a:r>
            <a:r>
              <a:rPr lang="en-GB" sz="1800" dirty="0">
                <a:solidFill>
                  <a:sysClr val="windowText" lastClr="000000"/>
                </a:solidFill>
                <a:latin typeface="Calibri"/>
              </a:rPr>
              <a:t> </a:t>
            </a:r>
            <a:r>
              <a:rPr lang="en-GB" sz="1800" dirty="0" err="1">
                <a:solidFill>
                  <a:sysClr val="windowText" lastClr="000000"/>
                </a:solidFill>
                <a:latin typeface="Calibri"/>
              </a:rPr>
              <a:t>või</a:t>
            </a:r>
            <a:r>
              <a:rPr lang="en-GB" sz="1800" dirty="0">
                <a:solidFill>
                  <a:sysClr val="windowText" lastClr="000000"/>
                </a:solidFill>
                <a:latin typeface="Calibri"/>
              </a:rPr>
              <a:t> </a:t>
            </a:r>
            <a:r>
              <a:rPr lang="en-GB" sz="1800" dirty="0" err="1">
                <a:solidFill>
                  <a:sysClr val="windowText" lastClr="000000"/>
                </a:solidFill>
                <a:latin typeface="Calibri"/>
              </a:rPr>
              <a:t>meditsiinilisi</a:t>
            </a:r>
            <a:r>
              <a:rPr lang="en-GB" sz="1800" dirty="0">
                <a:solidFill>
                  <a:sysClr val="windowText" lastClr="000000"/>
                </a:solidFill>
                <a:latin typeface="Calibri"/>
              </a:rPr>
              <a:t> </a:t>
            </a:r>
            <a:r>
              <a:rPr lang="en-GB" sz="1800" dirty="0" err="1">
                <a:solidFill>
                  <a:sysClr val="windowText" lastClr="000000"/>
                </a:solidFill>
                <a:latin typeface="Calibri"/>
              </a:rPr>
              <a:t>termineid</a:t>
            </a:r>
            <a:r>
              <a:rPr lang="en-GB" sz="1800" dirty="0">
                <a:solidFill>
                  <a:sysClr val="windowText" lastClr="000000"/>
                </a:solidFill>
                <a:latin typeface="Calibri"/>
              </a:rPr>
              <a:t>, MITTE </a:t>
            </a:r>
            <a:r>
              <a:rPr lang="en-GB" sz="1800" dirty="0" err="1">
                <a:solidFill>
                  <a:sysClr val="windowText" lastClr="000000"/>
                </a:solidFill>
                <a:latin typeface="Calibri"/>
              </a:rPr>
              <a:t>võimet</a:t>
            </a:r>
            <a:r>
              <a:rPr lang="en-GB" sz="1800" dirty="0">
                <a:solidFill>
                  <a:sysClr val="windowText" lastClr="000000"/>
                </a:solidFill>
                <a:latin typeface="Calibri"/>
              </a:rPr>
              <a:t> </a:t>
            </a:r>
            <a:r>
              <a:rPr lang="en-GB" sz="1800" dirty="0" err="1">
                <a:solidFill>
                  <a:sysClr val="windowText" lastClr="000000"/>
                </a:solidFill>
                <a:latin typeface="Calibri"/>
              </a:rPr>
              <a:t>tegelikult</a:t>
            </a:r>
            <a:r>
              <a:rPr lang="en-GB" sz="1800" dirty="0">
                <a:solidFill>
                  <a:sysClr val="windowText" lastClr="000000"/>
                </a:solidFill>
                <a:latin typeface="Calibri"/>
              </a:rPr>
              <a:t> "</a:t>
            </a:r>
            <a:r>
              <a:rPr lang="en-GB" sz="1800" dirty="0" err="1">
                <a:solidFill>
                  <a:sysClr val="windowText" lastClr="000000"/>
                </a:solidFill>
                <a:latin typeface="Calibri"/>
              </a:rPr>
              <a:t>näha</a:t>
            </a:r>
            <a:r>
              <a:rPr lang="en-GB" sz="1800" dirty="0">
                <a:solidFill>
                  <a:sysClr val="windowText" lastClr="000000"/>
                </a:solidFill>
                <a:latin typeface="Calibri"/>
              </a:rPr>
              <a:t>" </a:t>
            </a:r>
            <a:r>
              <a:rPr lang="en-GB" sz="1800" dirty="0" err="1">
                <a:solidFill>
                  <a:sysClr val="windowText" lastClr="000000"/>
                </a:solidFill>
                <a:latin typeface="Calibri"/>
              </a:rPr>
              <a:t>või</a:t>
            </a:r>
            <a:r>
              <a:rPr lang="en-GB" sz="1800" dirty="0">
                <a:solidFill>
                  <a:sysClr val="windowText" lastClr="000000"/>
                </a:solidFill>
                <a:latin typeface="Calibri"/>
              </a:rPr>
              <a:t> "</a:t>
            </a:r>
            <a:r>
              <a:rPr lang="en-GB" sz="1800" dirty="0" err="1">
                <a:solidFill>
                  <a:sysClr val="windowText" lastClr="000000"/>
                </a:solidFill>
                <a:latin typeface="Calibri"/>
              </a:rPr>
              <a:t>lugeda</a:t>
            </a:r>
            <a:r>
              <a:rPr lang="en-GB" sz="1800" dirty="0">
                <a:solidFill>
                  <a:sysClr val="windowText" lastClr="000000"/>
                </a:solidFill>
                <a:latin typeface="Calibri"/>
              </a:rPr>
              <a:t>".</a:t>
            </a:r>
            <a:endParaRPr lang="et-EE" sz="1800" dirty="0">
              <a:solidFill>
                <a:sysClr val="windowText" lastClr="000000"/>
              </a:solidFill>
              <a:latin typeface="Calibri"/>
            </a:endParaRPr>
          </a:p>
          <a:p>
            <a:pPr lvl="2">
              <a:defRPr/>
            </a:pPr>
            <a:r>
              <a:rPr lang="et-EE" sz="1800" dirty="0">
                <a:solidFill>
                  <a:sysClr val="windowText" lastClr="000000"/>
                </a:solidFill>
                <a:latin typeface="Calibri"/>
              </a:rPr>
              <a:t>a</a:t>
            </a:r>
            <a:r>
              <a:rPr lang="en-GB" sz="1800" dirty="0">
                <a:solidFill>
                  <a:sysClr val="windowText" lastClr="000000"/>
                </a:solidFill>
                <a:latin typeface="Calibri"/>
              </a:rPr>
              <a:t>bi peaks </a:t>
            </a:r>
            <a:r>
              <a:rPr lang="en-GB" sz="1800" dirty="0" err="1">
                <a:solidFill>
                  <a:sysClr val="windowText" lastClr="000000"/>
                </a:solidFill>
                <a:latin typeface="Calibri"/>
              </a:rPr>
              <a:t>pakkuma</a:t>
            </a:r>
            <a:r>
              <a:rPr lang="en-GB" sz="1800" dirty="0">
                <a:solidFill>
                  <a:sysClr val="windowText" lastClr="000000"/>
                </a:solidFill>
                <a:latin typeface="Calibri"/>
              </a:rPr>
              <a:t> "</a:t>
            </a:r>
            <a:r>
              <a:rPr lang="en-GB" sz="1800" dirty="0" err="1">
                <a:solidFill>
                  <a:sysClr val="windowText" lastClr="000000"/>
                </a:solidFill>
                <a:latin typeface="Calibri"/>
              </a:rPr>
              <a:t>keegi</a:t>
            </a:r>
            <a:r>
              <a:rPr lang="en-GB" sz="1800" dirty="0">
                <a:solidFill>
                  <a:sysClr val="windowText" lastClr="000000"/>
                </a:solidFill>
                <a:latin typeface="Calibri"/>
              </a:rPr>
              <a:t>", </a:t>
            </a:r>
            <a:r>
              <a:rPr lang="en-GB" sz="1800" dirty="0" err="1">
                <a:solidFill>
                  <a:sysClr val="windowText" lastClr="000000"/>
                </a:solidFill>
                <a:latin typeface="Calibri"/>
              </a:rPr>
              <a:t>mitte</a:t>
            </a:r>
            <a:r>
              <a:rPr lang="en-GB" sz="1800" dirty="0">
                <a:solidFill>
                  <a:sysClr val="windowText" lastClr="000000"/>
                </a:solidFill>
                <a:latin typeface="Calibri"/>
              </a:rPr>
              <a:t> "</a:t>
            </a:r>
            <a:r>
              <a:rPr lang="en-GB" sz="1800" dirty="0" err="1">
                <a:solidFill>
                  <a:sysClr val="windowText" lastClr="000000"/>
                </a:solidFill>
                <a:latin typeface="Calibri"/>
              </a:rPr>
              <a:t>miski</a:t>
            </a:r>
            <a:r>
              <a:rPr lang="en-GB" sz="1800" dirty="0">
                <a:solidFill>
                  <a:sysClr val="windowText" lastClr="000000"/>
                </a:solidFill>
                <a:latin typeface="Calibri"/>
              </a:rPr>
              <a:t>", mis </a:t>
            </a:r>
            <a:r>
              <a:rPr lang="en-GB" sz="1800" dirty="0" err="1">
                <a:solidFill>
                  <a:sysClr val="windowText" lastClr="000000"/>
                </a:solidFill>
                <a:latin typeface="Calibri"/>
              </a:rPr>
              <a:t>võiks</a:t>
            </a:r>
            <a:r>
              <a:rPr lang="en-GB" sz="1800" dirty="0">
                <a:solidFill>
                  <a:sysClr val="windowText" lastClr="000000"/>
                </a:solidFill>
                <a:latin typeface="Calibri"/>
              </a:rPr>
              <a:t> </a:t>
            </a:r>
            <a:r>
              <a:rPr lang="en-GB" sz="1800" dirty="0" err="1">
                <a:solidFill>
                  <a:sysClr val="windowText" lastClr="000000"/>
                </a:solidFill>
                <a:latin typeface="Calibri"/>
              </a:rPr>
              <a:t>lugemist</a:t>
            </a:r>
            <a:r>
              <a:rPr lang="en-GB" sz="1800" dirty="0">
                <a:solidFill>
                  <a:sysClr val="windowText" lastClr="000000"/>
                </a:solidFill>
                <a:latin typeface="Calibri"/>
              </a:rPr>
              <a:t> </a:t>
            </a:r>
            <a:r>
              <a:rPr lang="en-GB" sz="1800" dirty="0" err="1">
                <a:solidFill>
                  <a:sysClr val="windowText" lastClr="000000"/>
                </a:solidFill>
                <a:latin typeface="Calibri"/>
              </a:rPr>
              <a:t>hõlbustada</a:t>
            </a:r>
            <a:r>
              <a:rPr lang="en-GB" sz="1800" dirty="0">
                <a:solidFill>
                  <a:sysClr val="windowText" lastClr="000000"/>
                </a:solidFill>
                <a:latin typeface="Calibri"/>
              </a:rPr>
              <a:t>, </a:t>
            </a:r>
            <a:r>
              <a:rPr lang="en-GB" sz="1800" dirty="0" err="1">
                <a:solidFill>
                  <a:sysClr val="windowText" lastClr="000000"/>
                </a:solidFill>
                <a:latin typeface="Calibri"/>
              </a:rPr>
              <a:t>näiteks</a:t>
            </a:r>
            <a:r>
              <a:rPr lang="en-GB" sz="1800" dirty="0">
                <a:solidFill>
                  <a:sysClr val="windowText" lastClr="000000"/>
                </a:solidFill>
                <a:latin typeface="Calibri"/>
              </a:rPr>
              <a:t> </a:t>
            </a:r>
            <a:r>
              <a:rPr lang="en-GB" sz="1800" dirty="0" err="1">
                <a:solidFill>
                  <a:sysClr val="windowText" lastClr="000000"/>
                </a:solidFill>
                <a:latin typeface="Calibri"/>
              </a:rPr>
              <a:t>prillid</a:t>
            </a:r>
            <a:r>
              <a:rPr lang="en-GB" sz="1800" dirty="0">
                <a:solidFill>
                  <a:sysClr val="windowText" lastClr="000000"/>
                </a:solidFill>
                <a:latin typeface="Calibri"/>
              </a:rPr>
              <a:t>.</a:t>
            </a:r>
            <a:endParaRPr kumimoji="0" lang="de-DE"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6FE1DEE4-26C5-C8BF-8122-895190563334}"/>
              </a:ext>
            </a:extLst>
          </p:cNvPr>
          <p:cNvSpPr txBox="1"/>
          <p:nvPr/>
        </p:nvSpPr>
        <p:spPr>
          <a:xfrm>
            <a:off x="6526635" y="1033537"/>
            <a:ext cx="3517822" cy="523220"/>
          </a:xfrm>
          <a:prstGeom prst="rect">
            <a:avLst/>
          </a:prstGeom>
          <a:noFill/>
        </p:spPr>
        <p:txBody>
          <a:bodyPr wrap="none" rtlCol="0">
            <a:spAutoFit/>
          </a:bodyPr>
          <a:lstStyle/>
          <a:p>
            <a:r>
              <a:rPr lang="en-US" sz="2800">
                <a:ln w="0"/>
                <a:solidFill>
                  <a:schemeClr val="accent1"/>
                </a:solidFill>
                <a:effectLst>
                  <a:outerShdw blurRad="38100" dist="25400" dir="5400000" algn="ctr" rotWithShape="0">
                    <a:srgbClr val="6E747A">
                      <a:alpha val="43000"/>
                    </a:srgbClr>
                  </a:outerShdw>
                </a:effectLst>
              </a:rPr>
              <a:t>Tervisealane kirjaoskus</a:t>
            </a:r>
            <a:endParaRPr lang="en-GB"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33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8CC60-4F3E-4787-9B36-5C762D21701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2ABFD06-4FD2-31FF-74F1-78AE169F187F}"/>
              </a:ext>
            </a:extLst>
          </p:cNvPr>
          <p:cNvSpPr>
            <a:spLocks noGrp="1"/>
          </p:cNvSpPr>
          <p:nvPr>
            <p:ph type="sldNum" sz="quarter" idx="12"/>
          </p:nvPr>
        </p:nvSpPr>
        <p:spPr/>
        <p:txBody>
          <a:bodyPr/>
          <a:lstStyle/>
          <a:p>
            <a:fld id="{707F67BB-1702-488B-BD11-C12E8658007A}" type="slidenum">
              <a:rPr lang="de-DE" smtClean="0"/>
              <a:t>22</a:t>
            </a:fld>
            <a:endParaRPr lang="de-DE" dirty="0"/>
          </a:p>
        </p:txBody>
      </p:sp>
      <p:sp>
        <p:nvSpPr>
          <p:cNvPr id="5" name="Inhaltsplatzhalter 2">
            <a:extLst>
              <a:ext uri="{FF2B5EF4-FFF2-40B4-BE49-F238E27FC236}">
                <a16:creationId xmlns:a16="http://schemas.microsoft.com/office/drawing/2014/main" id="{0F55DEC9-2547-4E99-C2E4-AE87D94AF407}"/>
              </a:ext>
            </a:extLst>
          </p:cNvPr>
          <p:cNvSpPr txBox="1">
            <a:spLocks/>
          </p:cNvSpPr>
          <p:nvPr/>
        </p:nvSpPr>
        <p:spPr>
          <a:xfrm>
            <a:off x="669772" y="1144990"/>
            <a:ext cx="11328264" cy="571301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1" i="0" u="sng"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HC843_ForgoCareUnav</a:t>
            </a:r>
          </a:p>
          <a:p>
            <a:pPr marL="0" lvl="0" indent="0">
              <a:buNone/>
              <a:defRPr/>
            </a:pPr>
            <a:r>
              <a:rPr lang="et-EE" sz="1800" dirty="0">
                <a:solidFill>
                  <a:sysClr val="windowText" lastClr="000000"/>
                </a:solidFill>
                <a:latin typeface="Calibri"/>
              </a:rPr>
              <a:t>Eesmärk - l</a:t>
            </a:r>
            <a:r>
              <a:rPr lang="en-US" sz="1800" dirty="0" err="1">
                <a:solidFill>
                  <a:sysClr val="windowText" lastClr="000000"/>
                </a:solidFill>
                <a:latin typeface="Calibri"/>
              </a:rPr>
              <a:t>eida</a:t>
            </a:r>
            <a:r>
              <a:rPr lang="en-US" sz="1800" dirty="0">
                <a:solidFill>
                  <a:sysClr val="windowText" lastClr="000000"/>
                </a:solidFill>
                <a:latin typeface="Calibri"/>
              </a:rPr>
              <a:t> </a:t>
            </a:r>
            <a:r>
              <a:rPr lang="en-US" sz="1800" dirty="0" err="1">
                <a:solidFill>
                  <a:sysClr val="windowText" lastClr="000000"/>
                </a:solidFill>
                <a:latin typeface="Calibri"/>
              </a:rPr>
              <a:t>juhtumeid</a:t>
            </a:r>
            <a:r>
              <a:rPr lang="en-US" sz="1800" dirty="0">
                <a:solidFill>
                  <a:sysClr val="windowText" lastClr="000000"/>
                </a:solidFill>
                <a:latin typeface="Calibri"/>
              </a:rPr>
              <a:t>, </a:t>
            </a:r>
            <a:r>
              <a:rPr lang="et-EE" sz="1800" dirty="0">
                <a:solidFill>
                  <a:sysClr val="windowText" lastClr="000000"/>
                </a:solidFill>
                <a:latin typeface="Calibri"/>
              </a:rPr>
              <a:t>kui</a:t>
            </a:r>
            <a:r>
              <a:rPr lang="en-US" sz="1800" dirty="0">
                <a:solidFill>
                  <a:sysClr val="windowText" lastClr="000000"/>
                </a:solidFill>
                <a:latin typeface="Calibri"/>
              </a:rPr>
              <a:t> </a:t>
            </a:r>
            <a:r>
              <a:rPr lang="en-US" sz="1800" dirty="0" err="1">
                <a:solidFill>
                  <a:sysClr val="windowText" lastClr="000000"/>
                </a:solidFill>
                <a:latin typeface="Calibri"/>
              </a:rPr>
              <a:t>vajalik</a:t>
            </a:r>
            <a:r>
              <a:rPr lang="en-US" sz="1800" dirty="0">
                <a:solidFill>
                  <a:sysClr val="windowText" lastClr="000000"/>
                </a:solidFill>
                <a:latin typeface="Calibri"/>
              </a:rPr>
              <a:t> </a:t>
            </a:r>
            <a:r>
              <a:rPr lang="en-US" sz="1800" dirty="0" err="1">
                <a:solidFill>
                  <a:sysClr val="windowText" lastClr="000000"/>
                </a:solidFill>
                <a:latin typeface="Calibri"/>
              </a:rPr>
              <a:t>abi</a:t>
            </a:r>
            <a:r>
              <a:rPr lang="en-US" sz="1800" dirty="0">
                <a:solidFill>
                  <a:sysClr val="windowText" lastClr="000000"/>
                </a:solidFill>
                <a:latin typeface="Calibri"/>
              </a:rPr>
              <a:t> </a:t>
            </a:r>
            <a:r>
              <a:rPr lang="en-US" sz="1800" dirty="0" err="1">
                <a:solidFill>
                  <a:sysClr val="windowText" lastClr="000000"/>
                </a:solidFill>
                <a:latin typeface="Calibri"/>
              </a:rPr>
              <a:t>viibis</a:t>
            </a:r>
            <a:r>
              <a:rPr lang="en-US" sz="1800" dirty="0">
                <a:solidFill>
                  <a:sysClr val="windowText" lastClr="000000"/>
                </a:solidFill>
                <a:latin typeface="Calibri"/>
              </a:rPr>
              <a:t>/</a:t>
            </a:r>
            <a:r>
              <a:rPr lang="en-US" sz="1800" dirty="0" err="1">
                <a:solidFill>
                  <a:sysClr val="windowText" lastClr="000000"/>
                </a:solidFill>
                <a:latin typeface="Calibri"/>
              </a:rPr>
              <a:t>ei</a:t>
            </a:r>
            <a:r>
              <a:rPr lang="en-US" sz="1800" dirty="0">
                <a:solidFill>
                  <a:sysClr val="windowText" lastClr="000000"/>
                </a:solidFill>
                <a:latin typeface="Calibri"/>
              </a:rPr>
              <a:t> </a:t>
            </a:r>
            <a:r>
              <a:rPr lang="et-EE" sz="1800" dirty="0">
                <a:solidFill>
                  <a:sysClr val="windowText" lastClr="000000"/>
                </a:solidFill>
                <a:latin typeface="Calibri"/>
              </a:rPr>
              <a:t>olnud </a:t>
            </a:r>
            <a:r>
              <a:rPr lang="en-US" sz="1800" dirty="0" err="1">
                <a:solidFill>
                  <a:sysClr val="windowText" lastClr="000000"/>
                </a:solidFill>
                <a:latin typeface="Calibri"/>
              </a:rPr>
              <a:t>kasutatud</a:t>
            </a:r>
            <a:r>
              <a:rPr lang="en-US" sz="1800" dirty="0">
                <a:solidFill>
                  <a:sysClr val="windowText" lastClr="000000"/>
                </a:solidFill>
                <a:latin typeface="Calibri"/>
              </a:rPr>
              <a:t>, kuna se</a:t>
            </a:r>
            <a:r>
              <a:rPr lang="et-EE" sz="1800" dirty="0">
                <a:solidFill>
                  <a:sysClr val="windowText" lastClr="000000"/>
                </a:solidFill>
                <a:latin typeface="Calibri"/>
              </a:rPr>
              <a:t>e </a:t>
            </a:r>
            <a:r>
              <a:rPr lang="en-US" sz="1800" dirty="0" err="1">
                <a:solidFill>
                  <a:sysClr val="windowText" lastClr="000000"/>
                </a:solidFill>
                <a:latin typeface="Calibri"/>
              </a:rPr>
              <a:t>ei</a:t>
            </a:r>
            <a:r>
              <a:rPr lang="en-US" sz="1800" dirty="0">
                <a:solidFill>
                  <a:sysClr val="windowText" lastClr="000000"/>
                </a:solidFill>
                <a:latin typeface="Calibri"/>
              </a:rPr>
              <a:t> </a:t>
            </a:r>
            <a:r>
              <a:rPr lang="en-US" sz="1800" dirty="0" err="1">
                <a:solidFill>
                  <a:sysClr val="windowText" lastClr="000000"/>
                </a:solidFill>
                <a:latin typeface="Calibri"/>
              </a:rPr>
              <a:t>olnud</a:t>
            </a:r>
            <a:r>
              <a:rPr lang="en-US" sz="1800" dirty="0">
                <a:solidFill>
                  <a:sysClr val="windowText" lastClr="000000"/>
                </a:solidFill>
                <a:latin typeface="Calibri"/>
              </a:rPr>
              <a:t> </a:t>
            </a:r>
            <a:r>
              <a:rPr lang="en-US" sz="1800" dirty="0" err="1">
                <a:solidFill>
                  <a:sysClr val="windowText" lastClr="000000"/>
                </a:solidFill>
                <a:latin typeface="Calibri"/>
              </a:rPr>
              <a:t>kättesaadav</a:t>
            </a:r>
            <a:r>
              <a:rPr lang="et-EE" sz="1800" dirty="0">
                <a:solidFill>
                  <a:sysClr val="windowText" lastClr="000000"/>
                </a:solidFill>
                <a:latin typeface="Calibri"/>
              </a:rPr>
              <a:t>:</a:t>
            </a:r>
          </a:p>
          <a:p>
            <a:pPr marL="0" lvl="0" indent="0">
              <a:buNone/>
              <a:defRPr/>
            </a:pPr>
            <a:r>
              <a:rPr lang="en-US" sz="2000" dirty="0" err="1">
                <a:solidFill>
                  <a:sysClr val="windowText" lastClr="000000"/>
                </a:solidFill>
                <a:latin typeface="Calibri"/>
              </a:rPr>
              <a:t>arstide</a:t>
            </a:r>
            <a:r>
              <a:rPr lang="en-US" sz="2000" dirty="0">
                <a:solidFill>
                  <a:sysClr val="windowText" lastClr="000000"/>
                </a:solidFill>
                <a:latin typeface="Calibri"/>
              </a:rPr>
              <a:t> </a:t>
            </a:r>
            <a:r>
              <a:rPr lang="en-US" sz="2000" dirty="0" err="1">
                <a:solidFill>
                  <a:sysClr val="windowText" lastClr="000000"/>
                </a:solidFill>
                <a:latin typeface="Calibri"/>
              </a:rPr>
              <a:t>puudus</a:t>
            </a:r>
            <a:r>
              <a:rPr lang="en-US" sz="2000" dirty="0">
                <a:solidFill>
                  <a:sysClr val="windowText" lastClr="000000"/>
                </a:solidFill>
                <a:latin typeface="Calibri"/>
              </a:rPr>
              <a:t>, </a:t>
            </a:r>
            <a:r>
              <a:rPr lang="en-US" sz="2000" dirty="0" err="1">
                <a:solidFill>
                  <a:sysClr val="windowText" lastClr="000000"/>
                </a:solidFill>
                <a:latin typeface="Calibri"/>
              </a:rPr>
              <a:t>geograafiline</a:t>
            </a:r>
            <a:r>
              <a:rPr lang="en-US" sz="2000" dirty="0">
                <a:solidFill>
                  <a:sysClr val="windowText" lastClr="000000"/>
                </a:solidFill>
                <a:latin typeface="Calibri"/>
              </a:rPr>
              <a:t> </a:t>
            </a:r>
            <a:r>
              <a:rPr lang="en-US" sz="2000" dirty="0" err="1">
                <a:solidFill>
                  <a:sysClr val="windowText" lastClr="000000"/>
                </a:solidFill>
                <a:latin typeface="Calibri"/>
              </a:rPr>
              <a:t>kaugus</a:t>
            </a:r>
            <a:r>
              <a:rPr lang="en-US" sz="2000" dirty="0">
                <a:solidFill>
                  <a:sysClr val="windowText" lastClr="000000"/>
                </a:solidFill>
                <a:latin typeface="Calibri"/>
              </a:rPr>
              <a:t>, </a:t>
            </a:r>
            <a:r>
              <a:rPr lang="en-US" sz="2000" dirty="0" err="1">
                <a:solidFill>
                  <a:sysClr val="windowText" lastClr="000000"/>
                </a:solidFill>
                <a:latin typeface="Calibri"/>
              </a:rPr>
              <a:t>ooteaeg</a:t>
            </a:r>
            <a:r>
              <a:rPr lang="en-US" sz="2000" dirty="0">
                <a:solidFill>
                  <a:sysClr val="windowText" lastClr="000000"/>
                </a:solidFill>
                <a:latin typeface="Calibri"/>
              </a:rPr>
              <a:t>, </a:t>
            </a:r>
            <a:r>
              <a:rPr lang="en-US" sz="2000" dirty="0" err="1">
                <a:solidFill>
                  <a:sysClr val="windowText" lastClr="000000"/>
                </a:solidFill>
                <a:latin typeface="Calibri"/>
              </a:rPr>
              <a:t>pandeemiariskid</a:t>
            </a:r>
            <a:r>
              <a:rPr lang="en-US" sz="2000" dirty="0">
                <a:solidFill>
                  <a:sysClr val="windowText" lastClr="000000"/>
                </a:solidFill>
                <a:latin typeface="Calibri"/>
              </a:rPr>
              <a:t> </a:t>
            </a:r>
            <a:r>
              <a:rPr lang="en-US" sz="2000" dirty="0" err="1">
                <a:solidFill>
                  <a:sysClr val="windowText" lastClr="000000"/>
                </a:solidFill>
                <a:latin typeface="Calibri"/>
              </a:rPr>
              <a:t>jne</a:t>
            </a:r>
            <a:endParaRPr lang="et-EE" sz="2000" dirty="0">
              <a:solidFill>
                <a:sysClr val="windowText" lastClr="000000"/>
              </a:solidFill>
              <a:latin typeface="Calibri"/>
            </a:endParaRPr>
          </a:p>
          <a:p>
            <a:pPr marL="0" lvl="0" indent="0">
              <a:buNone/>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lvl="0" indent="0">
              <a:buNone/>
              <a:defRPr/>
            </a:pPr>
            <a:r>
              <a:rPr kumimoji="0" lang="et-EE"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Vastusevariant</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1800" b="1" i="0" u="none" strike="noStrike" kern="1200" cap="none" spc="0" normalizeH="0" baseline="0" noProof="0" dirty="0">
                <a:ln>
                  <a:noFill/>
                </a:ln>
                <a:effectLst/>
                <a:uLnTx/>
                <a:uFillTx/>
                <a:latin typeface="Calibri"/>
                <a:ea typeface="+mn-ea"/>
                <a:cs typeface="Arial" panose="020B0604020202020204" pitchFamily="34" charset="0"/>
              </a:rPr>
              <a:t>6</a:t>
            </a:r>
            <a:r>
              <a:rPr lang="en-US" sz="1800" dirty="0">
                <a:latin typeface="Calibri"/>
              </a:rPr>
              <a:t>:</a:t>
            </a:r>
            <a:r>
              <a:rPr kumimoji="0" lang="en-US" sz="1800" b="0" i="0" u="none" strike="noStrike" kern="1200" cap="none" spc="0" normalizeH="0" baseline="0" noProof="0" dirty="0">
                <a:ln>
                  <a:noFill/>
                </a:ln>
                <a:effectLst/>
                <a:uLnTx/>
                <a:uFillTx/>
                <a:latin typeface="Calibri"/>
                <a:ea typeface="+mn-ea"/>
                <a:cs typeface="Arial" panose="020B0604020202020204" pitchFamily="34" charset="0"/>
              </a:rPr>
              <a:t> “</a:t>
            </a:r>
            <a:r>
              <a:rPr lang="en-US" sz="1800" dirty="0" err="1">
                <a:latin typeface="Calibri"/>
              </a:rPr>
              <a:t>Professionaalne</a:t>
            </a:r>
            <a:r>
              <a:rPr lang="en-US" sz="1800" dirty="0">
                <a:latin typeface="Calibri"/>
              </a:rPr>
              <a:t> </a:t>
            </a:r>
            <a:r>
              <a:rPr lang="en-US" sz="1800" dirty="0" err="1">
                <a:latin typeface="Calibri"/>
              </a:rPr>
              <a:t>abi</a:t>
            </a:r>
            <a:r>
              <a:rPr lang="en-US" sz="1800" dirty="0">
                <a:latin typeface="Calibri"/>
              </a:rPr>
              <a:t> </a:t>
            </a:r>
            <a:r>
              <a:rPr lang="en-US" sz="1800" b="1" dirty="0" err="1">
                <a:latin typeface="Calibri"/>
              </a:rPr>
              <a:t>meditsiinilise</a:t>
            </a:r>
            <a:r>
              <a:rPr lang="en-US" sz="1800" b="1" dirty="0">
                <a:latin typeface="Calibri"/>
              </a:rPr>
              <a:t> </a:t>
            </a:r>
            <a:r>
              <a:rPr lang="en-US" sz="1800" b="1" dirty="0" err="1">
                <a:latin typeface="Calibri"/>
              </a:rPr>
              <a:t>või</a:t>
            </a:r>
            <a:r>
              <a:rPr lang="en-US" sz="1800" b="1" dirty="0">
                <a:latin typeface="Calibri"/>
              </a:rPr>
              <a:t> </a:t>
            </a:r>
            <a:r>
              <a:rPr lang="en-US" sz="1800" b="1" dirty="0" err="1">
                <a:latin typeface="Calibri"/>
              </a:rPr>
              <a:t>isikliku</a:t>
            </a:r>
            <a:r>
              <a:rPr lang="en-US" sz="1800" b="1" dirty="0">
                <a:latin typeface="Calibri"/>
              </a:rPr>
              <a:t> </a:t>
            </a:r>
            <a:r>
              <a:rPr lang="en-US" sz="1800" b="1" dirty="0" err="1">
                <a:latin typeface="Calibri"/>
              </a:rPr>
              <a:t>hooldusega</a:t>
            </a:r>
            <a:r>
              <a:rPr lang="en-US" sz="1800" b="1" dirty="0">
                <a:latin typeface="Calibri"/>
              </a:rPr>
              <a:t> </a:t>
            </a:r>
            <a:r>
              <a:rPr lang="en-US" sz="1800" dirty="0" err="1">
                <a:latin typeface="Calibri"/>
              </a:rPr>
              <a:t>kodus</a:t>
            </a:r>
            <a:r>
              <a:rPr lang="en-US" sz="1800" dirty="0">
                <a:latin typeface="Calibri"/>
              </a:rPr>
              <a:t>" </a:t>
            </a:r>
            <a:r>
              <a:rPr lang="en-US" sz="1800" dirty="0" err="1">
                <a:latin typeface="Calibri"/>
              </a:rPr>
              <a:t>viitab</a:t>
            </a:r>
            <a:r>
              <a:rPr lang="en-US" sz="1800" dirty="0">
                <a:latin typeface="Calibri"/>
              </a:rPr>
              <a:t> </a:t>
            </a:r>
            <a:r>
              <a:rPr lang="et-EE" sz="1800" dirty="0">
                <a:latin typeface="Calibri"/>
              </a:rPr>
              <a:t>sellele</a:t>
            </a:r>
            <a:r>
              <a:rPr kumimoji="0" lang="en-US" sz="1800" b="0" i="0" u="none" strike="noStrike" kern="1200" cap="none" spc="0" normalizeH="0" baseline="0" noProof="0" dirty="0">
                <a:ln>
                  <a:noFill/>
                </a:ln>
                <a:effectLst/>
                <a:uLnTx/>
                <a:uFillTx/>
                <a:latin typeface="Calibri"/>
                <a:ea typeface="+mn-ea"/>
                <a:cs typeface="Arial" panose="020B0604020202020204" pitchFamily="34" charset="0"/>
              </a:rPr>
              <a: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800" dirty="0">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800" dirty="0">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800" dirty="0">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t-EE" sz="1800" b="0" i="0" u="none" strike="noStrike" kern="1200" cap="none" spc="0" normalizeH="0" baseline="0" noProof="0" dirty="0">
              <a:ln>
                <a:noFill/>
              </a:ln>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effectLst/>
              <a:uLnTx/>
              <a:uFillTx/>
              <a:latin typeface="Calibri"/>
              <a:ea typeface="+mn-ea"/>
              <a:cs typeface="Arial" panose="020B0604020202020204" pitchFamily="34" charset="0"/>
            </a:endParaRPr>
          </a:p>
          <a:p>
            <a:pPr marL="0" indent="0">
              <a:buNone/>
              <a:defRPr/>
            </a:pPr>
            <a:r>
              <a:rPr lang="en-US" sz="1800" dirty="0">
                <a:latin typeface="Calibri"/>
              </a:rPr>
              <a:t>... </a:t>
            </a:r>
            <a:r>
              <a:rPr lang="en-US" sz="1800" dirty="0" err="1">
                <a:latin typeface="Calibri"/>
              </a:rPr>
              <a:t>mida</a:t>
            </a:r>
            <a:r>
              <a:rPr lang="en-US" sz="1800" dirty="0">
                <a:latin typeface="Calibri"/>
              </a:rPr>
              <a:t> </a:t>
            </a:r>
            <a:r>
              <a:rPr lang="en-US" sz="1800" dirty="0" err="1">
                <a:latin typeface="Calibri"/>
              </a:rPr>
              <a:t>osutab</a:t>
            </a:r>
            <a:r>
              <a:rPr lang="et-EE" sz="1800" dirty="0">
                <a:latin typeface="Calibri"/>
              </a:rPr>
              <a:t> vastaja </a:t>
            </a:r>
            <a:r>
              <a:rPr lang="en-US" sz="1800" dirty="0" err="1">
                <a:latin typeface="Calibri"/>
              </a:rPr>
              <a:t>kodus</a:t>
            </a:r>
            <a:r>
              <a:rPr lang="en-US" sz="1800" dirty="0">
                <a:latin typeface="Calibri"/>
              </a:rPr>
              <a:t> </a:t>
            </a:r>
            <a:r>
              <a:rPr lang="en-US" sz="1800" dirty="0" err="1">
                <a:latin typeface="Calibri"/>
              </a:rPr>
              <a:t>õde</a:t>
            </a:r>
            <a:r>
              <a:rPr lang="en-US" sz="1800" dirty="0">
                <a:latin typeface="Calibri"/>
              </a:rPr>
              <a:t>, </a:t>
            </a:r>
            <a:r>
              <a:rPr lang="en-US" sz="1800" dirty="0" err="1">
                <a:latin typeface="Calibri"/>
              </a:rPr>
              <a:t>õendusabi</a:t>
            </a:r>
            <a:r>
              <a:rPr lang="en-US" sz="1800" dirty="0">
                <a:latin typeface="Calibri"/>
              </a:rPr>
              <a:t>, </a:t>
            </a:r>
            <a:r>
              <a:rPr lang="en-US" sz="1800" dirty="0" err="1">
                <a:latin typeface="Calibri"/>
              </a:rPr>
              <a:t>füsioterapeut</a:t>
            </a:r>
            <a:r>
              <a:rPr lang="en-US" sz="1800" dirty="0">
                <a:latin typeface="Calibri"/>
              </a:rPr>
              <a:t>, </a:t>
            </a:r>
            <a:r>
              <a:rPr lang="en-US" sz="1800" dirty="0" err="1">
                <a:latin typeface="Calibri"/>
              </a:rPr>
              <a:t>arst</a:t>
            </a:r>
            <a:r>
              <a:rPr lang="en-US" sz="1800" dirty="0">
                <a:latin typeface="Calibri"/>
              </a:rPr>
              <a:t>, </a:t>
            </a:r>
            <a:r>
              <a:rPr lang="en-US" sz="1800" dirty="0" err="1">
                <a:latin typeface="Calibri"/>
              </a:rPr>
              <a:t>meditsiiniorganisatsioon</a:t>
            </a:r>
            <a:r>
              <a:rPr lang="en-US" sz="1800" dirty="0">
                <a:latin typeface="Calibri"/>
              </a:rPr>
              <a:t> </a:t>
            </a:r>
            <a:r>
              <a:rPr lang="en-US" sz="1800" dirty="0" err="1">
                <a:latin typeface="Calibri"/>
              </a:rPr>
              <a:t>või</a:t>
            </a:r>
            <a:r>
              <a:rPr lang="en-US" sz="1800" dirty="0">
                <a:latin typeface="Calibri"/>
              </a:rPr>
              <a:t> </a:t>
            </a:r>
            <a:r>
              <a:rPr lang="en-US" sz="1800" dirty="0" err="1">
                <a:latin typeface="Calibri"/>
              </a:rPr>
              <a:t>mõni</a:t>
            </a:r>
            <a:r>
              <a:rPr lang="en-US" sz="1800" dirty="0">
                <a:latin typeface="Calibri"/>
              </a:rPr>
              <a:t> </a:t>
            </a:r>
            <a:r>
              <a:rPr lang="en-US" sz="1800" dirty="0" err="1">
                <a:latin typeface="Calibri"/>
              </a:rPr>
              <a:t>professionaalne</a:t>
            </a:r>
            <a:r>
              <a:rPr lang="en-US" sz="1800" dirty="0">
                <a:latin typeface="Calibri"/>
              </a:rPr>
              <a:t> </a:t>
            </a:r>
            <a:r>
              <a:rPr lang="en-US" sz="1800" dirty="0" err="1">
                <a:latin typeface="Calibri"/>
              </a:rPr>
              <a:t>koduhooldaja</a:t>
            </a:r>
            <a:endParaRPr kumimoji="0" lang="en-US" sz="1800" b="0" i="0" u="none" strike="noStrike" kern="1200" cap="none" spc="0" normalizeH="0" baseline="0" noProof="0" dirty="0">
              <a:ln>
                <a:noFill/>
              </a:ln>
              <a:effectLst/>
              <a:uLnTx/>
              <a:uFillTx/>
              <a:latin typeface="Calibri"/>
              <a:ea typeface="+mn-ea"/>
              <a:cs typeface="Arial" panose="020B0604020202020204" pitchFamily="34" charset="0"/>
            </a:endParaRPr>
          </a:p>
          <a:p>
            <a:pPr marL="0" indent="0">
              <a:buNone/>
              <a:defRPr/>
            </a:pPr>
            <a:r>
              <a:rPr kumimoji="0" lang="et-EE" sz="18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Vastusevariant</a:t>
            </a:r>
            <a:r>
              <a:rPr kumimoji="0" lang="en-US" sz="1800" b="1" i="0" u="none" strike="noStrike" kern="1200" cap="none" spc="0" normalizeH="0" baseline="0" noProof="0" dirty="0">
                <a:ln>
                  <a:noFill/>
                </a:ln>
                <a:effectLst/>
                <a:uLnTx/>
                <a:uFillTx/>
                <a:latin typeface="Calibri"/>
                <a:ea typeface="+mn-ea"/>
                <a:cs typeface="Arial" panose="020B0604020202020204" pitchFamily="34" charset="0"/>
              </a:rPr>
              <a:t> 7</a:t>
            </a:r>
            <a:r>
              <a:rPr lang="en-US" sz="1800" dirty="0">
                <a:latin typeface="Calibri"/>
              </a:rPr>
              <a:t>:</a:t>
            </a:r>
            <a:r>
              <a:rPr kumimoji="0" lang="en-US" sz="1800" b="0" i="0" u="none" strike="noStrike" kern="1200" cap="none" spc="0" normalizeH="0" baseline="0" noProof="0" dirty="0">
                <a:ln>
                  <a:noFill/>
                </a:ln>
                <a:effectLst/>
                <a:uLnTx/>
                <a:uFillTx/>
                <a:latin typeface="Calibri"/>
                <a:ea typeface="+mn-ea"/>
                <a:cs typeface="Arial" panose="020B0604020202020204" pitchFamily="34" charset="0"/>
              </a:rPr>
              <a:t> “</a:t>
            </a:r>
            <a:r>
              <a:rPr lang="en-US" sz="1800" dirty="0" err="1">
                <a:latin typeface="Calibri"/>
              </a:rPr>
              <a:t>Professionaalne</a:t>
            </a:r>
            <a:r>
              <a:rPr lang="en-US" sz="1800" dirty="0">
                <a:latin typeface="Calibri"/>
              </a:rPr>
              <a:t> </a:t>
            </a:r>
            <a:r>
              <a:rPr lang="en-US" sz="1800" dirty="0" err="1">
                <a:latin typeface="Calibri"/>
              </a:rPr>
              <a:t>abi</a:t>
            </a:r>
            <a:r>
              <a:rPr lang="en-US" sz="1800" dirty="0">
                <a:latin typeface="Calibri"/>
              </a:rPr>
              <a:t> </a:t>
            </a:r>
            <a:r>
              <a:rPr lang="en-US" sz="1800" dirty="0" err="1">
                <a:latin typeface="Calibri"/>
              </a:rPr>
              <a:t>koduste</a:t>
            </a:r>
            <a:r>
              <a:rPr lang="en-US" sz="1800" dirty="0">
                <a:latin typeface="Calibri"/>
              </a:rPr>
              <a:t> </a:t>
            </a:r>
            <a:r>
              <a:rPr lang="en-US" sz="1800" dirty="0" err="1">
                <a:latin typeface="Calibri"/>
              </a:rPr>
              <a:t>tööde</a:t>
            </a:r>
            <a:r>
              <a:rPr lang="en-US" sz="1800" dirty="0">
                <a:latin typeface="Calibri"/>
              </a:rPr>
              <a:t> </a:t>
            </a:r>
            <a:r>
              <a:rPr lang="en-US" sz="1800" dirty="0" err="1">
                <a:latin typeface="Calibri"/>
              </a:rPr>
              <a:t>tegemisel</a:t>
            </a:r>
            <a:r>
              <a:rPr lang="en-US" sz="1800" dirty="0">
                <a:latin typeface="Calibri"/>
              </a:rPr>
              <a:t>”</a:t>
            </a:r>
            <a:r>
              <a:rPr kumimoji="0" lang="en-US" sz="1800" b="0" i="0" u="none" strike="noStrike" kern="1200" cap="none" spc="0" normalizeH="0" baseline="0" noProof="0" dirty="0">
                <a:ln>
                  <a:noFill/>
                </a:ln>
                <a:effectLst/>
                <a:uLnTx/>
                <a:uFillTx/>
                <a:latin typeface="Calibri"/>
                <a:ea typeface="+mn-ea"/>
                <a:cs typeface="Arial" panose="020B0604020202020204" pitchFamily="34" charset="0"/>
              </a:rPr>
              <a:t> </a:t>
            </a:r>
            <a:r>
              <a:rPr kumimoji="0" lang="et-EE" sz="1800" b="0" i="0" u="none" strike="noStrike" kern="1200" cap="none" spc="0" normalizeH="0" baseline="0" noProof="0" dirty="0">
                <a:ln>
                  <a:noFill/>
                </a:ln>
                <a:effectLst/>
                <a:uLnTx/>
                <a:uFillTx/>
                <a:latin typeface="Calibri"/>
                <a:ea typeface="+mn-ea"/>
                <a:cs typeface="Arial" panose="020B0604020202020204" pitchFamily="34" charset="0"/>
              </a:rPr>
              <a:t>viitab</a:t>
            </a:r>
            <a:r>
              <a:rPr lang="en-US" sz="1800" dirty="0">
                <a:latin typeface="Calibri"/>
              </a:rPr>
              <a:t>…</a:t>
            </a:r>
          </a:p>
          <a:p>
            <a:pPr marL="0" indent="0">
              <a:buNone/>
              <a:defRPr/>
            </a:pPr>
            <a:r>
              <a:rPr kumimoji="0" lang="en-US" sz="1800" b="0" i="0" u="none" strike="noStrike" kern="1200" cap="none" spc="0" normalizeH="0" baseline="0" noProof="0" dirty="0">
                <a:ln>
                  <a:noFill/>
                </a:ln>
                <a:effectLst/>
                <a:uLnTx/>
                <a:uFillTx/>
                <a:latin typeface="Calibri"/>
                <a:ea typeface="+mn-ea"/>
                <a:cs typeface="Arial" panose="020B0604020202020204" pitchFamily="34" charset="0"/>
              </a:rPr>
              <a:t>-</a:t>
            </a:r>
            <a:r>
              <a:rPr lang="en-US" sz="1800" dirty="0">
                <a:latin typeface="Calibri"/>
              </a:rPr>
              <a:t> </a:t>
            </a:r>
            <a:r>
              <a:rPr lang="en-US" sz="1800" dirty="0" err="1">
                <a:latin typeface="Calibri"/>
              </a:rPr>
              <a:t>abi</a:t>
            </a:r>
            <a:r>
              <a:rPr lang="en-US" sz="1800" dirty="0">
                <a:latin typeface="Calibri"/>
              </a:rPr>
              <a:t> </a:t>
            </a:r>
            <a:r>
              <a:rPr lang="en-US" sz="1800" dirty="0" err="1">
                <a:latin typeface="Calibri"/>
              </a:rPr>
              <a:t>majapidamistöödes</a:t>
            </a:r>
            <a:r>
              <a:rPr lang="en-US" sz="1800" dirty="0">
                <a:latin typeface="Calibri"/>
              </a:rPr>
              <a:t> (</a:t>
            </a:r>
            <a:r>
              <a:rPr lang="en-US" sz="1800" dirty="0" err="1">
                <a:latin typeface="Calibri"/>
              </a:rPr>
              <a:t>nt</a:t>
            </a:r>
            <a:r>
              <a:rPr lang="en-US" sz="1800" dirty="0">
                <a:latin typeface="Calibri"/>
              </a:rPr>
              <a:t> </a:t>
            </a:r>
            <a:r>
              <a:rPr lang="en-US" sz="1800" dirty="0" err="1">
                <a:latin typeface="Calibri"/>
              </a:rPr>
              <a:t>koristamine</a:t>
            </a:r>
            <a:r>
              <a:rPr lang="en-US" sz="1800" dirty="0">
                <a:latin typeface="Calibri"/>
              </a:rPr>
              <a:t>, </a:t>
            </a:r>
            <a:r>
              <a:rPr lang="en-US" sz="1800" dirty="0" err="1">
                <a:latin typeface="Calibri"/>
              </a:rPr>
              <a:t>triikimine</a:t>
            </a:r>
            <a:r>
              <a:rPr lang="en-US" sz="1800" dirty="0">
                <a:latin typeface="Calibri"/>
              </a:rPr>
              <a:t>, </a:t>
            </a:r>
            <a:r>
              <a:rPr lang="en-US" sz="1800" dirty="0" err="1">
                <a:latin typeface="Calibri"/>
              </a:rPr>
              <a:t>toiduvalmistamine</a:t>
            </a:r>
            <a:r>
              <a:rPr lang="en-US" sz="1800" dirty="0">
                <a:latin typeface="Calibri"/>
              </a:rPr>
              <a:t>), </a:t>
            </a:r>
            <a:r>
              <a:rPr lang="en-US" sz="1800" dirty="0" err="1">
                <a:latin typeface="Calibri"/>
              </a:rPr>
              <a:t>mida</a:t>
            </a:r>
            <a:r>
              <a:rPr lang="en-US" sz="1800" dirty="0">
                <a:latin typeface="Calibri"/>
              </a:rPr>
              <a:t> </a:t>
            </a:r>
            <a:r>
              <a:rPr lang="en-US" sz="1800" dirty="0" err="1">
                <a:latin typeface="Calibri"/>
              </a:rPr>
              <a:t>annab</a:t>
            </a:r>
            <a:r>
              <a:rPr lang="en-US" sz="1800" dirty="0">
                <a:latin typeface="Calibri"/>
              </a:rPr>
              <a:t> </a:t>
            </a:r>
            <a:r>
              <a:rPr lang="en-US" sz="1800" dirty="0" err="1">
                <a:latin typeface="Calibri"/>
              </a:rPr>
              <a:t>vastaja</a:t>
            </a:r>
            <a:r>
              <a:rPr lang="en-US" sz="1800" dirty="0">
                <a:latin typeface="Calibri"/>
              </a:rPr>
              <a:t> </a:t>
            </a:r>
            <a:r>
              <a:rPr lang="en-US" sz="1800" dirty="0" err="1">
                <a:latin typeface="Calibri"/>
              </a:rPr>
              <a:t>kodus</a:t>
            </a:r>
            <a:r>
              <a:rPr lang="en-US" sz="1800" dirty="0">
                <a:latin typeface="Calibri"/>
              </a:rPr>
              <a:t> </a:t>
            </a:r>
            <a:r>
              <a:rPr lang="en-US" sz="1800" dirty="0" err="1">
                <a:latin typeface="Calibri"/>
              </a:rPr>
              <a:t>õendusabi</a:t>
            </a:r>
            <a:r>
              <a:rPr lang="en-US" sz="1800" dirty="0">
                <a:latin typeface="Calibri"/>
              </a:rPr>
              <a:t>, </a:t>
            </a:r>
            <a:r>
              <a:rPr lang="en-US" sz="1800" dirty="0" err="1">
                <a:latin typeface="Calibri"/>
              </a:rPr>
              <a:t>majahoidja</a:t>
            </a:r>
            <a:r>
              <a:rPr lang="en-US" sz="1800" dirty="0">
                <a:latin typeface="Calibri"/>
              </a:rPr>
              <a:t> </a:t>
            </a:r>
            <a:r>
              <a:rPr lang="en-US" sz="1800" dirty="0" err="1">
                <a:latin typeface="Calibri"/>
              </a:rPr>
              <a:t>või</a:t>
            </a:r>
            <a:r>
              <a:rPr lang="en-US" sz="1800" dirty="0">
                <a:latin typeface="Calibri"/>
              </a:rPr>
              <a:t> </a:t>
            </a:r>
            <a:r>
              <a:rPr lang="en-US" sz="1800" dirty="0" err="1">
                <a:latin typeface="Calibri"/>
              </a:rPr>
              <a:t>mõni</a:t>
            </a:r>
            <a:r>
              <a:rPr lang="en-US" sz="1800" dirty="0">
                <a:latin typeface="Calibri"/>
              </a:rPr>
              <a:t> </a:t>
            </a:r>
            <a:r>
              <a:rPr lang="en-US" sz="1800" dirty="0" err="1">
                <a:latin typeface="Calibri"/>
              </a:rPr>
              <a:t>professionaalne</a:t>
            </a:r>
            <a:r>
              <a:rPr lang="en-US" sz="1800" dirty="0">
                <a:latin typeface="Calibri"/>
              </a:rPr>
              <a:t> </a:t>
            </a:r>
            <a:r>
              <a:rPr lang="en-US" sz="1800" dirty="0" err="1">
                <a:latin typeface="Calibri"/>
              </a:rPr>
              <a:t>koduhooldaja</a:t>
            </a:r>
            <a:r>
              <a:rPr kumimoji="0" lang="en-US" sz="1600" b="0" i="0" u="none" strike="noStrike" kern="1200" cap="none" spc="0" normalizeH="0" baseline="0" noProof="0" dirty="0">
                <a:ln>
                  <a:noFill/>
                </a:ln>
                <a:effectLst/>
                <a:highlight>
                  <a:srgbClr val="FFFF00"/>
                </a:highlight>
                <a:uLnTx/>
                <a:uFillTx/>
                <a:latin typeface="Calibri"/>
                <a:ea typeface="+mn-ea"/>
                <a:cs typeface="Arial" panose="020B060402020202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B2AA9021-3159-AD63-AA5B-011BE023D698}"/>
              </a:ext>
            </a:extLst>
          </p:cNvPr>
          <p:cNvGraphicFramePr>
            <a:graphicFrameLocks noGrp="1"/>
          </p:cNvGraphicFramePr>
          <p:nvPr>
            <p:extLst>
              <p:ext uri="{D42A27DB-BD31-4B8C-83A1-F6EECF244321}">
                <p14:modId xmlns:p14="http://schemas.microsoft.com/office/powerpoint/2010/main" val="1657461629"/>
              </p:ext>
            </p:extLst>
          </p:nvPr>
        </p:nvGraphicFramePr>
        <p:xfrm>
          <a:off x="1224529" y="2861689"/>
          <a:ext cx="9464556" cy="1559560"/>
        </p:xfrm>
        <a:graphic>
          <a:graphicData uri="http://schemas.openxmlformats.org/drawingml/2006/table">
            <a:tbl>
              <a:tblPr firstRow="1" bandRow="1"/>
              <a:tblGrid>
                <a:gridCol w="4968453">
                  <a:extLst>
                    <a:ext uri="{9D8B030D-6E8A-4147-A177-3AD203B41FA5}">
                      <a16:colId xmlns:a16="http://schemas.microsoft.com/office/drawing/2014/main" val="3927550549"/>
                    </a:ext>
                  </a:extLst>
                </a:gridCol>
                <a:gridCol w="4496103">
                  <a:extLst>
                    <a:ext uri="{9D8B030D-6E8A-4147-A177-3AD203B41FA5}">
                      <a16:colId xmlns:a16="http://schemas.microsoft.com/office/drawing/2014/main" val="3513950483"/>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de-DE" dirty="0" err="1"/>
                        <a:t>Isiklik</a:t>
                      </a:r>
                      <a:r>
                        <a:rPr lang="de-DE" dirty="0"/>
                        <a:t> </a:t>
                      </a:r>
                      <a:r>
                        <a:rPr lang="et-EE" dirty="0"/>
                        <a:t>hooldus</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800" dirty="0" err="1">
                          <a:latin typeface="+mn-lt"/>
                        </a:rPr>
                        <a:t>Arstiabi</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37739386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Abi </a:t>
                      </a:r>
                      <a:r>
                        <a:rPr lang="en-US" sz="1800" dirty="0" err="1">
                          <a:latin typeface="+mn-lt"/>
                        </a:rPr>
                        <a:t>isiklike</a:t>
                      </a:r>
                      <a:r>
                        <a:rPr lang="en-US" sz="1800" dirty="0">
                          <a:latin typeface="+mn-lt"/>
                        </a:rPr>
                        <a:t> </a:t>
                      </a:r>
                      <a:r>
                        <a:rPr lang="en-US" sz="1800" dirty="0" err="1">
                          <a:latin typeface="+mn-lt"/>
                        </a:rPr>
                        <a:t>vajaduste</a:t>
                      </a:r>
                      <a:r>
                        <a:rPr lang="en-US" sz="1800" dirty="0">
                          <a:latin typeface="+mn-lt"/>
                        </a:rPr>
                        <a:t> </a:t>
                      </a:r>
                      <a:r>
                        <a:rPr lang="en-US" sz="1800" dirty="0" err="1">
                          <a:latin typeface="+mn-lt"/>
                        </a:rPr>
                        <a:t>rahuldamisel</a:t>
                      </a:r>
                      <a:r>
                        <a:rPr lang="en-US" sz="1800" dirty="0">
                          <a:latin typeface="+mn-lt"/>
                        </a:rPr>
                        <a:t> (</a:t>
                      </a:r>
                      <a:r>
                        <a:rPr lang="en-US" sz="1800" dirty="0" err="1">
                          <a:latin typeface="+mn-lt"/>
                        </a:rPr>
                        <a:t>nt</a:t>
                      </a:r>
                      <a:r>
                        <a:rPr lang="en-US" sz="1800" dirty="0">
                          <a:latin typeface="+mn-lt"/>
                        </a:rPr>
                        <a:t> </a:t>
                      </a:r>
                      <a:r>
                        <a:rPr lang="en-US" sz="1800" dirty="0" err="1">
                          <a:latin typeface="+mn-lt"/>
                        </a:rPr>
                        <a:t>voodisse</a:t>
                      </a:r>
                      <a:r>
                        <a:rPr lang="en-US" sz="1800" dirty="0">
                          <a:latin typeface="+mn-lt"/>
                        </a:rPr>
                        <a:t> </a:t>
                      </a:r>
                      <a:r>
                        <a:rPr lang="en-US" sz="1800" dirty="0" err="1">
                          <a:latin typeface="+mn-lt"/>
                        </a:rPr>
                        <a:t>minek</a:t>
                      </a:r>
                      <a:r>
                        <a:rPr lang="en-US" sz="1800" dirty="0">
                          <a:latin typeface="+mn-lt"/>
                        </a:rPr>
                        <a:t> ja </a:t>
                      </a:r>
                      <a:r>
                        <a:rPr lang="en-US" sz="1800" dirty="0" err="1">
                          <a:latin typeface="+mn-lt"/>
                        </a:rPr>
                        <a:t>voodist</a:t>
                      </a:r>
                      <a:r>
                        <a:rPr lang="en-US" sz="1800" dirty="0">
                          <a:latin typeface="+mn-lt"/>
                        </a:rPr>
                        <a:t> </a:t>
                      </a:r>
                      <a:r>
                        <a:rPr lang="en-US" sz="1800" dirty="0" err="1">
                          <a:latin typeface="+mn-lt"/>
                        </a:rPr>
                        <a:t>tõusmine</a:t>
                      </a:r>
                      <a:r>
                        <a:rPr lang="en-US" sz="1800" dirty="0">
                          <a:latin typeface="+mn-lt"/>
                        </a:rPr>
                        <a:t>, </a:t>
                      </a:r>
                      <a:r>
                        <a:rPr lang="en-US" sz="1800" dirty="0" err="1">
                          <a:latin typeface="+mn-lt"/>
                        </a:rPr>
                        <a:t>riietumine</a:t>
                      </a:r>
                      <a:r>
                        <a:rPr lang="en-US" sz="1800" dirty="0">
                          <a:latin typeface="+mn-lt"/>
                        </a:rPr>
                        <a:t>, </a:t>
                      </a:r>
                      <a:r>
                        <a:rPr lang="en-US" sz="1800" dirty="0" err="1">
                          <a:latin typeface="+mn-lt"/>
                        </a:rPr>
                        <a:t>vannis</a:t>
                      </a:r>
                      <a:r>
                        <a:rPr lang="en-US" sz="1800" dirty="0">
                          <a:latin typeface="+mn-lt"/>
                        </a:rPr>
                        <a:t> </a:t>
                      </a:r>
                      <a:r>
                        <a:rPr lang="en-US" sz="1800" dirty="0" err="1">
                          <a:latin typeface="+mn-lt"/>
                        </a:rPr>
                        <a:t>käimine</a:t>
                      </a:r>
                      <a:r>
                        <a:rPr lang="en-US" sz="1800" dirty="0">
                          <a:latin typeface="+mn-lt"/>
                        </a:rPr>
                        <a:t> </a:t>
                      </a:r>
                      <a:r>
                        <a:rPr lang="en-US" sz="1800" dirty="0" err="1">
                          <a:latin typeface="+mn-lt"/>
                        </a:rPr>
                        <a:t>või</a:t>
                      </a:r>
                      <a:r>
                        <a:rPr lang="en-US" sz="1800" dirty="0">
                          <a:latin typeface="+mn-lt"/>
                        </a:rPr>
                        <a:t> </a:t>
                      </a:r>
                      <a:r>
                        <a:rPr lang="en-US" sz="1800" dirty="0" err="1">
                          <a:latin typeface="+mn-lt"/>
                        </a:rPr>
                        <a:t>duši</a:t>
                      </a:r>
                      <a:r>
                        <a:rPr lang="en-US" sz="1800" dirty="0">
                          <a:latin typeface="+mn-lt"/>
                        </a:rPr>
                        <a:t> all </a:t>
                      </a:r>
                      <a:r>
                        <a:rPr lang="en-US" sz="1800" dirty="0" err="1">
                          <a:latin typeface="+mn-lt"/>
                        </a:rPr>
                        <a:t>käimine</a:t>
                      </a:r>
                      <a:r>
                        <a:rPr lang="en-US" sz="1800" dirty="0">
                          <a:latin typeface="+mn-lt"/>
                        </a:rPr>
                        <a:t> </a:t>
                      </a:r>
                      <a:r>
                        <a:rPr lang="en-US" sz="1800" dirty="0" err="1">
                          <a:latin typeface="+mn-lt"/>
                        </a:rPr>
                        <a:t>jne</a:t>
                      </a:r>
                      <a:r>
                        <a:rPr lang="en-US" sz="1800" dirty="0">
                          <a:latin typeface="+mn-lt"/>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buFontTx/>
                        <a:buNone/>
                      </a:pPr>
                      <a:r>
                        <a:rPr lang="en-GB" noProof="0" dirty="0" err="1"/>
                        <a:t>Füsio</a:t>
                      </a:r>
                      <a:r>
                        <a:rPr lang="en-GB" noProof="0" dirty="0"/>
                        <a:t>-, </a:t>
                      </a:r>
                      <a:r>
                        <a:rPr lang="en-GB" noProof="0" dirty="0" err="1"/>
                        <a:t>töö</a:t>
                      </a:r>
                      <a:r>
                        <a:rPr lang="en-GB" noProof="0" dirty="0"/>
                        <a:t>- </a:t>
                      </a:r>
                      <a:r>
                        <a:rPr lang="en-GB" noProof="0" dirty="0" err="1"/>
                        <a:t>või</a:t>
                      </a:r>
                      <a:r>
                        <a:rPr lang="en-GB" noProof="0" dirty="0"/>
                        <a:t> </a:t>
                      </a:r>
                      <a:r>
                        <a:rPr lang="en-GB" noProof="0" dirty="0" err="1"/>
                        <a:t>logopeediline</a:t>
                      </a:r>
                      <a:r>
                        <a:rPr lang="en-GB" noProof="0" dirty="0"/>
                        <a:t> </a:t>
                      </a:r>
                      <a:r>
                        <a:rPr lang="en-GB" noProof="0" dirty="0" err="1"/>
                        <a:t>teraapia</a:t>
                      </a:r>
                      <a:r>
                        <a:rPr lang="en-GB" noProof="0" dirty="0"/>
                        <a:t> (</a:t>
                      </a:r>
                      <a:r>
                        <a:rPr lang="en-GB" noProof="0" dirty="0" err="1"/>
                        <a:t>nt</a:t>
                      </a:r>
                      <a:r>
                        <a:rPr lang="en-GB" noProof="0" dirty="0"/>
                        <a:t> </a:t>
                      </a:r>
                      <a:r>
                        <a:rPr lang="en-GB" noProof="0" dirty="0" err="1"/>
                        <a:t>insuldijärgsed</a:t>
                      </a:r>
                      <a:r>
                        <a:rPr lang="en-GB" noProof="0" dirty="0"/>
                        <a:t> </a:t>
                      </a:r>
                      <a:r>
                        <a:rPr lang="en-GB" noProof="0" dirty="0" err="1"/>
                        <a:t>taastusraviharjutused</a:t>
                      </a:r>
                      <a:r>
                        <a:rPr lang="en-GB" noProof="0" dirty="0"/>
                        <a:t>), </a:t>
                      </a:r>
                      <a:r>
                        <a:rPr lang="en-GB" noProof="0" dirty="0" err="1"/>
                        <a:t>krooniliste</a:t>
                      </a:r>
                      <a:r>
                        <a:rPr lang="en-GB" noProof="0" dirty="0"/>
                        <a:t> </a:t>
                      </a:r>
                      <a:r>
                        <a:rPr lang="en-GB" noProof="0" dirty="0" err="1"/>
                        <a:t>haiguste</a:t>
                      </a:r>
                      <a:r>
                        <a:rPr lang="en-GB" noProof="0" dirty="0"/>
                        <a:t> </a:t>
                      </a:r>
                      <a:r>
                        <a:rPr lang="en-GB" noProof="0" dirty="0" err="1"/>
                        <a:t>ravi</a:t>
                      </a:r>
                      <a:r>
                        <a:rPr lang="en-GB" noProof="0" dirty="0"/>
                        <a:t> (</a:t>
                      </a:r>
                      <a:r>
                        <a:rPr lang="en-GB" noProof="0" dirty="0" err="1"/>
                        <a:t>nt</a:t>
                      </a:r>
                      <a:r>
                        <a:rPr lang="en-GB" noProof="0" dirty="0"/>
                        <a:t> </a:t>
                      </a:r>
                      <a:r>
                        <a:rPr lang="en-GB" noProof="0" dirty="0" err="1"/>
                        <a:t>hingamisteede</a:t>
                      </a:r>
                      <a:r>
                        <a:rPr lang="en-GB" noProof="0" dirty="0"/>
                        <a:t> </a:t>
                      </a:r>
                      <a:r>
                        <a:rPr lang="en-GB" noProof="0" dirty="0" err="1"/>
                        <a:t>haigused</a:t>
                      </a:r>
                      <a:r>
                        <a:rPr lang="en-GB" noProof="0" dirty="0"/>
                        <a:t>), </a:t>
                      </a:r>
                      <a:r>
                        <a:rPr lang="en-GB" noProof="0" dirty="0" err="1"/>
                        <a:t>operatsioonijärgne</a:t>
                      </a:r>
                      <a:r>
                        <a:rPr lang="en-GB" noProof="0" dirty="0"/>
                        <a:t> </a:t>
                      </a:r>
                      <a:r>
                        <a:rPr lang="en-GB" noProof="0" dirty="0" err="1"/>
                        <a:t>hooldus</a:t>
                      </a:r>
                      <a:r>
                        <a:rPr lang="en-GB" noProof="0" dirty="0"/>
                        <a:t> </a:t>
                      </a:r>
                      <a:r>
                        <a:rPr lang="en-GB" noProof="0" dirty="0" err="1"/>
                        <a:t>jne</a:t>
                      </a:r>
                      <a:r>
                        <a:rPr lang="en-GB" noProof="0" dirty="0"/>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522072610"/>
                  </a:ext>
                </a:extLst>
              </a:tr>
            </a:tbl>
          </a:graphicData>
        </a:graphic>
      </p:graphicFrame>
      <p:sp>
        <p:nvSpPr>
          <p:cNvPr id="3" name="TextBox 2">
            <a:extLst>
              <a:ext uri="{FF2B5EF4-FFF2-40B4-BE49-F238E27FC236}">
                <a16:creationId xmlns:a16="http://schemas.microsoft.com/office/drawing/2014/main" id="{6D267AC9-E95E-23C6-F7CF-A36AA667AE0A}"/>
              </a:ext>
            </a:extLst>
          </p:cNvPr>
          <p:cNvSpPr txBox="1"/>
          <p:nvPr/>
        </p:nvSpPr>
        <p:spPr>
          <a:xfrm>
            <a:off x="6333904" y="969952"/>
            <a:ext cx="3714158" cy="523220"/>
          </a:xfrm>
          <a:prstGeom prst="rect">
            <a:avLst/>
          </a:prstGeom>
          <a:noFill/>
        </p:spPr>
        <p:txBody>
          <a:bodyPr wrap="none" rtlCol="0">
            <a:spAutoFit/>
          </a:bodyPr>
          <a:lstStyle/>
          <a:p>
            <a:r>
              <a:rPr lang="et-EE" sz="2800" dirty="0">
                <a:ln w="0"/>
                <a:solidFill>
                  <a:schemeClr val="accent1"/>
                </a:solidFill>
                <a:effectLst>
                  <a:outerShdw blurRad="38100" dist="25400" dir="5400000" algn="ctr" rotWithShape="0">
                    <a:srgbClr val="6E747A">
                      <a:alpha val="43000"/>
                    </a:srgbClr>
                  </a:outerShdw>
                </a:effectLst>
              </a:rPr>
              <a:t>Hoolduse kättesaadavus</a:t>
            </a:r>
            <a:endParaRPr lang="en-GB" sz="2800" dirty="0">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66EEC2EB-E187-1F07-711D-098E65236990}"/>
              </a:ext>
            </a:extLst>
          </p:cNvPr>
          <p:cNvSpPr txBox="1"/>
          <p:nvPr/>
        </p:nvSpPr>
        <p:spPr>
          <a:xfrm>
            <a:off x="2381250" y="246456"/>
            <a:ext cx="75955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Tervise moodul</a:t>
            </a:r>
            <a:endParaRPr kumimoji="0" lang="en-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4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8B23-94C5-17D4-9726-5C89B87C264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F26C94E-D74F-04DA-12A2-93D5F8870F77}"/>
              </a:ext>
            </a:extLst>
          </p:cNvPr>
          <p:cNvSpPr>
            <a:spLocks noGrp="1"/>
          </p:cNvSpPr>
          <p:nvPr>
            <p:ph type="sldNum" sz="quarter" idx="12"/>
          </p:nvPr>
        </p:nvSpPr>
        <p:spPr/>
        <p:txBody>
          <a:bodyPr/>
          <a:lstStyle/>
          <a:p>
            <a:fld id="{707F67BB-1702-488B-BD11-C12E8658007A}" type="slidenum">
              <a:rPr lang="de-DE" smtClean="0"/>
              <a:t>23</a:t>
            </a:fld>
            <a:endParaRPr lang="de-DE" dirty="0"/>
          </a:p>
        </p:txBody>
      </p:sp>
      <p:sp>
        <p:nvSpPr>
          <p:cNvPr id="6" name="TextBox 5">
            <a:extLst>
              <a:ext uri="{FF2B5EF4-FFF2-40B4-BE49-F238E27FC236}">
                <a16:creationId xmlns:a16="http://schemas.microsoft.com/office/drawing/2014/main" id="{995B2EBB-6B16-F3BE-8260-E538D8BCF5FB}"/>
              </a:ext>
            </a:extLst>
          </p:cNvPr>
          <p:cNvSpPr txBox="1"/>
          <p:nvPr/>
        </p:nvSpPr>
        <p:spPr>
          <a:xfrm>
            <a:off x="2381250" y="246456"/>
            <a:ext cx="7595507" cy="584775"/>
          </a:xfrm>
          <a:prstGeom prst="rect">
            <a:avLst/>
          </a:prstGeom>
          <a:noFill/>
        </p:spPr>
        <p:txBody>
          <a:bodyPr wrap="square">
            <a:spAutoFit/>
          </a:bodyPr>
          <a:lstStyle/>
          <a:p>
            <a:r>
              <a:rPr lang="de-DE" sz="3200" dirty="0" err="1">
                <a:latin typeface="Arial" panose="020B0604020202020204" pitchFamily="34" charset="0"/>
                <a:cs typeface="Arial" panose="020B0604020202020204" pitchFamily="34" charset="0"/>
              </a:rPr>
              <a:t>Tööhõive</a:t>
            </a:r>
            <a:r>
              <a:rPr lang="de-DE" sz="3200" dirty="0">
                <a:latin typeface="Arial" panose="020B0604020202020204" pitchFamily="34" charset="0"/>
                <a:cs typeface="Arial" panose="020B0604020202020204" pitchFamily="34" charset="0"/>
              </a:rPr>
              <a:t> (EP005)</a:t>
            </a:r>
            <a:endParaRPr lang="en-DE" sz="3200" dirty="0">
              <a:latin typeface="Arial" panose="020B0604020202020204" pitchFamily="34" charset="0"/>
              <a:cs typeface="Arial" panose="020B0604020202020204" pitchFamily="34" charset="0"/>
            </a:endParaRPr>
          </a:p>
        </p:txBody>
      </p:sp>
      <p:pic>
        <p:nvPicPr>
          <p:cNvPr id="11" name="Inhaltsplatzhalter 7">
            <a:extLst>
              <a:ext uri="{FF2B5EF4-FFF2-40B4-BE49-F238E27FC236}">
                <a16:creationId xmlns:a16="http://schemas.microsoft.com/office/drawing/2014/main" id="{1E8B3F6A-BCEA-24C2-211C-E2DD3417E9FC}"/>
              </a:ext>
            </a:extLst>
          </p:cNvPr>
          <p:cNvPicPr>
            <a:picLocks noChangeAspect="1"/>
          </p:cNvPicPr>
          <p:nvPr/>
        </p:nvPicPr>
        <p:blipFill>
          <a:blip r:embed="rId3"/>
          <a:stretch>
            <a:fillRect/>
          </a:stretch>
        </p:blipFill>
        <p:spPr>
          <a:xfrm>
            <a:off x="720671" y="1269665"/>
            <a:ext cx="8229600" cy="4876800"/>
          </a:xfrm>
          <a:prstGeom prst="rect">
            <a:avLst/>
          </a:prstGeom>
        </p:spPr>
      </p:pic>
      <p:sp>
        <p:nvSpPr>
          <p:cNvPr id="12" name="Ovale Legende 4">
            <a:extLst>
              <a:ext uri="{FF2B5EF4-FFF2-40B4-BE49-F238E27FC236}">
                <a16:creationId xmlns:a16="http://schemas.microsoft.com/office/drawing/2014/main" id="{939F4405-A4AC-1E7E-4301-5CCD29AB0878}"/>
              </a:ext>
            </a:extLst>
          </p:cNvPr>
          <p:cNvSpPr/>
          <p:nvPr/>
        </p:nvSpPr>
        <p:spPr>
          <a:xfrm>
            <a:off x="6439858" y="1022456"/>
            <a:ext cx="4630453" cy="2148340"/>
          </a:xfrm>
          <a:prstGeom prst="wedgeEllipseCallout">
            <a:avLst>
              <a:gd name="adj1" fmla="val 46111"/>
              <a:gd name="adj2" fmla="val 61108"/>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lvl="1">
              <a:defRPr/>
            </a:pPr>
            <a:r>
              <a:rPr lang="et-EE" sz="2200" kern="0" dirty="0">
                <a:solidFill>
                  <a:prstClr val="black"/>
                </a:solidFill>
                <a:latin typeface="Calibri"/>
              </a:rPr>
              <a:t>V</a:t>
            </a:r>
            <a:r>
              <a:rPr lang="de-DE" sz="2200" kern="0" dirty="0">
                <a:solidFill>
                  <a:prstClr val="black"/>
                </a:solidFill>
                <a:latin typeface="Calibri"/>
              </a:rPr>
              <a:t>: „</a:t>
            </a:r>
            <a:r>
              <a:rPr lang="fi-FI" sz="2200" kern="0" dirty="0">
                <a:solidFill>
                  <a:prstClr val="black"/>
                </a:solidFill>
              </a:rPr>
              <a:t>Ma </a:t>
            </a:r>
            <a:r>
              <a:rPr lang="fi-FI" sz="2200" kern="0" dirty="0" err="1">
                <a:solidFill>
                  <a:prstClr val="black"/>
                </a:solidFill>
              </a:rPr>
              <a:t>töötan</a:t>
            </a:r>
            <a:r>
              <a:rPr lang="fi-FI" sz="2200" kern="0" dirty="0">
                <a:solidFill>
                  <a:prstClr val="black"/>
                </a:solidFill>
              </a:rPr>
              <a:t> </a:t>
            </a:r>
            <a:r>
              <a:rPr lang="fi-FI" sz="2200" kern="0" dirty="0" err="1">
                <a:solidFill>
                  <a:prstClr val="black"/>
                </a:solidFill>
              </a:rPr>
              <a:t>endiselt</a:t>
            </a:r>
            <a:r>
              <a:rPr lang="fi-FI" sz="2200" kern="0" dirty="0">
                <a:solidFill>
                  <a:prstClr val="black"/>
                </a:solidFill>
              </a:rPr>
              <a:t>, </a:t>
            </a:r>
            <a:r>
              <a:rPr lang="fi-FI" sz="2200" kern="0" dirty="0" err="1">
                <a:solidFill>
                  <a:prstClr val="black"/>
                </a:solidFill>
              </a:rPr>
              <a:t>kuid</a:t>
            </a:r>
            <a:r>
              <a:rPr lang="fi-FI" sz="2200" kern="0" dirty="0">
                <a:solidFill>
                  <a:prstClr val="black"/>
                </a:solidFill>
              </a:rPr>
              <a:t> saan </a:t>
            </a:r>
            <a:r>
              <a:rPr lang="fi-FI" sz="2200" kern="0" dirty="0" err="1">
                <a:solidFill>
                  <a:prstClr val="black"/>
                </a:solidFill>
              </a:rPr>
              <a:t>pensioni</a:t>
            </a:r>
            <a:r>
              <a:rPr lang="fi-FI" sz="2200" kern="0" dirty="0">
                <a:solidFill>
                  <a:prstClr val="black"/>
                </a:solidFill>
              </a:rPr>
              <a:t>."</a:t>
            </a:r>
            <a:endParaRPr lang="de-DE" sz="2200" kern="0" dirty="0">
              <a:solidFill>
                <a:prstClr val="black"/>
              </a:solidFill>
              <a:latin typeface="Calibri"/>
            </a:endParaRPr>
          </a:p>
          <a:p>
            <a:pPr marL="0" marR="0" lvl="1" indent="0" defTabSz="914400" eaLnBrk="1" fontAlgn="auto" latinLnBrk="0" hangingPunct="1">
              <a:lnSpc>
                <a:spcPct val="100000"/>
              </a:lnSpc>
              <a:spcBef>
                <a:spcPts val="0"/>
              </a:spcBef>
              <a:spcAft>
                <a:spcPts val="0"/>
              </a:spcAft>
              <a:buClrTx/>
              <a:buSzTx/>
              <a:buFontTx/>
              <a:buNone/>
              <a:tabLst/>
              <a:defRPr/>
            </a:pPr>
            <a:endParaRPr lang="de-DE" sz="2200" kern="0" dirty="0">
              <a:solidFill>
                <a:prstClr val="black"/>
              </a:solidFill>
              <a:latin typeface="Calibri"/>
            </a:endParaRPr>
          </a:p>
          <a:p>
            <a:pPr marL="0" marR="0" lvl="1" indent="0" defTabSz="914400" eaLnBrk="1" fontAlgn="auto" latinLnBrk="0" hangingPunct="1">
              <a:lnSpc>
                <a:spcPct val="100000"/>
              </a:lnSpc>
              <a:spcBef>
                <a:spcPts val="0"/>
              </a:spcBef>
              <a:spcAft>
                <a:spcPts val="0"/>
              </a:spcAft>
              <a:buClrTx/>
              <a:buSzTx/>
              <a:buFontTx/>
              <a:buNone/>
              <a:tabLst/>
              <a:defRPr/>
            </a:pPr>
            <a:r>
              <a:rPr lang="de-DE" sz="2200" kern="0" dirty="0">
                <a:solidFill>
                  <a:prstClr val="black"/>
                </a:solidFill>
                <a:latin typeface="Calibri"/>
                <a:sym typeface="Wingdings" panose="05000000000000000000" pitchFamily="2" charset="2"/>
              </a:rPr>
              <a:t> </a:t>
            </a:r>
            <a:r>
              <a:rPr lang="et-EE" sz="2200" kern="0" dirty="0">
                <a:solidFill>
                  <a:prstClr val="black"/>
                </a:solidFill>
                <a:latin typeface="Calibri"/>
              </a:rPr>
              <a:t>Kood</a:t>
            </a:r>
            <a:r>
              <a:rPr lang="de-DE" sz="2200" kern="0" dirty="0">
                <a:solidFill>
                  <a:prstClr val="black"/>
                </a:solidFill>
                <a:latin typeface="Calibri"/>
              </a:rPr>
              <a:t> 1. </a:t>
            </a:r>
            <a:r>
              <a:rPr lang="et-EE" sz="2200" kern="0" dirty="0">
                <a:solidFill>
                  <a:prstClr val="black"/>
                </a:solidFill>
                <a:latin typeface="Calibri"/>
              </a:rPr>
              <a:t>Pensionil</a:t>
            </a:r>
            <a:endParaRPr lang="de-DE" sz="2200" kern="0" dirty="0">
              <a:solidFill>
                <a:prstClr val="black"/>
              </a:solidFill>
              <a:latin typeface="Calibri"/>
            </a:endParaRPr>
          </a:p>
        </p:txBody>
      </p:sp>
      <p:sp>
        <p:nvSpPr>
          <p:cNvPr id="13" name="Ovale Legende 6">
            <a:extLst>
              <a:ext uri="{FF2B5EF4-FFF2-40B4-BE49-F238E27FC236}">
                <a16:creationId xmlns:a16="http://schemas.microsoft.com/office/drawing/2014/main" id="{0BD7BF78-CDB7-9720-B917-E711063CFC3A}"/>
              </a:ext>
            </a:extLst>
          </p:cNvPr>
          <p:cNvSpPr/>
          <p:nvPr/>
        </p:nvSpPr>
        <p:spPr>
          <a:xfrm>
            <a:off x="4784302" y="3979552"/>
            <a:ext cx="3970783" cy="1941217"/>
          </a:xfrm>
          <a:prstGeom prst="wedgeEllipseCallout">
            <a:avLst>
              <a:gd name="adj1" fmla="val -54522"/>
              <a:gd name="adj2" fmla="val 4719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lvl="1"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fi-FI" sz="2200" kern="0" dirty="0">
                <a:solidFill>
                  <a:prstClr val="black"/>
                </a:solidFill>
              </a:rPr>
              <a:t>Olen </a:t>
            </a:r>
            <a:r>
              <a:rPr lang="fi-FI" sz="2200" kern="0" dirty="0" err="1">
                <a:solidFill>
                  <a:prstClr val="black"/>
                </a:solidFill>
              </a:rPr>
              <a:t>pensionil</a:t>
            </a:r>
            <a:r>
              <a:rPr lang="fi-FI" sz="2200" kern="0" dirty="0">
                <a:solidFill>
                  <a:prstClr val="black"/>
                </a:solidFill>
              </a:rPr>
              <a:t>, </a:t>
            </a:r>
            <a:r>
              <a:rPr lang="fi-FI" sz="2200" kern="0" dirty="0" err="1">
                <a:solidFill>
                  <a:prstClr val="black"/>
                </a:solidFill>
              </a:rPr>
              <a:t>kuid</a:t>
            </a:r>
            <a:r>
              <a:rPr lang="fi-FI" sz="2200" kern="0" dirty="0">
                <a:solidFill>
                  <a:prstClr val="black"/>
                </a:solidFill>
              </a:rPr>
              <a:t> </a:t>
            </a:r>
            <a:r>
              <a:rPr lang="fi-FI" sz="2200" kern="0" dirty="0" err="1">
                <a:solidFill>
                  <a:prstClr val="black"/>
                </a:solidFill>
              </a:rPr>
              <a:t>töötan</a:t>
            </a:r>
            <a:r>
              <a:rPr lang="fi-FI" sz="2200" kern="0" dirty="0">
                <a:solidFill>
                  <a:prstClr val="black"/>
                </a:solidFill>
              </a:rPr>
              <a:t> </a:t>
            </a:r>
            <a:r>
              <a:rPr lang="fi-FI" sz="2200" kern="0" dirty="0" err="1">
                <a:solidFill>
                  <a:prstClr val="black"/>
                </a:solidFill>
              </a:rPr>
              <a:t>endiselt</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lang="et-EE" sz="2200" kern="0" dirty="0">
                <a:solidFill>
                  <a:prstClr val="black"/>
                </a:solidFill>
              </a:rPr>
              <a:t>Kood</a:t>
            </a:r>
            <a:r>
              <a:rPr lang="de-DE" sz="2200" kern="0" dirty="0">
                <a:solidFill>
                  <a:prstClr val="black"/>
                </a:solidFill>
              </a:rPr>
              <a:t> 1. </a:t>
            </a:r>
            <a:r>
              <a:rPr lang="et-EE" sz="2200" kern="0" dirty="0">
                <a:solidFill>
                  <a:prstClr val="black"/>
                </a:solidFill>
              </a:rPr>
              <a:t>Pensionil</a:t>
            </a:r>
            <a:endParaRPr kumimoji="0" lang="de-DE" sz="22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2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CBD8B-4625-0D6A-0A91-82A9656CC781}"/>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087BF61-2F3F-FBF0-D991-A115FA586DA0}"/>
              </a:ext>
            </a:extLst>
          </p:cNvPr>
          <p:cNvSpPr>
            <a:spLocks noGrp="1"/>
          </p:cNvSpPr>
          <p:nvPr>
            <p:ph type="sldNum" sz="quarter" idx="12"/>
          </p:nvPr>
        </p:nvSpPr>
        <p:spPr/>
        <p:txBody>
          <a:bodyPr/>
          <a:lstStyle/>
          <a:p>
            <a:fld id="{707F67BB-1702-488B-BD11-C12E8658007A}" type="slidenum">
              <a:rPr lang="de-DE" smtClean="0"/>
              <a:t>24</a:t>
            </a:fld>
            <a:endParaRPr lang="de-DE" dirty="0"/>
          </a:p>
        </p:txBody>
      </p:sp>
      <p:sp>
        <p:nvSpPr>
          <p:cNvPr id="6" name="TextBox 5">
            <a:extLst>
              <a:ext uri="{FF2B5EF4-FFF2-40B4-BE49-F238E27FC236}">
                <a16:creationId xmlns:a16="http://schemas.microsoft.com/office/drawing/2014/main" id="{CC0F9479-6413-CF17-E357-B9012F1A4F4D}"/>
              </a:ext>
            </a:extLst>
          </p:cNvPr>
          <p:cNvSpPr txBox="1"/>
          <p:nvPr/>
        </p:nvSpPr>
        <p:spPr>
          <a:xfrm>
            <a:off x="2381250" y="246456"/>
            <a:ext cx="7595507" cy="584775"/>
          </a:xfrm>
          <a:prstGeom prst="rect">
            <a:avLst/>
          </a:prstGeom>
          <a:noFill/>
        </p:spPr>
        <p:txBody>
          <a:bodyPr wrap="square">
            <a:spAutoFit/>
          </a:bodyPr>
          <a:lstStyle/>
          <a:p>
            <a:r>
              <a:rPr lang="de-DE" sz="3200" dirty="0" err="1">
                <a:latin typeface="Arial" panose="020B0604020202020204" pitchFamily="34" charset="0"/>
                <a:cs typeface="Arial" panose="020B0604020202020204" pitchFamily="34" charset="0"/>
              </a:rPr>
              <a:t>Töötaja</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liik</a:t>
            </a:r>
            <a:r>
              <a:rPr lang="et-EE" sz="3200" dirty="0">
                <a:latin typeface="Arial" panose="020B0604020202020204" pitchFamily="34" charset="0"/>
                <a:cs typeface="Arial" panose="020B0604020202020204" pitchFamily="34" charset="0"/>
              </a:rPr>
              <a:t> </a:t>
            </a:r>
            <a:r>
              <a:rPr lang="de-DE" sz="3200" dirty="0">
                <a:latin typeface="Arial" panose="020B0604020202020204" pitchFamily="34" charset="0"/>
                <a:cs typeface="Arial" panose="020B0604020202020204" pitchFamily="34" charset="0"/>
              </a:rPr>
              <a:t>(EP051 </a:t>
            </a:r>
            <a:r>
              <a:rPr lang="et-EE" sz="3200" dirty="0">
                <a:latin typeface="Arial" panose="020B0604020202020204" pitchFamily="34" charset="0"/>
                <a:cs typeface="Arial" panose="020B0604020202020204" pitchFamily="34" charset="0"/>
              </a:rPr>
              <a:t>ja</a:t>
            </a:r>
            <a:r>
              <a:rPr lang="de-DE" sz="3200" dirty="0">
                <a:latin typeface="Arial" panose="020B0604020202020204" pitchFamily="34" charset="0"/>
                <a:cs typeface="Arial" panose="020B0604020202020204" pitchFamily="34" charset="0"/>
              </a:rPr>
              <a:t> EP009)</a:t>
            </a:r>
            <a:endParaRPr lang="en-DE" sz="3200" dirty="0">
              <a:latin typeface="Arial" panose="020B0604020202020204" pitchFamily="34" charset="0"/>
              <a:cs typeface="Arial" panose="020B0604020202020204" pitchFamily="34" charset="0"/>
            </a:endParaRPr>
          </a:p>
        </p:txBody>
      </p:sp>
      <p:sp>
        <p:nvSpPr>
          <p:cNvPr id="15" name="Inhaltsplatzhalter 2">
            <a:extLst>
              <a:ext uri="{FF2B5EF4-FFF2-40B4-BE49-F238E27FC236}">
                <a16:creationId xmlns:a16="http://schemas.microsoft.com/office/drawing/2014/main" id="{DD02B87B-0F9E-8EBC-952F-12F99DE76D15}"/>
              </a:ext>
            </a:extLst>
          </p:cNvPr>
          <p:cNvSpPr txBox="1">
            <a:spLocks/>
          </p:cNvSpPr>
          <p:nvPr/>
        </p:nvSpPr>
        <p:spPr>
          <a:xfrm>
            <a:off x="705174" y="1278991"/>
            <a:ext cx="8229600"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Response options</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Private sector employee</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Public sector employee</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Self-employed</a:t>
            </a:r>
            <a:endParaRPr kumimoji="0" lang="de-D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6" name="Ovale Legende 3">
            <a:extLst>
              <a:ext uri="{FF2B5EF4-FFF2-40B4-BE49-F238E27FC236}">
                <a16:creationId xmlns:a16="http://schemas.microsoft.com/office/drawing/2014/main" id="{75DC2419-306C-48BE-06B4-ECD830903813}"/>
              </a:ext>
            </a:extLst>
          </p:cNvPr>
          <p:cNvSpPr/>
          <p:nvPr/>
        </p:nvSpPr>
        <p:spPr>
          <a:xfrm>
            <a:off x="2378989" y="3442230"/>
            <a:ext cx="5763075" cy="2700300"/>
          </a:xfrm>
          <a:prstGeom prst="wedgeEllipseCallout">
            <a:avLst>
              <a:gd name="adj1" fmla="val -54522"/>
              <a:gd name="adj2" fmla="val 4719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de-DE" sz="2200" kern="0" dirty="0">
                <a:solidFill>
                  <a:prstClr val="black"/>
                </a:solidFill>
              </a:rPr>
              <a:t>Ma </a:t>
            </a:r>
            <a:r>
              <a:rPr lang="de-DE" sz="2200" kern="0" dirty="0" err="1">
                <a:solidFill>
                  <a:prstClr val="black"/>
                </a:solidFill>
              </a:rPr>
              <a:t>olin</a:t>
            </a:r>
            <a:r>
              <a:rPr lang="de-DE" sz="2200" kern="0" dirty="0">
                <a:solidFill>
                  <a:prstClr val="black"/>
                </a:solidFill>
              </a:rPr>
              <a:t> </a:t>
            </a:r>
            <a:r>
              <a:rPr lang="de-DE" sz="2200" kern="0" dirty="0" err="1">
                <a:solidFill>
                  <a:prstClr val="black"/>
                </a:solidFill>
              </a:rPr>
              <a:t>riigiteenistuja</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lang="de-DE" sz="2200" kern="0" dirty="0" err="1">
                <a:solidFill>
                  <a:prstClr val="black"/>
                </a:solidFill>
              </a:rPr>
              <a:t>Käsitletakse</a:t>
            </a:r>
            <a:r>
              <a:rPr lang="de-DE" sz="2200" kern="0" dirty="0">
                <a:solidFill>
                  <a:prstClr val="black"/>
                </a:solidFill>
              </a:rPr>
              <a:t> </a:t>
            </a:r>
            <a:r>
              <a:rPr lang="de-DE" sz="2200" kern="0" dirty="0" err="1">
                <a:solidFill>
                  <a:prstClr val="black"/>
                </a:solidFill>
              </a:rPr>
              <a:t>avaliku</a:t>
            </a:r>
            <a:r>
              <a:rPr lang="de-DE" sz="2200" kern="0" dirty="0">
                <a:solidFill>
                  <a:prstClr val="black"/>
                </a:solidFill>
              </a:rPr>
              <a:t> </a:t>
            </a:r>
            <a:r>
              <a:rPr lang="de-DE" sz="2200" kern="0" dirty="0" err="1">
                <a:solidFill>
                  <a:prstClr val="black"/>
                </a:solidFill>
              </a:rPr>
              <a:t>sektori</a:t>
            </a:r>
            <a:r>
              <a:rPr lang="de-DE" sz="2200" kern="0" dirty="0">
                <a:solidFill>
                  <a:prstClr val="black"/>
                </a:solidFill>
              </a:rPr>
              <a:t> </a:t>
            </a:r>
            <a:r>
              <a:rPr lang="de-DE" sz="2200" kern="0" dirty="0" err="1">
                <a:solidFill>
                  <a:prstClr val="black"/>
                </a:solidFill>
              </a:rPr>
              <a:t>töötajana</a:t>
            </a:r>
            <a:r>
              <a:rPr lang="de-DE" sz="2200" kern="0" dirty="0">
                <a:solidFill>
                  <a:prstClr val="black"/>
                </a:solidFill>
              </a:rPr>
              <a:t>.</a:t>
            </a:r>
            <a:endParaRPr kumimoji="0" lang="de-DE" sz="22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Ovale Legende 4">
            <a:extLst>
              <a:ext uri="{FF2B5EF4-FFF2-40B4-BE49-F238E27FC236}">
                <a16:creationId xmlns:a16="http://schemas.microsoft.com/office/drawing/2014/main" id="{AAEC7F3C-16C4-2C3B-96CE-30B2D314D00C}"/>
              </a:ext>
            </a:extLst>
          </p:cNvPr>
          <p:cNvSpPr/>
          <p:nvPr/>
        </p:nvSpPr>
        <p:spPr>
          <a:xfrm>
            <a:off x="6942738" y="1134975"/>
            <a:ext cx="4093993" cy="2920113"/>
          </a:xfrm>
          <a:prstGeom prst="wedgeEllipseCallout">
            <a:avLst>
              <a:gd name="adj1" fmla="val 50534"/>
              <a:gd name="adj2" fmla="val 5273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200" b="0" i="0" u="none" strike="noStrike" kern="0" cap="none" spc="0" normalizeH="0" baseline="0" noProof="0" dirty="0">
                <a:ln>
                  <a:noFill/>
                </a:ln>
                <a:solidFill>
                  <a:prstClr val="black"/>
                </a:solidFill>
                <a:effectLst/>
                <a:uLnTx/>
                <a:uFillTx/>
                <a:latin typeface="Calibri"/>
                <a:ea typeface="+mn-ea"/>
                <a:cs typeface="+mn-cs"/>
              </a:rPr>
              <a:t>V</a:t>
            </a:r>
            <a:r>
              <a:rPr kumimoji="0" lang="de-DE" sz="2200" b="0" i="0" u="none" strike="noStrike" kern="0" cap="none" spc="0" normalizeH="0" baseline="0" noProof="0" dirty="0">
                <a:ln>
                  <a:noFill/>
                </a:ln>
                <a:solidFill>
                  <a:prstClr val="black"/>
                </a:solidFill>
                <a:effectLst/>
                <a:uLnTx/>
                <a:uFillTx/>
                <a:latin typeface="Calibri"/>
                <a:ea typeface="+mn-ea"/>
                <a:cs typeface="+mn-cs"/>
              </a:rPr>
              <a:t>: „</a:t>
            </a:r>
            <a:r>
              <a:rPr lang="fi-FI" sz="2200" kern="0" dirty="0">
                <a:solidFill>
                  <a:prstClr val="black"/>
                </a:solidFill>
              </a:rPr>
              <a:t>Ma olen </a:t>
            </a:r>
            <a:r>
              <a:rPr lang="fi-FI" sz="2200" kern="0" dirty="0" err="1">
                <a:solidFill>
                  <a:prstClr val="black"/>
                </a:solidFill>
              </a:rPr>
              <a:t>töömees</a:t>
            </a:r>
            <a:r>
              <a:rPr lang="fi-FI" sz="2200" kern="0" dirty="0">
                <a:solidFill>
                  <a:prstClr val="black"/>
                </a:solidFill>
              </a:rPr>
              <a:t>. </a:t>
            </a:r>
            <a:r>
              <a:rPr lang="fi-FI" sz="2200" kern="0" dirty="0" err="1">
                <a:solidFill>
                  <a:prstClr val="black"/>
                </a:solidFill>
              </a:rPr>
              <a:t>Töötasin</a:t>
            </a:r>
            <a:r>
              <a:rPr lang="fi-FI" sz="2200" kern="0" dirty="0">
                <a:solidFill>
                  <a:prstClr val="black"/>
                </a:solidFill>
              </a:rPr>
              <a:t> </a:t>
            </a:r>
            <a:r>
              <a:rPr lang="fi-FI" sz="2200" kern="0" dirty="0" err="1">
                <a:solidFill>
                  <a:prstClr val="black"/>
                </a:solidFill>
              </a:rPr>
              <a:t>haridusministeeriumis</a:t>
            </a:r>
            <a:r>
              <a:rPr lang="fi-FI" sz="2200" kern="0" dirty="0">
                <a:solidFill>
                  <a:prstClr val="black"/>
                </a:solidFill>
              </a:rPr>
              <a:t> </a:t>
            </a:r>
            <a:r>
              <a:rPr lang="fi-FI" sz="2200" kern="0" dirty="0" err="1">
                <a:solidFill>
                  <a:prstClr val="black"/>
                </a:solidFill>
              </a:rPr>
              <a:t>tehnikuna</a:t>
            </a:r>
            <a:r>
              <a:rPr lang="fi-FI" sz="2200" kern="0" dirty="0">
                <a:solidFill>
                  <a:prstClr val="black"/>
                </a:solidFill>
              </a:rPr>
              <a:t>."</a:t>
            </a:r>
            <a:endParaRPr kumimoji="0" lang="de-DE" sz="22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lvl="0" algn="ctr">
              <a:defRPr/>
            </a:pPr>
            <a:r>
              <a:rPr lang="de-DE" sz="2200" kern="0" dirty="0">
                <a:solidFill>
                  <a:prstClr val="black"/>
                </a:solidFill>
                <a:sym typeface="Wingdings" panose="05000000000000000000" pitchFamily="2" charset="2"/>
              </a:rPr>
              <a:t> </a:t>
            </a:r>
            <a:r>
              <a:rPr lang="de-DE" sz="2200" kern="0" dirty="0" err="1">
                <a:solidFill>
                  <a:prstClr val="black"/>
                </a:solidFill>
                <a:sym typeface="Wingdings" panose="05000000000000000000" pitchFamily="2" charset="2"/>
              </a:rPr>
              <a:t>Käsitletakse</a:t>
            </a:r>
            <a:r>
              <a:rPr lang="de-DE" sz="2200" kern="0" dirty="0">
                <a:solidFill>
                  <a:prstClr val="black"/>
                </a:solidFill>
                <a:sym typeface="Wingdings" panose="05000000000000000000" pitchFamily="2" charset="2"/>
              </a:rPr>
              <a:t> </a:t>
            </a:r>
            <a:r>
              <a:rPr lang="de-DE" sz="2200" kern="0" dirty="0" err="1">
                <a:solidFill>
                  <a:prstClr val="black"/>
                </a:solidFill>
                <a:sym typeface="Wingdings" panose="05000000000000000000" pitchFamily="2" charset="2"/>
              </a:rPr>
              <a:t>avaliku</a:t>
            </a:r>
            <a:r>
              <a:rPr lang="de-DE" sz="2200" kern="0" dirty="0">
                <a:solidFill>
                  <a:prstClr val="black"/>
                </a:solidFill>
                <a:sym typeface="Wingdings" panose="05000000000000000000" pitchFamily="2" charset="2"/>
              </a:rPr>
              <a:t> </a:t>
            </a:r>
            <a:r>
              <a:rPr lang="de-DE" sz="2200" kern="0" dirty="0" err="1">
                <a:solidFill>
                  <a:prstClr val="black"/>
                </a:solidFill>
                <a:sym typeface="Wingdings" panose="05000000000000000000" pitchFamily="2" charset="2"/>
              </a:rPr>
              <a:t>sektori</a:t>
            </a:r>
            <a:r>
              <a:rPr lang="de-DE" sz="2200" kern="0" dirty="0">
                <a:solidFill>
                  <a:prstClr val="black"/>
                </a:solidFill>
                <a:sym typeface="Wingdings" panose="05000000000000000000" pitchFamily="2" charset="2"/>
              </a:rPr>
              <a:t> </a:t>
            </a:r>
            <a:r>
              <a:rPr lang="de-DE" sz="2200" kern="0" dirty="0" err="1">
                <a:solidFill>
                  <a:prstClr val="black"/>
                </a:solidFill>
                <a:sym typeface="Wingdings" panose="05000000000000000000" pitchFamily="2" charset="2"/>
              </a:rPr>
              <a:t>teenistujana</a:t>
            </a:r>
            <a:r>
              <a:rPr kumimoji="0" lang="de-DE" sz="2200" b="0" i="0" u="none" strike="noStrike" kern="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4583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8BCA0-143F-7BA5-3F9F-C8EA4AE59A4C}"/>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D3C3D36-4247-2EE4-D90B-C54218B830E3}"/>
              </a:ext>
            </a:extLst>
          </p:cNvPr>
          <p:cNvSpPr>
            <a:spLocks noGrp="1"/>
          </p:cNvSpPr>
          <p:nvPr>
            <p:ph type="sldNum" sz="quarter" idx="12"/>
          </p:nvPr>
        </p:nvSpPr>
        <p:spPr/>
        <p:txBody>
          <a:bodyPr/>
          <a:lstStyle/>
          <a:p>
            <a:fld id="{707F67BB-1702-488B-BD11-C12E8658007A}" type="slidenum">
              <a:rPr lang="de-DE" smtClean="0"/>
              <a:t>25</a:t>
            </a:fld>
            <a:endParaRPr lang="de-DE" dirty="0"/>
          </a:p>
        </p:txBody>
      </p:sp>
      <p:sp>
        <p:nvSpPr>
          <p:cNvPr id="6" name="TextBox 5">
            <a:extLst>
              <a:ext uri="{FF2B5EF4-FFF2-40B4-BE49-F238E27FC236}">
                <a16:creationId xmlns:a16="http://schemas.microsoft.com/office/drawing/2014/main" id="{43F986A7-F045-0EED-A6A7-64763CCB4BCD}"/>
              </a:ext>
            </a:extLst>
          </p:cNvPr>
          <p:cNvSpPr txBox="1"/>
          <p:nvPr/>
        </p:nvSpPr>
        <p:spPr>
          <a:xfrm>
            <a:off x="2381250" y="246456"/>
            <a:ext cx="7595507" cy="584775"/>
          </a:xfrm>
          <a:prstGeom prst="rect">
            <a:avLst/>
          </a:prstGeom>
          <a:noFill/>
        </p:spPr>
        <p:txBody>
          <a:bodyPr wrap="square">
            <a:spAutoFit/>
          </a:bodyPr>
          <a:lstStyle/>
          <a:p>
            <a:r>
              <a:rPr lang="et-EE" sz="3200" dirty="0">
                <a:latin typeface="Arial" panose="020B0604020202020204" pitchFamily="34" charset="0"/>
                <a:cs typeface="Arial" panose="020B0604020202020204" pitchFamily="34" charset="0"/>
              </a:rPr>
              <a:t>Käehaarde tugevus</a:t>
            </a:r>
            <a:r>
              <a:rPr lang="de-DE" sz="3200" dirty="0">
                <a:latin typeface="Arial" panose="020B0604020202020204" pitchFamily="34" charset="0"/>
                <a:cs typeface="Arial" panose="020B0604020202020204" pitchFamily="34" charset="0"/>
              </a:rPr>
              <a:t>: </a:t>
            </a:r>
            <a:r>
              <a:rPr lang="et-EE" sz="3200" dirty="0">
                <a:latin typeface="Arial" panose="020B0604020202020204" pitchFamily="34" charset="0"/>
                <a:cs typeface="Arial" panose="020B0604020202020204" pitchFamily="34" charset="0"/>
              </a:rPr>
              <a:t>tulemuste brošüür</a:t>
            </a:r>
            <a:endParaRPr lang="en-DE" sz="3200" dirty="0">
              <a:latin typeface="Arial" panose="020B0604020202020204" pitchFamily="34" charset="0"/>
              <a:cs typeface="Arial" panose="020B0604020202020204" pitchFamily="34" charset="0"/>
            </a:endParaRPr>
          </a:p>
        </p:txBody>
      </p:sp>
      <p:pic>
        <p:nvPicPr>
          <p:cNvPr id="3" name="Inhaltsplatzhalter 5">
            <a:extLst>
              <a:ext uri="{FF2B5EF4-FFF2-40B4-BE49-F238E27FC236}">
                <a16:creationId xmlns:a16="http://schemas.microsoft.com/office/drawing/2014/main" id="{A9B48EDC-2027-240E-0A56-A70881958117}"/>
              </a:ext>
            </a:extLst>
          </p:cNvPr>
          <p:cNvPicPr>
            <a:picLocks noChangeAspect="1"/>
          </p:cNvPicPr>
          <p:nvPr/>
        </p:nvPicPr>
        <p:blipFill>
          <a:blip r:embed="rId3"/>
          <a:stretch>
            <a:fillRect/>
          </a:stretch>
        </p:blipFill>
        <p:spPr>
          <a:xfrm>
            <a:off x="4098639" y="1196975"/>
            <a:ext cx="4015387" cy="4929188"/>
          </a:xfrm>
          <a:prstGeom prst="rect">
            <a:avLst/>
          </a:prstGeom>
        </p:spPr>
      </p:pic>
    </p:spTree>
    <p:extLst>
      <p:ext uri="{BB962C8B-B14F-4D97-AF65-F5344CB8AC3E}">
        <p14:creationId xmlns:p14="http://schemas.microsoft.com/office/powerpoint/2010/main" val="337721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3863D-6B58-460C-497E-68E5943AC78B}"/>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63C490F-0759-1CD8-8E58-32DAAB4FD669}"/>
              </a:ext>
            </a:extLst>
          </p:cNvPr>
          <p:cNvSpPr>
            <a:spLocks noGrp="1"/>
          </p:cNvSpPr>
          <p:nvPr>
            <p:ph type="sldNum" sz="quarter" idx="12"/>
          </p:nvPr>
        </p:nvSpPr>
        <p:spPr/>
        <p:txBody>
          <a:bodyPr/>
          <a:lstStyle/>
          <a:p>
            <a:fld id="{707F67BB-1702-488B-BD11-C12E8658007A}" type="slidenum">
              <a:rPr lang="de-DE" smtClean="0"/>
              <a:t>26</a:t>
            </a:fld>
            <a:endParaRPr lang="de-DE" dirty="0"/>
          </a:p>
        </p:txBody>
      </p:sp>
      <p:sp>
        <p:nvSpPr>
          <p:cNvPr id="6" name="TextBox 5">
            <a:extLst>
              <a:ext uri="{FF2B5EF4-FFF2-40B4-BE49-F238E27FC236}">
                <a16:creationId xmlns:a16="http://schemas.microsoft.com/office/drawing/2014/main" id="{AFEE6DEA-4633-E62F-06DD-DA319E8823D7}"/>
              </a:ext>
            </a:extLst>
          </p:cNvPr>
          <p:cNvSpPr txBox="1"/>
          <p:nvPr/>
        </p:nvSpPr>
        <p:spPr>
          <a:xfrm>
            <a:off x="2381250" y="246456"/>
            <a:ext cx="7595507" cy="584775"/>
          </a:xfrm>
          <a:prstGeom prst="rect">
            <a:avLst/>
          </a:prstGeom>
          <a:noFill/>
        </p:spPr>
        <p:txBody>
          <a:bodyPr wrap="square">
            <a:spAutoFit/>
          </a:bodyPr>
          <a:lstStyle/>
          <a:p>
            <a:r>
              <a:rPr lang="de-DE" sz="3200" dirty="0">
                <a:latin typeface="Arial" panose="020B0604020202020204" pitchFamily="34" charset="0"/>
                <a:cs typeface="Arial" panose="020B0604020202020204" pitchFamily="34" charset="0"/>
              </a:rPr>
              <a:t>TE </a:t>
            </a:r>
            <a:r>
              <a:rPr lang="de-DE" sz="3200" dirty="0" err="1">
                <a:latin typeface="Arial" panose="020B0604020202020204" pitchFamily="34" charset="0"/>
                <a:cs typeface="Arial" panose="020B0604020202020204" pitchFamily="34" charset="0"/>
              </a:rPr>
              <a:t>module</a:t>
            </a:r>
            <a:r>
              <a:rPr lang="de-DE" sz="3200" dirty="0">
                <a:latin typeface="Arial" panose="020B0604020202020204" pitchFamily="34" charset="0"/>
                <a:cs typeface="Arial" panose="020B0604020202020204" pitchFamily="34" charset="0"/>
              </a:rPr>
              <a:t> - </a:t>
            </a:r>
            <a:r>
              <a:rPr lang="de-DE" sz="3200" dirty="0" err="1">
                <a:latin typeface="Arial" panose="020B0604020202020204" pitchFamily="34" charset="0"/>
                <a:cs typeface="Arial" panose="020B0604020202020204" pitchFamily="34" charset="0"/>
              </a:rPr>
              <a:t>points</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to</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note</a:t>
            </a:r>
            <a:endParaRPr lang="en-DE" sz="3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AC4D4DC-DED7-FA0E-B95E-D598241BC46A}"/>
              </a:ext>
            </a:extLst>
          </p:cNvPr>
          <p:cNvSpPr txBox="1">
            <a:spLocks/>
          </p:cNvSpPr>
          <p:nvPr/>
        </p:nvSpPr>
        <p:spPr>
          <a:xfrm>
            <a:off x="721001" y="1264227"/>
            <a:ext cx="10825235" cy="49294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lvl="1" indent="-457200">
              <a:lnSpc>
                <a:spcPct val="150000"/>
              </a:lnSpc>
              <a:buFont typeface="Wingdings" panose="05000000000000000000" pitchFamily="2" charset="2"/>
              <a:buChar char="Ø"/>
            </a:pPr>
            <a:r>
              <a:rPr lang="fi-FI" sz="2200" kern="0" dirty="0" err="1">
                <a:solidFill>
                  <a:srgbClr val="000000"/>
                </a:solidFill>
              </a:rPr>
              <a:t>Tegevused</a:t>
            </a:r>
            <a:r>
              <a:rPr lang="fi-FI" sz="2200" kern="0" dirty="0">
                <a:solidFill>
                  <a:srgbClr val="000000"/>
                </a:solidFill>
              </a:rPr>
              <a:t> ei </a:t>
            </a:r>
            <a:r>
              <a:rPr lang="fi-FI" sz="2200" kern="0" dirty="0" err="1">
                <a:solidFill>
                  <a:srgbClr val="000000"/>
                </a:solidFill>
              </a:rPr>
              <a:t>pea</a:t>
            </a:r>
            <a:r>
              <a:rPr lang="fi-FI" sz="2200" kern="0" dirty="0">
                <a:solidFill>
                  <a:srgbClr val="000000"/>
                </a:solidFill>
              </a:rPr>
              <a:t> </a:t>
            </a:r>
            <a:r>
              <a:rPr lang="fi-FI" sz="2200" kern="0" dirty="0" err="1">
                <a:solidFill>
                  <a:srgbClr val="000000"/>
                </a:solidFill>
              </a:rPr>
              <a:t>kokku</a:t>
            </a:r>
            <a:r>
              <a:rPr lang="fi-FI" sz="2200" kern="0" dirty="0">
                <a:solidFill>
                  <a:srgbClr val="000000"/>
                </a:solidFill>
              </a:rPr>
              <a:t> </a:t>
            </a:r>
            <a:r>
              <a:rPr lang="fi-FI" sz="2200" kern="0" dirty="0" err="1">
                <a:solidFill>
                  <a:srgbClr val="000000"/>
                </a:solidFill>
              </a:rPr>
              <a:t>võtma</a:t>
            </a:r>
            <a:r>
              <a:rPr lang="fi-FI" sz="2200" kern="0" dirty="0">
                <a:solidFill>
                  <a:srgbClr val="000000"/>
                </a:solidFill>
              </a:rPr>
              <a:t> </a:t>
            </a:r>
            <a:r>
              <a:rPr lang="fi-FI" sz="2200" kern="0" dirty="0" err="1">
                <a:solidFill>
                  <a:srgbClr val="000000"/>
                </a:solidFill>
              </a:rPr>
              <a:t>kuni</a:t>
            </a:r>
            <a:r>
              <a:rPr lang="fi-FI" sz="2200" kern="0" dirty="0">
                <a:solidFill>
                  <a:srgbClr val="000000"/>
                </a:solidFill>
              </a:rPr>
              <a:t> 24 </a:t>
            </a:r>
            <a:r>
              <a:rPr lang="fi-FI" sz="2200" kern="0" dirty="0" err="1">
                <a:solidFill>
                  <a:srgbClr val="000000"/>
                </a:solidFill>
              </a:rPr>
              <a:t>tundi</a:t>
            </a:r>
            <a:r>
              <a:rPr lang="de-DE" sz="1800" kern="0" dirty="0">
                <a:solidFill>
                  <a:srgbClr val="000000"/>
                </a:solidFill>
                <a:latin typeface="Calibri"/>
              </a:rPr>
              <a:t>	</a:t>
            </a:r>
            <a:endParaRPr lang="et-EE" sz="1800" kern="0" dirty="0">
              <a:solidFill>
                <a:srgbClr val="000000"/>
              </a:solidFill>
              <a:latin typeface="Calibri"/>
            </a:endParaRPr>
          </a:p>
          <a:p>
            <a:pPr marL="1314450" lvl="2" indent="-457200">
              <a:lnSpc>
                <a:spcPct val="150000"/>
              </a:lnSpc>
              <a:buFont typeface="Wingdings" panose="05000000000000000000" pitchFamily="2" charset="2"/>
              <a:buChar char="Ø"/>
            </a:pPr>
            <a:r>
              <a:rPr lang="de-DE" sz="1400" i="1" kern="0" dirty="0">
                <a:solidFill>
                  <a:srgbClr val="000000"/>
                </a:solidFill>
                <a:latin typeface="Calibri"/>
              </a:rPr>
              <a:t> </a:t>
            </a:r>
            <a:r>
              <a:rPr lang="fi-FI" sz="1400" i="1" kern="0" dirty="0" err="1">
                <a:solidFill>
                  <a:srgbClr val="000000"/>
                </a:solidFill>
              </a:rPr>
              <a:t>Nende</a:t>
            </a:r>
            <a:r>
              <a:rPr lang="fi-FI" sz="1400" i="1" kern="0" dirty="0">
                <a:solidFill>
                  <a:srgbClr val="000000"/>
                </a:solidFill>
              </a:rPr>
              <a:t> summa </a:t>
            </a:r>
            <a:r>
              <a:rPr lang="et-EE" sz="1400" i="1" kern="0" dirty="0">
                <a:solidFill>
                  <a:srgbClr val="000000"/>
                </a:solidFill>
              </a:rPr>
              <a:t>võib </a:t>
            </a:r>
            <a:r>
              <a:rPr lang="fi-FI" sz="1400" i="1" kern="0" dirty="0">
                <a:solidFill>
                  <a:srgbClr val="000000"/>
                </a:solidFill>
              </a:rPr>
              <a:t>olema </a:t>
            </a:r>
            <a:r>
              <a:rPr lang="fi-FI" sz="1400" i="1" kern="0" dirty="0" err="1">
                <a:solidFill>
                  <a:srgbClr val="000000"/>
                </a:solidFill>
              </a:rPr>
              <a:t>suurem</a:t>
            </a:r>
            <a:r>
              <a:rPr lang="fi-FI" sz="1400" i="1" kern="0" dirty="0">
                <a:solidFill>
                  <a:srgbClr val="000000"/>
                </a:solidFill>
              </a:rPr>
              <a:t> </a:t>
            </a:r>
            <a:r>
              <a:rPr lang="fi-FI" sz="1400" i="1" kern="0" dirty="0" err="1">
                <a:solidFill>
                  <a:srgbClr val="000000"/>
                </a:solidFill>
              </a:rPr>
              <a:t>kui</a:t>
            </a:r>
            <a:r>
              <a:rPr lang="fi-FI" sz="1400" i="1" kern="0" dirty="0">
                <a:solidFill>
                  <a:srgbClr val="000000"/>
                </a:solidFill>
              </a:rPr>
              <a:t> 24 </a:t>
            </a:r>
            <a:r>
              <a:rPr lang="fi-FI" sz="1400" i="1" kern="0" dirty="0" err="1">
                <a:solidFill>
                  <a:srgbClr val="000000"/>
                </a:solidFill>
              </a:rPr>
              <a:t>tundi</a:t>
            </a:r>
            <a:r>
              <a:rPr lang="fi-FI" sz="1400" i="1" kern="0" dirty="0">
                <a:solidFill>
                  <a:srgbClr val="000000"/>
                </a:solidFill>
              </a:rPr>
              <a:t> </a:t>
            </a:r>
            <a:r>
              <a:rPr lang="fi-FI" sz="1400" i="1" kern="0" dirty="0" err="1">
                <a:solidFill>
                  <a:srgbClr val="000000"/>
                </a:solidFill>
              </a:rPr>
              <a:t>või</a:t>
            </a:r>
            <a:r>
              <a:rPr lang="fi-FI" sz="1400" i="1" kern="0" dirty="0">
                <a:solidFill>
                  <a:srgbClr val="000000"/>
                </a:solidFill>
              </a:rPr>
              <a:t> </a:t>
            </a:r>
            <a:r>
              <a:rPr lang="fi-FI" sz="1400" i="1" kern="0" dirty="0" err="1">
                <a:solidFill>
                  <a:srgbClr val="000000"/>
                </a:solidFill>
              </a:rPr>
              <a:t>vähem</a:t>
            </a:r>
            <a:r>
              <a:rPr lang="de-DE" sz="1400" i="1" kern="0" dirty="0">
                <a:solidFill>
                  <a:srgbClr val="000000"/>
                </a:solidFill>
                <a:latin typeface="Calibri"/>
              </a:rPr>
              <a:t>.</a:t>
            </a:r>
          </a:p>
          <a:p>
            <a:pPr marL="857250" lvl="1" indent="-457200">
              <a:lnSpc>
                <a:spcPct val="150000"/>
              </a:lnSpc>
              <a:buFont typeface="Wingdings" panose="05000000000000000000" pitchFamily="2" charset="2"/>
              <a:buChar char="Ø"/>
            </a:pPr>
            <a:r>
              <a:rPr lang="fi-FI" sz="2200" kern="0" dirty="0" err="1">
                <a:solidFill>
                  <a:srgbClr val="000000"/>
                </a:solidFill>
              </a:rPr>
              <a:t>Meid</a:t>
            </a:r>
            <a:r>
              <a:rPr lang="fi-FI" sz="2200" kern="0" dirty="0">
                <a:solidFill>
                  <a:srgbClr val="000000"/>
                </a:solidFill>
              </a:rPr>
              <a:t> </a:t>
            </a:r>
            <a:r>
              <a:rPr lang="fi-FI" sz="2200" kern="0" dirty="0" err="1">
                <a:solidFill>
                  <a:srgbClr val="000000"/>
                </a:solidFill>
              </a:rPr>
              <a:t>huvitab</a:t>
            </a:r>
            <a:r>
              <a:rPr lang="fi-FI" sz="2200" kern="0" dirty="0">
                <a:solidFill>
                  <a:srgbClr val="000000"/>
                </a:solidFill>
              </a:rPr>
              <a:t> </a:t>
            </a:r>
            <a:r>
              <a:rPr lang="fi-FI" sz="2200" b="1" kern="0" dirty="0" err="1">
                <a:solidFill>
                  <a:srgbClr val="000000"/>
                </a:solidFill>
              </a:rPr>
              <a:t>eilne</a:t>
            </a:r>
            <a:r>
              <a:rPr lang="et-EE" sz="2200" b="1" kern="0" dirty="0">
                <a:solidFill>
                  <a:srgbClr val="000000"/>
                </a:solidFill>
              </a:rPr>
              <a:t> päev</a:t>
            </a:r>
            <a:r>
              <a:rPr lang="fi-FI" sz="2200" kern="0" dirty="0">
                <a:solidFill>
                  <a:srgbClr val="000000"/>
                </a:solidFill>
              </a:rPr>
              <a:t>, </a:t>
            </a:r>
            <a:r>
              <a:rPr lang="fi-FI" sz="2200" kern="0" dirty="0" err="1">
                <a:solidFill>
                  <a:srgbClr val="000000"/>
                </a:solidFill>
              </a:rPr>
              <a:t>olenemata</a:t>
            </a:r>
            <a:r>
              <a:rPr lang="fi-FI" sz="2200" kern="0" dirty="0">
                <a:solidFill>
                  <a:srgbClr val="000000"/>
                </a:solidFill>
              </a:rPr>
              <a:t> </a:t>
            </a:r>
            <a:r>
              <a:rPr lang="fi-FI" sz="2200" kern="0" dirty="0" err="1">
                <a:solidFill>
                  <a:srgbClr val="000000"/>
                </a:solidFill>
              </a:rPr>
              <a:t>sellest</a:t>
            </a:r>
            <a:r>
              <a:rPr lang="fi-FI" sz="2200" kern="0" dirty="0">
                <a:solidFill>
                  <a:srgbClr val="000000"/>
                </a:solidFill>
              </a:rPr>
              <a:t>, kas </a:t>
            </a:r>
            <a:r>
              <a:rPr lang="fi-FI" sz="2200" kern="0" dirty="0" err="1">
                <a:solidFill>
                  <a:srgbClr val="000000"/>
                </a:solidFill>
              </a:rPr>
              <a:t>see</a:t>
            </a:r>
            <a:r>
              <a:rPr lang="fi-FI" sz="2200" kern="0" dirty="0">
                <a:solidFill>
                  <a:srgbClr val="000000"/>
                </a:solidFill>
              </a:rPr>
              <a:t> oli </a:t>
            </a:r>
            <a:r>
              <a:rPr lang="fi-FI" sz="2200" kern="0" dirty="0" err="1">
                <a:solidFill>
                  <a:srgbClr val="000000"/>
                </a:solidFill>
              </a:rPr>
              <a:t>tavaline</a:t>
            </a:r>
            <a:r>
              <a:rPr lang="fi-FI" sz="2200" kern="0" dirty="0">
                <a:solidFill>
                  <a:srgbClr val="000000"/>
                </a:solidFill>
              </a:rPr>
              <a:t> </a:t>
            </a:r>
            <a:r>
              <a:rPr lang="fi-FI" sz="2200" kern="0" dirty="0" err="1">
                <a:solidFill>
                  <a:srgbClr val="000000"/>
                </a:solidFill>
              </a:rPr>
              <a:t>või</a:t>
            </a:r>
            <a:r>
              <a:rPr lang="fi-FI" sz="2200" kern="0" dirty="0">
                <a:solidFill>
                  <a:srgbClr val="000000"/>
                </a:solidFill>
              </a:rPr>
              <a:t> </a:t>
            </a:r>
            <a:r>
              <a:rPr lang="fi-FI" sz="2200" kern="0" dirty="0" err="1">
                <a:solidFill>
                  <a:srgbClr val="000000"/>
                </a:solidFill>
              </a:rPr>
              <a:t>ebatavaline</a:t>
            </a:r>
            <a:r>
              <a:rPr lang="de-DE" sz="2200" kern="0" dirty="0">
                <a:solidFill>
                  <a:srgbClr val="000000"/>
                </a:solidFill>
                <a:latin typeface="Calibri"/>
              </a:rPr>
              <a:t>.</a:t>
            </a:r>
          </a:p>
          <a:p>
            <a:pPr marL="857250" lvl="1" indent="-457200">
              <a:lnSpc>
                <a:spcPct val="150000"/>
              </a:lnSpc>
              <a:buFont typeface="Wingdings" panose="05000000000000000000" pitchFamily="2" charset="2"/>
              <a:buChar char="Ø"/>
            </a:pPr>
            <a:r>
              <a:rPr lang="de-DE" sz="2200" kern="0" dirty="0" err="1">
                <a:solidFill>
                  <a:srgbClr val="000000"/>
                </a:solidFill>
              </a:rPr>
              <a:t>Tegevused</a:t>
            </a:r>
            <a:r>
              <a:rPr lang="de-DE" sz="2200" kern="0" dirty="0">
                <a:solidFill>
                  <a:srgbClr val="000000"/>
                </a:solidFill>
              </a:rPr>
              <a:t> </a:t>
            </a:r>
            <a:r>
              <a:rPr lang="de-DE" sz="2200" kern="0" dirty="0" err="1">
                <a:solidFill>
                  <a:srgbClr val="000000"/>
                </a:solidFill>
              </a:rPr>
              <a:t>võivad</a:t>
            </a:r>
            <a:r>
              <a:rPr lang="de-DE" sz="2200" kern="0" dirty="0">
                <a:solidFill>
                  <a:srgbClr val="000000"/>
                </a:solidFill>
              </a:rPr>
              <a:t> </a:t>
            </a:r>
            <a:r>
              <a:rPr lang="de-DE" sz="2200" kern="0" dirty="0" err="1">
                <a:solidFill>
                  <a:srgbClr val="000000"/>
                </a:solidFill>
              </a:rPr>
              <a:t>toimuda</a:t>
            </a:r>
            <a:r>
              <a:rPr lang="de-DE" sz="2200" kern="0" dirty="0">
                <a:solidFill>
                  <a:srgbClr val="000000"/>
                </a:solidFill>
              </a:rPr>
              <a:t> </a:t>
            </a:r>
            <a:r>
              <a:rPr lang="de-DE" sz="2200" kern="0" dirty="0" err="1">
                <a:solidFill>
                  <a:srgbClr val="000000"/>
                </a:solidFill>
              </a:rPr>
              <a:t>samaaegselt</a:t>
            </a:r>
            <a:endParaRPr lang="et-EE" sz="2200" kern="0" dirty="0">
              <a:solidFill>
                <a:srgbClr val="000000"/>
              </a:solidFill>
            </a:endParaRPr>
          </a:p>
          <a:p>
            <a:pPr marL="857250" lvl="1" indent="-457200">
              <a:lnSpc>
                <a:spcPct val="150000"/>
              </a:lnSpc>
              <a:buFont typeface="Wingdings" panose="05000000000000000000" pitchFamily="2" charset="2"/>
              <a:buChar char="Ø"/>
            </a:pPr>
            <a:r>
              <a:rPr lang="de-DE" sz="2200" kern="0" dirty="0" err="1">
                <a:solidFill>
                  <a:srgbClr val="000000"/>
                </a:solidFill>
              </a:rPr>
              <a:t>Söögikordadele</a:t>
            </a:r>
            <a:r>
              <a:rPr lang="de-DE" sz="2200" kern="0" dirty="0">
                <a:solidFill>
                  <a:srgbClr val="000000"/>
                </a:solidFill>
              </a:rPr>
              <a:t> </a:t>
            </a:r>
            <a:r>
              <a:rPr lang="de-DE" sz="2200" kern="0" dirty="0" err="1">
                <a:solidFill>
                  <a:srgbClr val="000000"/>
                </a:solidFill>
              </a:rPr>
              <a:t>kuluv</a:t>
            </a:r>
            <a:r>
              <a:rPr lang="de-DE" sz="2200" kern="0" dirty="0">
                <a:solidFill>
                  <a:srgbClr val="000000"/>
                </a:solidFill>
              </a:rPr>
              <a:t> </a:t>
            </a:r>
            <a:r>
              <a:rPr lang="de-DE" sz="2200" kern="0" dirty="0" err="1">
                <a:solidFill>
                  <a:srgbClr val="000000"/>
                </a:solidFill>
              </a:rPr>
              <a:t>aeg</a:t>
            </a:r>
            <a:r>
              <a:rPr lang="de-DE" sz="2200" kern="0" dirty="0">
                <a:solidFill>
                  <a:srgbClr val="000000"/>
                </a:solidFill>
                <a:latin typeface="Calibri"/>
              </a:rPr>
              <a:t>:</a:t>
            </a:r>
          </a:p>
          <a:p>
            <a:pPr marL="800100" lvl="2" indent="0">
              <a:lnSpc>
                <a:spcPct val="150000"/>
              </a:lnSpc>
              <a:buNone/>
            </a:pPr>
            <a:r>
              <a:rPr lang="de-DE" sz="1800" kern="0" dirty="0">
                <a:solidFill>
                  <a:srgbClr val="000000"/>
                </a:solidFill>
                <a:latin typeface="Calibri"/>
              </a:rPr>
              <a:t>	</a:t>
            </a:r>
            <a:r>
              <a:rPr lang="de-DE" sz="1800" i="1" kern="0" dirty="0">
                <a:solidFill>
                  <a:srgbClr val="000000"/>
                </a:solidFill>
                <a:latin typeface="Calibri"/>
              </a:rPr>
              <a:t>-  </a:t>
            </a:r>
            <a:r>
              <a:rPr lang="de-DE" sz="1800" i="1" kern="0" dirty="0" err="1">
                <a:solidFill>
                  <a:srgbClr val="000000"/>
                </a:solidFill>
              </a:rPr>
              <a:t>Vastaja</a:t>
            </a:r>
            <a:r>
              <a:rPr lang="de-DE" sz="1800" i="1" kern="0" dirty="0">
                <a:solidFill>
                  <a:srgbClr val="000000"/>
                </a:solidFill>
              </a:rPr>
              <a:t> </a:t>
            </a:r>
            <a:r>
              <a:rPr lang="et-EE" sz="1800" i="1" kern="0" dirty="0">
                <a:solidFill>
                  <a:srgbClr val="000000"/>
                </a:solidFill>
              </a:rPr>
              <a:t>arvamuse</a:t>
            </a:r>
            <a:r>
              <a:rPr lang="de-DE" sz="1800" i="1" kern="0" dirty="0">
                <a:solidFill>
                  <a:srgbClr val="000000"/>
                </a:solidFill>
              </a:rPr>
              <a:t> </a:t>
            </a:r>
            <a:r>
              <a:rPr lang="de-DE" sz="1800" i="1" kern="0" dirty="0" err="1">
                <a:solidFill>
                  <a:srgbClr val="000000"/>
                </a:solidFill>
              </a:rPr>
              <a:t>põhjal</a:t>
            </a:r>
            <a:r>
              <a:rPr lang="de-DE" sz="1800" i="1" kern="0" dirty="0">
                <a:solidFill>
                  <a:srgbClr val="000000"/>
                </a:solidFill>
                <a:latin typeface="Calibri"/>
              </a:rPr>
              <a:t>. (</a:t>
            </a:r>
            <a:r>
              <a:rPr lang="de-DE" sz="1800" i="1" kern="0" dirty="0" err="1">
                <a:solidFill>
                  <a:srgbClr val="000000"/>
                </a:solidFill>
              </a:rPr>
              <a:t>kui</a:t>
            </a:r>
            <a:r>
              <a:rPr lang="de-DE" sz="1800" i="1" kern="0" dirty="0">
                <a:solidFill>
                  <a:srgbClr val="000000"/>
                </a:solidFill>
              </a:rPr>
              <a:t> </a:t>
            </a:r>
            <a:r>
              <a:rPr lang="de-DE" sz="1800" i="1" kern="0" dirty="0" err="1">
                <a:solidFill>
                  <a:srgbClr val="000000"/>
                </a:solidFill>
              </a:rPr>
              <a:t>nad</a:t>
            </a:r>
            <a:r>
              <a:rPr lang="de-DE" sz="1800" i="1" kern="0" dirty="0">
                <a:solidFill>
                  <a:srgbClr val="000000"/>
                </a:solidFill>
              </a:rPr>
              <a:t> </a:t>
            </a:r>
            <a:r>
              <a:rPr lang="de-DE" sz="1800" i="1" kern="0" dirty="0" err="1">
                <a:solidFill>
                  <a:srgbClr val="000000"/>
                </a:solidFill>
              </a:rPr>
              <a:t>mäletavad</a:t>
            </a:r>
            <a:r>
              <a:rPr lang="de-DE" sz="1800" i="1" kern="0" dirty="0">
                <a:solidFill>
                  <a:srgbClr val="000000"/>
                </a:solidFill>
              </a:rPr>
              <a:t> </a:t>
            </a:r>
            <a:r>
              <a:rPr lang="de-DE" sz="1800" i="1" kern="0" dirty="0" err="1">
                <a:solidFill>
                  <a:srgbClr val="000000"/>
                </a:solidFill>
              </a:rPr>
              <a:t>seda</a:t>
            </a:r>
            <a:r>
              <a:rPr lang="de-DE" sz="1800" i="1" kern="0" dirty="0">
                <a:solidFill>
                  <a:srgbClr val="000000"/>
                </a:solidFill>
              </a:rPr>
              <a:t> </a:t>
            </a:r>
            <a:r>
              <a:rPr lang="de-DE" sz="1800" i="1" kern="0" dirty="0" err="1">
                <a:solidFill>
                  <a:srgbClr val="000000"/>
                </a:solidFill>
              </a:rPr>
              <a:t>üldse</a:t>
            </a:r>
            <a:r>
              <a:rPr lang="de-DE" sz="1800" i="1" kern="0" dirty="0">
                <a:solidFill>
                  <a:srgbClr val="000000"/>
                </a:solidFill>
              </a:rPr>
              <a:t> </a:t>
            </a:r>
            <a:r>
              <a:rPr lang="de-DE" sz="1800" i="1" kern="0" dirty="0" err="1">
                <a:solidFill>
                  <a:srgbClr val="000000"/>
                </a:solidFill>
              </a:rPr>
              <a:t>mainida</a:t>
            </a:r>
            <a:r>
              <a:rPr lang="de-DE" sz="1800" i="1" kern="0" dirty="0">
                <a:solidFill>
                  <a:srgbClr val="000000"/>
                </a:solidFill>
                <a:latin typeface="Calibri"/>
              </a:rPr>
              <a:t>)</a:t>
            </a:r>
            <a:endParaRPr lang="en-US" sz="1800" i="1" kern="0" dirty="0">
              <a:solidFill>
                <a:srgbClr val="000000"/>
              </a:solidFill>
              <a:latin typeface="Calibri"/>
            </a:endParaRPr>
          </a:p>
          <a:p>
            <a:pPr marL="857250" lvl="1" indent="-457200">
              <a:lnSpc>
                <a:spcPct val="150000"/>
              </a:lnSpc>
              <a:buFont typeface="Wingdings" panose="05000000000000000000" pitchFamily="2" charset="2"/>
              <a:buChar char="Ø"/>
            </a:pPr>
            <a:r>
              <a:rPr lang="fi-FI" sz="2200" kern="0" dirty="0" err="1">
                <a:solidFill>
                  <a:srgbClr val="000000"/>
                </a:solidFill>
              </a:rPr>
              <a:t>Palun</a:t>
            </a:r>
            <a:r>
              <a:rPr lang="fi-FI" sz="2200" kern="0" dirty="0">
                <a:solidFill>
                  <a:srgbClr val="000000"/>
                </a:solidFill>
              </a:rPr>
              <a:t> </a:t>
            </a:r>
            <a:r>
              <a:rPr lang="fi-FI" sz="2200" kern="0" dirty="0" err="1">
                <a:solidFill>
                  <a:srgbClr val="000000"/>
                </a:solidFill>
              </a:rPr>
              <a:t>lugege</a:t>
            </a:r>
            <a:r>
              <a:rPr lang="fi-FI" sz="2200" kern="0" dirty="0">
                <a:solidFill>
                  <a:srgbClr val="000000"/>
                </a:solidFill>
              </a:rPr>
              <a:t> ette </a:t>
            </a:r>
            <a:r>
              <a:rPr lang="fi-FI" sz="2200" kern="0" dirty="0" err="1">
                <a:solidFill>
                  <a:srgbClr val="000000"/>
                </a:solidFill>
              </a:rPr>
              <a:t>näited</a:t>
            </a:r>
            <a:r>
              <a:rPr lang="fi-FI" sz="2200" kern="0" dirty="0">
                <a:solidFill>
                  <a:srgbClr val="000000"/>
                </a:solidFill>
              </a:rPr>
              <a:t> </a:t>
            </a:r>
            <a:r>
              <a:rPr lang="fi-FI" sz="2200" kern="0" dirty="0" err="1">
                <a:solidFill>
                  <a:srgbClr val="000000"/>
                </a:solidFill>
              </a:rPr>
              <a:t>küsimustes</a:t>
            </a:r>
            <a:endParaRPr lang="de-DE" sz="2100" kern="0" dirty="0">
              <a:solidFill>
                <a:srgbClr val="000000"/>
              </a:solidFill>
              <a:latin typeface="Calibri"/>
            </a:endParaRPr>
          </a:p>
        </p:txBody>
      </p:sp>
    </p:spTree>
    <p:extLst>
      <p:ext uri="{BB962C8B-B14F-4D97-AF65-F5344CB8AC3E}">
        <p14:creationId xmlns:p14="http://schemas.microsoft.com/office/powerpoint/2010/main" val="288394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8346D-ED6E-3E5E-8C55-5846C9DF3DAD}"/>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36997A4-475A-71F2-4CFA-48599A6236CB}"/>
              </a:ext>
            </a:extLst>
          </p:cNvPr>
          <p:cNvSpPr>
            <a:spLocks noGrp="1"/>
          </p:cNvSpPr>
          <p:nvPr>
            <p:ph type="sldNum" sz="quarter" idx="12"/>
          </p:nvPr>
        </p:nvSpPr>
        <p:spPr/>
        <p:txBody>
          <a:bodyPr/>
          <a:lstStyle/>
          <a:p>
            <a:fld id="{707F67BB-1702-488B-BD11-C12E8658007A}" type="slidenum">
              <a:rPr lang="de-DE" smtClean="0"/>
              <a:t>27</a:t>
            </a:fld>
            <a:endParaRPr lang="de-DE" dirty="0"/>
          </a:p>
        </p:txBody>
      </p:sp>
      <p:sp>
        <p:nvSpPr>
          <p:cNvPr id="6" name="TextBox 5">
            <a:extLst>
              <a:ext uri="{FF2B5EF4-FFF2-40B4-BE49-F238E27FC236}">
                <a16:creationId xmlns:a16="http://schemas.microsoft.com/office/drawing/2014/main" id="{5EB2FFDC-48A5-0829-86F3-C61DFCE965D1}"/>
              </a:ext>
            </a:extLst>
          </p:cNvPr>
          <p:cNvSpPr txBox="1"/>
          <p:nvPr/>
        </p:nvSpPr>
        <p:spPr>
          <a:xfrm>
            <a:off x="2381250" y="246456"/>
            <a:ext cx="7595507" cy="584775"/>
          </a:xfrm>
          <a:prstGeom prst="rect">
            <a:avLst/>
          </a:prstGeom>
          <a:noFill/>
        </p:spPr>
        <p:txBody>
          <a:bodyPr wrap="square">
            <a:spAutoFit/>
          </a:bodyPr>
          <a:lstStyle/>
          <a:p>
            <a:r>
              <a:rPr lang="de-DE" sz="3200" dirty="0">
                <a:latin typeface="Arial" panose="020B0604020202020204" pitchFamily="34" charset="0"/>
                <a:cs typeface="Arial" panose="020B0604020202020204" pitchFamily="34" charset="0"/>
              </a:rPr>
              <a:t>TE002</a:t>
            </a:r>
            <a:endParaRPr lang="en-DE" sz="3200" dirty="0">
              <a:latin typeface="Arial" panose="020B0604020202020204" pitchFamily="34" charset="0"/>
              <a:cs typeface="Arial" panose="020B0604020202020204" pitchFamily="34" charset="0"/>
            </a:endParaRPr>
          </a:p>
        </p:txBody>
      </p:sp>
      <p:sp>
        <p:nvSpPr>
          <p:cNvPr id="7" name="Legende mit Pfeil nach unten 6">
            <a:extLst>
              <a:ext uri="{FF2B5EF4-FFF2-40B4-BE49-F238E27FC236}">
                <a16:creationId xmlns:a16="http://schemas.microsoft.com/office/drawing/2014/main" id="{0DA89BEC-B05D-483F-7469-28B6553FBFE4}"/>
              </a:ext>
            </a:extLst>
          </p:cNvPr>
          <p:cNvSpPr/>
          <p:nvPr/>
        </p:nvSpPr>
        <p:spPr>
          <a:xfrm>
            <a:off x="9807897" y="117057"/>
            <a:ext cx="2047406" cy="708660"/>
          </a:xfrm>
          <a:prstGeom prst="downArrowCallout">
            <a:avLst>
              <a:gd name="adj1" fmla="val 12931"/>
              <a:gd name="adj2" fmla="val 14655"/>
              <a:gd name="adj3" fmla="val 18966"/>
              <a:gd name="adj4" fmla="val 42445"/>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Calibri"/>
                <a:ea typeface="+mn-ea"/>
                <a:cs typeface="+mn-cs"/>
              </a:rPr>
              <a:t>Use for </a:t>
            </a:r>
            <a:r>
              <a:rPr kumimoji="0" lang="de-DE" sz="1400" b="0" i="0" u="none" strike="noStrike" kern="0" cap="none" spc="0" normalizeH="0" baseline="0" noProof="0" dirty="0" err="1">
                <a:ln>
                  <a:noFill/>
                </a:ln>
                <a:solidFill>
                  <a:prstClr val="black"/>
                </a:solidFill>
                <a:effectLst/>
                <a:uLnTx/>
                <a:uFillTx/>
                <a:latin typeface="Calibri"/>
                <a:ea typeface="+mn-ea"/>
                <a:cs typeface="+mn-cs"/>
              </a:rPr>
              <a:t>your</a:t>
            </a:r>
            <a:r>
              <a:rPr kumimoji="0" lang="de-DE" sz="1400" b="0" i="0" u="none" strike="noStrike" kern="0" cap="none" spc="0" normalizeH="0" baseline="0" noProof="0" dirty="0">
                <a:ln>
                  <a:noFill/>
                </a:ln>
                <a:solidFill>
                  <a:prstClr val="black"/>
                </a:solidFill>
                <a:effectLst/>
                <a:uLnTx/>
                <a:uFillTx/>
                <a:latin typeface="Calibri"/>
                <a:ea typeface="+mn-ea"/>
                <a:cs typeface="+mn-cs"/>
              </a:rPr>
              <a:t> </a:t>
            </a:r>
            <a:r>
              <a:rPr kumimoji="0" lang="de-DE" sz="1400" b="0" i="0" u="none" strike="noStrike" kern="0" cap="none" spc="0" normalizeH="0" baseline="0" noProof="0" dirty="0" err="1">
                <a:ln>
                  <a:noFill/>
                </a:ln>
                <a:solidFill>
                  <a:prstClr val="black"/>
                </a:solidFill>
                <a:effectLst/>
                <a:uLnTx/>
                <a:uFillTx/>
                <a:latin typeface="Calibri"/>
                <a:ea typeface="+mn-ea"/>
                <a:cs typeface="+mn-cs"/>
              </a:rPr>
              <a:t>interviewers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E0E66DB8-AE32-91ED-F6C7-F536DDEB09CB}"/>
              </a:ext>
            </a:extLst>
          </p:cNvPr>
          <p:cNvSpPr txBox="1">
            <a:spLocks/>
          </p:cNvSpPr>
          <p:nvPr/>
        </p:nvSpPr>
        <p:spPr>
          <a:xfrm>
            <a:off x="751668" y="1289740"/>
            <a:ext cx="8229600"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lvl="0">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Küsimus </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TE002_</a:t>
            </a:r>
            <a:r>
              <a:rPr lang="en-US" sz="2200" dirty="0" err="1">
                <a:solidFill>
                  <a:sysClr val="windowText" lastClr="000000"/>
                </a:solidFill>
                <a:latin typeface="Calibri"/>
              </a:rPr>
              <a:t>Nädalapäev</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n-US" sz="18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lang="en-US" sz="1800" i="1" dirty="0">
                <a:solidFill>
                  <a:sysClr val="windowText" lastClr="000000"/>
                </a:solidFill>
                <a:latin typeface="Calibri"/>
              </a:rPr>
              <a:t>MIS PÄEV EILE</a:t>
            </a:r>
            <a:r>
              <a:rPr kumimoji="0" lang="en-US" sz="18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lang="et-EE" sz="1800" i="1" dirty="0">
                <a:solidFill>
                  <a:sysClr val="windowText" lastClr="000000"/>
                </a:solidFill>
                <a:latin typeface="Calibri"/>
              </a:rPr>
              <a:t>Tuletage meelde</a:t>
            </a:r>
            <a:r>
              <a:rPr lang="fi-FI" sz="1800" i="1" dirty="0">
                <a:solidFill>
                  <a:sysClr val="windowText" lastClr="000000"/>
                </a:solidFill>
                <a:latin typeface="Calibri"/>
              </a:rPr>
              <a:t>, </a:t>
            </a:r>
            <a:r>
              <a:rPr lang="fi-FI" sz="1800" i="1" dirty="0" err="1">
                <a:solidFill>
                  <a:sysClr val="windowText" lastClr="000000"/>
                </a:solidFill>
                <a:latin typeface="Calibri"/>
              </a:rPr>
              <a:t>mis</a:t>
            </a:r>
            <a:r>
              <a:rPr lang="fi-FI" sz="1800" i="1" dirty="0">
                <a:solidFill>
                  <a:sysClr val="windowText" lastClr="000000"/>
                </a:solidFill>
                <a:latin typeface="Calibri"/>
              </a:rPr>
              <a:t> </a:t>
            </a:r>
            <a:r>
              <a:rPr lang="fi-FI" sz="1800" i="1" dirty="0" err="1">
                <a:solidFill>
                  <a:sysClr val="windowText" lastClr="000000"/>
                </a:solidFill>
                <a:latin typeface="Calibri"/>
              </a:rPr>
              <a:t>päev</a:t>
            </a:r>
            <a:r>
              <a:rPr lang="fi-FI" sz="1800" i="1" dirty="0">
                <a:solidFill>
                  <a:sysClr val="windowText" lastClr="000000"/>
                </a:solidFill>
                <a:latin typeface="Calibri"/>
              </a:rPr>
              <a:t> oli </a:t>
            </a:r>
            <a:r>
              <a:rPr lang="fi-FI" sz="1800" i="1" dirty="0" err="1">
                <a:solidFill>
                  <a:sysClr val="windowText" lastClr="000000"/>
                </a:solidFill>
                <a:latin typeface="Calibri"/>
              </a:rPr>
              <a:t>eile</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lvl="1">
              <a:defRPr/>
            </a:pPr>
            <a:r>
              <a:rPr lang="fi-FI" sz="2200" dirty="0" err="1">
                <a:solidFill>
                  <a:sysClr val="windowText" lastClr="000000"/>
                </a:solidFill>
                <a:latin typeface="Calibri"/>
              </a:rPr>
              <a:t>Palun</a:t>
            </a:r>
            <a:r>
              <a:rPr lang="fi-FI" sz="2200" dirty="0">
                <a:solidFill>
                  <a:sysClr val="windowText" lastClr="000000"/>
                </a:solidFill>
                <a:latin typeface="Calibri"/>
              </a:rPr>
              <a:t> </a:t>
            </a:r>
            <a:r>
              <a:rPr lang="fi-FI" sz="2200" dirty="0" err="1">
                <a:solidFill>
                  <a:sysClr val="windowText" lastClr="000000"/>
                </a:solidFill>
                <a:latin typeface="Calibri"/>
              </a:rPr>
              <a:t>ärge</a:t>
            </a:r>
            <a:r>
              <a:rPr lang="fi-FI" sz="2200" dirty="0">
                <a:solidFill>
                  <a:sysClr val="windowText" lastClr="000000"/>
                </a:solidFill>
                <a:latin typeface="Calibri"/>
              </a:rPr>
              <a:t> vastake </a:t>
            </a:r>
            <a:r>
              <a:rPr lang="fi-FI" sz="2200" dirty="0" err="1">
                <a:solidFill>
                  <a:sysClr val="windowText" lastClr="000000"/>
                </a:solidFill>
                <a:latin typeface="Calibri"/>
              </a:rPr>
              <a:t>sellele</a:t>
            </a:r>
            <a:r>
              <a:rPr lang="fi-FI" sz="2200" dirty="0">
                <a:solidFill>
                  <a:sysClr val="windowText" lastClr="000000"/>
                </a:solidFill>
                <a:latin typeface="Calibri"/>
              </a:rPr>
              <a:t> </a:t>
            </a:r>
            <a:r>
              <a:rPr lang="fi-FI" sz="2200" dirty="0" err="1">
                <a:solidFill>
                  <a:sysClr val="windowText" lastClr="000000"/>
                </a:solidFill>
                <a:latin typeface="Calibri"/>
              </a:rPr>
              <a:t>sõnadega</a:t>
            </a:r>
            <a:r>
              <a:rPr lang="fi-FI" sz="2200" dirty="0">
                <a:solidFill>
                  <a:sysClr val="windowText" lastClr="000000"/>
                </a:solidFill>
                <a:latin typeface="Calibri"/>
              </a:rPr>
              <a:t> "</a:t>
            </a:r>
            <a:r>
              <a:rPr lang="fi-FI" sz="2200" b="1" dirty="0">
                <a:solidFill>
                  <a:sysClr val="windowText" lastClr="000000"/>
                </a:solidFill>
                <a:latin typeface="Calibri"/>
              </a:rPr>
              <a:t>Ei </a:t>
            </a:r>
            <a:r>
              <a:rPr lang="fi-FI" sz="2200" b="1" dirty="0" err="1">
                <a:solidFill>
                  <a:sysClr val="windowText" lastClr="000000"/>
                </a:solidFill>
                <a:latin typeface="Calibri"/>
              </a:rPr>
              <a:t>tea</a:t>
            </a:r>
            <a:r>
              <a:rPr lang="fi-FI" sz="2200" dirty="0">
                <a:solidFill>
                  <a:sysClr val="windowText" lastClr="000000"/>
                </a:solidFill>
                <a:latin typeface="Calibri"/>
              </a:rPr>
              <a:t>" </a:t>
            </a:r>
            <a:r>
              <a:rPr lang="fi-FI" sz="2200" dirty="0" err="1">
                <a:solidFill>
                  <a:sysClr val="windowText" lastClr="000000"/>
                </a:solidFill>
                <a:latin typeface="Calibri"/>
              </a:rPr>
              <a:t>või</a:t>
            </a:r>
            <a:r>
              <a:rPr lang="fi-FI" sz="2200" dirty="0">
                <a:solidFill>
                  <a:sysClr val="windowText" lastClr="000000"/>
                </a:solidFill>
                <a:latin typeface="Calibri"/>
              </a:rPr>
              <a:t> "</a:t>
            </a:r>
            <a:r>
              <a:rPr lang="fi-FI" sz="2200" b="1" dirty="0" err="1">
                <a:solidFill>
                  <a:sysClr val="windowText" lastClr="000000"/>
                </a:solidFill>
                <a:latin typeface="Calibri"/>
              </a:rPr>
              <a:t>Keeldumine</a:t>
            </a:r>
            <a:r>
              <a:rPr lang="fi-FI" sz="2200" dirty="0">
                <a:solidFill>
                  <a:sysClr val="windowText" lastClr="000000"/>
                </a:solidFill>
                <a:latin typeface="Calibri"/>
              </a:rPr>
              <a:t>"</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lvl="0">
              <a:defRP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TE002 </a:t>
            </a:r>
            <a:r>
              <a:rPr lang="en-US" sz="2200" dirty="0" err="1">
                <a:solidFill>
                  <a:sysClr val="windowText" lastClr="000000"/>
                </a:solidFill>
                <a:latin typeface="Calibri"/>
              </a:rPr>
              <a:t>ei</a:t>
            </a:r>
            <a:r>
              <a:rPr lang="en-US" sz="2200" dirty="0">
                <a:solidFill>
                  <a:sysClr val="windowText" lastClr="000000"/>
                </a:solidFill>
                <a:latin typeface="Calibri"/>
              </a:rPr>
              <a:t> </a:t>
            </a:r>
            <a:r>
              <a:rPr lang="en-US" sz="2200" dirty="0" err="1">
                <a:solidFill>
                  <a:sysClr val="windowText" lastClr="000000"/>
                </a:solidFill>
                <a:latin typeface="Calibri"/>
              </a:rPr>
              <a:t>tohiks</a:t>
            </a:r>
            <a:r>
              <a:rPr lang="en-US" sz="2200" dirty="0">
                <a:solidFill>
                  <a:sysClr val="windowText" lastClr="000000"/>
                </a:solidFill>
                <a:latin typeface="Calibri"/>
              </a:rPr>
              <a:t> </a:t>
            </a:r>
            <a:r>
              <a:rPr lang="en-US" sz="2200" dirty="0" err="1">
                <a:solidFill>
                  <a:sysClr val="windowText" lastClr="000000"/>
                </a:solidFill>
                <a:latin typeface="Calibri"/>
              </a:rPr>
              <a:t>ette</a:t>
            </a:r>
            <a:r>
              <a:rPr lang="en-US" sz="2200" dirty="0">
                <a:solidFill>
                  <a:sysClr val="windowText" lastClr="000000"/>
                </a:solidFill>
                <a:latin typeface="Calibri"/>
              </a:rPr>
              <a:t> </a:t>
            </a:r>
            <a:r>
              <a:rPr lang="en-US" sz="2200" dirty="0" err="1">
                <a:solidFill>
                  <a:sysClr val="windowText" lastClr="000000"/>
                </a:solidFill>
                <a:latin typeface="Calibri"/>
              </a:rPr>
              <a:t>lugeda</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577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FBF5-0B60-3734-BE20-1FD73310AC10}"/>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53CA3F0-8903-5F39-7E52-0ACF7A180655}"/>
              </a:ext>
            </a:extLst>
          </p:cNvPr>
          <p:cNvSpPr>
            <a:spLocks noGrp="1"/>
          </p:cNvSpPr>
          <p:nvPr>
            <p:ph type="sldNum" sz="quarter" idx="12"/>
          </p:nvPr>
        </p:nvSpPr>
        <p:spPr/>
        <p:txBody>
          <a:bodyPr/>
          <a:lstStyle/>
          <a:p>
            <a:fld id="{707F67BB-1702-488B-BD11-C12E8658007A}" type="slidenum">
              <a:rPr lang="de-DE" smtClean="0"/>
              <a:t>28</a:t>
            </a:fld>
            <a:endParaRPr lang="de-DE" dirty="0"/>
          </a:p>
        </p:txBody>
      </p:sp>
      <p:sp>
        <p:nvSpPr>
          <p:cNvPr id="6" name="TextBox 5">
            <a:extLst>
              <a:ext uri="{FF2B5EF4-FFF2-40B4-BE49-F238E27FC236}">
                <a16:creationId xmlns:a16="http://schemas.microsoft.com/office/drawing/2014/main" id="{4A1C6299-75A7-875C-E869-2D975CC8D7AC}"/>
              </a:ext>
            </a:extLst>
          </p:cNvPr>
          <p:cNvSpPr txBox="1"/>
          <p:nvPr/>
        </p:nvSpPr>
        <p:spPr>
          <a:xfrm>
            <a:off x="2381250" y="246456"/>
            <a:ext cx="7595507" cy="584775"/>
          </a:xfrm>
          <a:prstGeom prst="rect">
            <a:avLst/>
          </a:prstGeom>
          <a:noFill/>
        </p:spPr>
        <p:txBody>
          <a:bodyPr wrap="square">
            <a:spAutoFit/>
          </a:bodyPr>
          <a:lstStyle/>
          <a:p>
            <a:r>
              <a:rPr lang="de-DE" sz="3200" dirty="0">
                <a:latin typeface="Arial" panose="020B0604020202020204" pitchFamily="34" charset="0"/>
                <a:cs typeface="Arial" panose="020B0604020202020204" pitchFamily="34" charset="0"/>
              </a:rPr>
              <a:t>TE049</a:t>
            </a:r>
            <a:endParaRPr lang="en-DE" sz="3200" dirty="0">
              <a:latin typeface="Arial" panose="020B0604020202020204" pitchFamily="34" charset="0"/>
              <a:cs typeface="Arial" panose="020B0604020202020204" pitchFamily="34" charset="0"/>
            </a:endParaRPr>
          </a:p>
        </p:txBody>
      </p:sp>
      <p:sp>
        <p:nvSpPr>
          <p:cNvPr id="7" name="Legende mit Pfeil nach unten 6">
            <a:extLst>
              <a:ext uri="{FF2B5EF4-FFF2-40B4-BE49-F238E27FC236}">
                <a16:creationId xmlns:a16="http://schemas.microsoft.com/office/drawing/2014/main" id="{9436B220-B7D9-8892-B842-EC0CD441512D}"/>
              </a:ext>
            </a:extLst>
          </p:cNvPr>
          <p:cNvSpPr/>
          <p:nvPr/>
        </p:nvSpPr>
        <p:spPr>
          <a:xfrm>
            <a:off x="9807897" y="117057"/>
            <a:ext cx="2047406" cy="708660"/>
          </a:xfrm>
          <a:prstGeom prst="downArrowCallout">
            <a:avLst>
              <a:gd name="adj1" fmla="val 12931"/>
              <a:gd name="adj2" fmla="val 14655"/>
              <a:gd name="adj3" fmla="val 18966"/>
              <a:gd name="adj4" fmla="val 42445"/>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Calibri"/>
                <a:ea typeface="+mn-ea"/>
                <a:cs typeface="+mn-cs"/>
              </a:rPr>
              <a:t>Use for </a:t>
            </a:r>
            <a:r>
              <a:rPr kumimoji="0" lang="de-DE" sz="1400" b="0" i="0" u="none" strike="noStrike" kern="0" cap="none" spc="0" normalizeH="0" baseline="0" noProof="0" dirty="0" err="1">
                <a:ln>
                  <a:noFill/>
                </a:ln>
                <a:solidFill>
                  <a:prstClr val="black"/>
                </a:solidFill>
                <a:effectLst/>
                <a:uLnTx/>
                <a:uFillTx/>
                <a:latin typeface="Calibri"/>
                <a:ea typeface="+mn-ea"/>
                <a:cs typeface="+mn-cs"/>
              </a:rPr>
              <a:t>your</a:t>
            </a:r>
            <a:r>
              <a:rPr kumimoji="0" lang="de-DE" sz="1400" b="0" i="0" u="none" strike="noStrike" kern="0" cap="none" spc="0" normalizeH="0" baseline="0" noProof="0" dirty="0">
                <a:ln>
                  <a:noFill/>
                </a:ln>
                <a:solidFill>
                  <a:prstClr val="black"/>
                </a:solidFill>
                <a:effectLst/>
                <a:uLnTx/>
                <a:uFillTx/>
                <a:latin typeface="Calibri"/>
                <a:ea typeface="+mn-ea"/>
                <a:cs typeface="+mn-cs"/>
              </a:rPr>
              <a:t> </a:t>
            </a:r>
            <a:r>
              <a:rPr kumimoji="0" lang="de-DE" sz="1400" b="0" i="0" u="none" strike="noStrike" kern="0" cap="none" spc="0" normalizeH="0" baseline="0" noProof="0" dirty="0" err="1">
                <a:ln>
                  <a:noFill/>
                </a:ln>
                <a:solidFill>
                  <a:prstClr val="black"/>
                </a:solidFill>
                <a:effectLst/>
                <a:uLnTx/>
                <a:uFillTx/>
                <a:latin typeface="Calibri"/>
                <a:ea typeface="+mn-ea"/>
                <a:cs typeface="+mn-cs"/>
              </a:rPr>
              <a:t>interviewers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 name="Inhaltsplatzhalter 2">
            <a:extLst>
              <a:ext uri="{FF2B5EF4-FFF2-40B4-BE49-F238E27FC236}">
                <a16:creationId xmlns:a16="http://schemas.microsoft.com/office/drawing/2014/main" id="{5E8A6A88-036A-CB65-0026-5304BA126056}"/>
              </a:ext>
            </a:extLst>
          </p:cNvPr>
          <p:cNvSpPr txBox="1">
            <a:spLocks/>
          </p:cNvSpPr>
          <p:nvPr/>
        </p:nvSpPr>
        <p:spPr>
          <a:xfrm>
            <a:off x="457200" y="1196752"/>
            <a:ext cx="8229600"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de-DE" sz="1800" dirty="0" err="1">
                <a:solidFill>
                  <a:sysClr val="windowText" lastClr="000000"/>
                </a:solidFill>
                <a:latin typeface="Calibri"/>
              </a:rPr>
              <a:t>Viide</a:t>
            </a:r>
            <a:r>
              <a:rPr lang="de-DE" sz="1800" dirty="0">
                <a:solidFill>
                  <a:sysClr val="windowText" lastClr="000000"/>
                </a:solidFill>
                <a:latin typeface="Calibri"/>
              </a:rPr>
              <a:t> "eil</a:t>
            </a:r>
            <a:r>
              <a:rPr lang="et-EE" sz="1800" dirty="0" err="1">
                <a:solidFill>
                  <a:sysClr val="windowText" lastClr="000000"/>
                </a:solidFill>
                <a:latin typeface="Calibri"/>
              </a:rPr>
              <a:t>sele</a:t>
            </a:r>
            <a:r>
              <a:rPr lang="de-DE" sz="1800" dirty="0">
                <a:solidFill>
                  <a:sysClr val="windowText" lastClr="000000"/>
                </a:solidFill>
                <a:latin typeface="Calibri"/>
              </a:rPr>
              <a:t> </a:t>
            </a:r>
            <a:r>
              <a:rPr lang="de-DE" sz="1800" dirty="0" err="1">
                <a:solidFill>
                  <a:sysClr val="windowText" lastClr="000000"/>
                </a:solidFill>
                <a:latin typeface="Calibri"/>
              </a:rPr>
              <a:t>õhtule</a:t>
            </a:r>
            <a:r>
              <a:rPr lang="de-DE" sz="1800" dirty="0">
                <a:solidFill>
                  <a:sysClr val="windowText" lastClr="000000"/>
                </a:solidFill>
                <a:latin typeface="Calibri"/>
              </a:rPr>
              <a:t>" </a:t>
            </a:r>
            <a:r>
              <a:rPr lang="de-DE" sz="1800" dirty="0" err="1">
                <a:solidFill>
                  <a:sysClr val="windowText" lastClr="000000"/>
                </a:solidFill>
                <a:latin typeface="Calibri"/>
              </a:rPr>
              <a:t>hõlmab</a:t>
            </a:r>
            <a:r>
              <a:rPr lang="de-DE" sz="1800" dirty="0">
                <a:solidFill>
                  <a:sysClr val="windowText" lastClr="000000"/>
                </a:solidFill>
                <a:latin typeface="Calibri"/>
              </a:rPr>
              <a:t> </a:t>
            </a:r>
            <a:r>
              <a:rPr lang="de-DE" sz="1800" dirty="0" err="1">
                <a:solidFill>
                  <a:sysClr val="windowText" lastClr="000000"/>
                </a:solidFill>
                <a:latin typeface="Calibri"/>
              </a:rPr>
              <a:t>aega</a:t>
            </a:r>
            <a:r>
              <a:rPr lang="de-DE" sz="1800" dirty="0">
                <a:solidFill>
                  <a:sysClr val="windowText" lastClr="000000"/>
                </a:solidFill>
                <a:latin typeface="Calibri"/>
              </a:rPr>
              <a:t>, </a:t>
            </a:r>
            <a:r>
              <a:rPr lang="de-DE" sz="1800" dirty="0" err="1">
                <a:solidFill>
                  <a:sysClr val="windowText" lastClr="000000"/>
                </a:solidFill>
                <a:latin typeface="Calibri"/>
              </a:rPr>
              <a:t>mil</a:t>
            </a:r>
            <a:r>
              <a:rPr lang="de-DE" sz="1800" dirty="0">
                <a:solidFill>
                  <a:sysClr val="windowText" lastClr="000000"/>
                </a:solidFill>
                <a:latin typeface="Calibri"/>
              </a:rPr>
              <a:t> </a:t>
            </a:r>
            <a:r>
              <a:rPr lang="et-EE" sz="1800" dirty="0">
                <a:solidFill>
                  <a:sysClr val="windowText" lastClr="000000"/>
                </a:solidFill>
                <a:latin typeface="Calibri"/>
              </a:rPr>
              <a:t>Vastaja</a:t>
            </a:r>
            <a:r>
              <a:rPr lang="de-DE" sz="1800" dirty="0">
                <a:solidFill>
                  <a:sysClr val="windowText" lastClr="000000"/>
                </a:solidFill>
                <a:latin typeface="Calibri"/>
              </a:rPr>
              <a:t> eile </a:t>
            </a:r>
            <a:r>
              <a:rPr lang="de-DE" sz="1800" dirty="0" err="1">
                <a:solidFill>
                  <a:sysClr val="windowText" lastClr="000000"/>
                </a:solidFill>
                <a:latin typeface="Calibri"/>
              </a:rPr>
              <a:t>õhtul</a:t>
            </a:r>
            <a:r>
              <a:rPr lang="de-DE" sz="1800" dirty="0">
                <a:solidFill>
                  <a:sysClr val="windowText" lastClr="000000"/>
                </a:solidFill>
                <a:latin typeface="Calibri"/>
              </a:rPr>
              <a:t> </a:t>
            </a:r>
            <a:r>
              <a:rPr lang="de-DE" sz="1800" dirty="0" err="1">
                <a:solidFill>
                  <a:sysClr val="windowText" lastClr="000000"/>
                </a:solidFill>
                <a:latin typeface="Calibri"/>
              </a:rPr>
              <a:t>magama</a:t>
            </a:r>
            <a:r>
              <a:rPr lang="de-DE" sz="1800" dirty="0">
                <a:solidFill>
                  <a:sysClr val="windowText" lastClr="000000"/>
                </a:solidFill>
                <a:latin typeface="Calibri"/>
              </a:rPr>
              <a:t> </a:t>
            </a:r>
            <a:r>
              <a:rPr lang="de-DE" sz="1800" dirty="0" err="1">
                <a:solidFill>
                  <a:sysClr val="windowText" lastClr="000000"/>
                </a:solidFill>
                <a:latin typeface="Calibri"/>
              </a:rPr>
              <a:t>läks</a:t>
            </a:r>
            <a:r>
              <a:rPr lang="de-DE" sz="1800" dirty="0">
                <a:solidFill>
                  <a:sysClr val="windowText" lastClr="000000"/>
                </a:solidFill>
                <a:latin typeface="Calibri"/>
              </a:rPr>
              <a:t>, </a:t>
            </a:r>
            <a:r>
              <a:rPr lang="de-DE" sz="1800" dirty="0" err="1">
                <a:solidFill>
                  <a:sysClr val="windowText" lastClr="000000"/>
                </a:solidFill>
                <a:latin typeface="Calibri"/>
              </a:rPr>
              <a:t>kuni</a:t>
            </a:r>
            <a:r>
              <a:rPr lang="de-DE" sz="1800" dirty="0">
                <a:solidFill>
                  <a:sysClr val="windowText" lastClr="000000"/>
                </a:solidFill>
                <a:latin typeface="Calibri"/>
              </a:rPr>
              <a:t> </a:t>
            </a:r>
            <a:r>
              <a:rPr lang="de-DE" sz="1800" dirty="0" err="1">
                <a:solidFill>
                  <a:sysClr val="windowText" lastClr="000000"/>
                </a:solidFill>
                <a:latin typeface="Calibri"/>
              </a:rPr>
              <a:t>intervjuu</a:t>
            </a:r>
            <a:r>
              <a:rPr lang="de-DE" sz="1800" dirty="0">
                <a:solidFill>
                  <a:sysClr val="windowText" lastClr="000000"/>
                </a:solidFill>
                <a:latin typeface="Calibri"/>
              </a:rPr>
              <a:t> </a:t>
            </a:r>
            <a:r>
              <a:rPr lang="de-DE" sz="1800" dirty="0" err="1">
                <a:solidFill>
                  <a:sysClr val="windowText" lastClr="000000"/>
                </a:solidFill>
                <a:latin typeface="Calibri"/>
              </a:rPr>
              <a:t>hommikuni</a:t>
            </a:r>
            <a:r>
              <a:rPr kumimoji="0" lang="de-D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p>
          <a:p>
            <a:pPr lvl="0">
              <a:defRPr/>
            </a:pPr>
            <a:r>
              <a:rPr lang="fi-FI" sz="1800" dirty="0" err="1">
                <a:solidFill>
                  <a:sysClr val="windowText" lastClr="000000"/>
                </a:solidFill>
                <a:latin typeface="Calibri"/>
              </a:rPr>
              <a:t>Palun</a:t>
            </a:r>
            <a:r>
              <a:rPr lang="fi-FI" sz="1800" dirty="0">
                <a:solidFill>
                  <a:sysClr val="windowText" lastClr="000000"/>
                </a:solidFill>
                <a:latin typeface="Calibri"/>
              </a:rPr>
              <a:t> </a:t>
            </a:r>
            <a:r>
              <a:rPr lang="fi-FI" sz="1800" dirty="0" err="1">
                <a:solidFill>
                  <a:sysClr val="windowText" lastClr="000000"/>
                </a:solidFill>
                <a:latin typeface="Calibri"/>
              </a:rPr>
              <a:t>jätke</a:t>
            </a:r>
            <a:r>
              <a:rPr lang="fi-FI" sz="1800" dirty="0">
                <a:solidFill>
                  <a:sysClr val="windowText" lastClr="000000"/>
                </a:solidFill>
                <a:latin typeface="Calibri"/>
              </a:rPr>
              <a:t> </a:t>
            </a:r>
            <a:r>
              <a:rPr lang="fi-FI" sz="1800" dirty="0" err="1">
                <a:solidFill>
                  <a:sysClr val="windowText" lastClr="000000"/>
                </a:solidFill>
                <a:latin typeface="Calibri"/>
              </a:rPr>
              <a:t>kostja</a:t>
            </a:r>
            <a:r>
              <a:rPr lang="fi-FI" sz="1800" dirty="0">
                <a:solidFill>
                  <a:sysClr val="windowText" lastClr="000000"/>
                </a:solidFill>
                <a:latin typeface="Calibri"/>
              </a:rPr>
              <a:t> </a:t>
            </a:r>
            <a:r>
              <a:rPr lang="fi-FI" sz="1800" dirty="0" err="1">
                <a:solidFill>
                  <a:sysClr val="windowText" lastClr="000000"/>
                </a:solidFill>
                <a:latin typeface="Calibri"/>
              </a:rPr>
              <a:t>otsustada</a:t>
            </a:r>
            <a:r>
              <a:rPr lang="fi-FI" sz="1800" dirty="0">
                <a:solidFill>
                  <a:sysClr val="windowText" lastClr="000000"/>
                </a:solidFill>
                <a:latin typeface="Calibri"/>
              </a:rPr>
              <a:t>, </a:t>
            </a:r>
            <a:r>
              <a:rPr lang="fi-FI" sz="1800" dirty="0" err="1">
                <a:solidFill>
                  <a:sysClr val="windowText" lastClr="000000"/>
                </a:solidFill>
                <a:latin typeface="Calibri"/>
              </a:rPr>
              <a:t>millal</a:t>
            </a:r>
            <a:r>
              <a:rPr lang="fi-FI" sz="1800" dirty="0">
                <a:solidFill>
                  <a:sysClr val="windowText" lastClr="000000"/>
                </a:solidFill>
                <a:latin typeface="Calibri"/>
              </a:rPr>
              <a:t> </a:t>
            </a:r>
            <a:r>
              <a:rPr lang="fi-FI" sz="1800" dirty="0" err="1">
                <a:solidFill>
                  <a:sysClr val="windowText" lastClr="000000"/>
                </a:solidFill>
                <a:latin typeface="Calibri"/>
              </a:rPr>
              <a:t>öö</a:t>
            </a:r>
            <a:r>
              <a:rPr lang="fi-FI" sz="1800" dirty="0">
                <a:solidFill>
                  <a:sysClr val="windowText" lastClr="000000"/>
                </a:solidFill>
                <a:latin typeface="Calibri"/>
              </a:rPr>
              <a:t> </a:t>
            </a:r>
            <a:r>
              <a:rPr lang="fi-FI" sz="1800" dirty="0" err="1">
                <a:solidFill>
                  <a:sysClr val="windowText" lastClr="000000"/>
                </a:solidFill>
                <a:latin typeface="Calibri"/>
              </a:rPr>
              <a:t>algab</a:t>
            </a:r>
            <a:r>
              <a:rPr lang="fi-FI" sz="1800" dirty="0">
                <a:solidFill>
                  <a:sysClr val="windowText" lastClr="000000"/>
                </a:solidFill>
                <a:latin typeface="Calibri"/>
              </a:rPr>
              <a:t>/</a:t>
            </a:r>
            <a:r>
              <a:rPr lang="fi-FI" sz="1800" dirty="0" err="1">
                <a:solidFill>
                  <a:sysClr val="windowText" lastClr="000000"/>
                </a:solidFill>
                <a:latin typeface="Calibri"/>
              </a:rPr>
              <a:t>lõpeb</a:t>
            </a:r>
            <a:r>
              <a:rPr lang="fi-FI" sz="1800" dirty="0">
                <a:solidFill>
                  <a:sysClr val="windowText" lastClr="000000"/>
                </a:solidFill>
                <a:latin typeface="Calibri"/>
              </a:rPr>
              <a:t>.</a:t>
            </a:r>
            <a:endParaRPr kumimoji="0" lang="de-D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5" name="Ovale Legende 4">
            <a:extLst>
              <a:ext uri="{FF2B5EF4-FFF2-40B4-BE49-F238E27FC236}">
                <a16:creationId xmlns:a16="http://schemas.microsoft.com/office/drawing/2014/main" id="{FE6E2E32-0EE9-4B1A-877B-C1A42E0E3515}"/>
              </a:ext>
            </a:extLst>
          </p:cNvPr>
          <p:cNvSpPr/>
          <p:nvPr/>
        </p:nvSpPr>
        <p:spPr>
          <a:xfrm>
            <a:off x="877417" y="2753070"/>
            <a:ext cx="3992115" cy="1718765"/>
          </a:xfrm>
          <a:prstGeom prst="wedgeEllipseCallout">
            <a:avLst>
              <a:gd name="adj1" fmla="val -54522"/>
              <a:gd name="adj2" fmla="val 47192"/>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endParaRPr kumimoji="0" lang="de-DE" sz="2000" b="0" i="1" u="none" strike="noStrike" kern="0" cap="none" spc="0" normalizeH="0" baseline="0" noProof="0" dirty="0">
              <a:ln>
                <a:noFill/>
              </a:ln>
              <a:solidFill>
                <a:prstClr val="black"/>
              </a:solidFill>
              <a:effectLst/>
              <a:uLnTx/>
              <a:uFillTx/>
              <a:latin typeface="Calibri"/>
              <a:ea typeface="+mn-ea"/>
              <a:cs typeface="+mn-cs"/>
            </a:endParaRPr>
          </a:p>
          <a:p>
            <a:pPr marL="0" lvl="1" algn="ctr">
              <a:defRPr/>
            </a:pPr>
            <a:r>
              <a:rPr kumimoji="0" lang="et-EE" sz="2000" b="0" i="1" u="none" strike="noStrike" kern="0" cap="none" spc="0" normalizeH="0" baseline="0" noProof="0" dirty="0">
                <a:ln>
                  <a:noFill/>
                </a:ln>
                <a:solidFill>
                  <a:prstClr val="black"/>
                </a:solidFill>
                <a:effectLst/>
                <a:uLnTx/>
                <a:uFillTx/>
                <a:latin typeface="Calibri"/>
                <a:ea typeface="+mn-ea"/>
                <a:cs typeface="+mn-cs"/>
              </a:rPr>
              <a:t>V</a:t>
            </a:r>
            <a:r>
              <a:rPr kumimoji="0" lang="de-DE" sz="2000" b="0" i="1" u="none" strike="noStrike" kern="0" cap="none" spc="0" normalizeH="0" baseline="0" noProof="0" dirty="0">
                <a:ln>
                  <a:noFill/>
                </a:ln>
                <a:solidFill>
                  <a:prstClr val="black"/>
                </a:solidFill>
                <a:effectLst/>
                <a:uLnTx/>
                <a:uFillTx/>
                <a:latin typeface="Calibri"/>
                <a:ea typeface="+mn-ea"/>
                <a:cs typeface="+mn-cs"/>
              </a:rPr>
              <a:t>: „</a:t>
            </a:r>
            <a:r>
              <a:rPr lang="fi-FI" sz="2000" i="1" kern="0" dirty="0" err="1">
                <a:solidFill>
                  <a:prstClr val="black"/>
                </a:solidFill>
              </a:rPr>
              <a:t>Magasin</a:t>
            </a:r>
            <a:r>
              <a:rPr lang="fi-FI" sz="2000" i="1" kern="0" dirty="0">
                <a:solidFill>
                  <a:prstClr val="black"/>
                </a:solidFill>
              </a:rPr>
              <a:t> </a:t>
            </a:r>
            <a:r>
              <a:rPr lang="fi-FI" sz="2000" i="1" kern="0" dirty="0" err="1">
                <a:solidFill>
                  <a:prstClr val="black"/>
                </a:solidFill>
              </a:rPr>
              <a:t>kolmapäeva</a:t>
            </a:r>
            <a:r>
              <a:rPr lang="fi-FI" sz="2000" i="1" kern="0" dirty="0">
                <a:solidFill>
                  <a:prstClr val="black"/>
                </a:solidFill>
              </a:rPr>
              <a:t> </a:t>
            </a:r>
            <a:r>
              <a:rPr lang="fi-FI" sz="2000" i="1" kern="0" dirty="0" err="1">
                <a:solidFill>
                  <a:prstClr val="black"/>
                </a:solidFill>
              </a:rPr>
              <a:t>öösel</a:t>
            </a:r>
            <a:r>
              <a:rPr lang="fi-FI" sz="2000" i="1" kern="0" dirty="0">
                <a:solidFill>
                  <a:prstClr val="black"/>
                </a:solidFill>
              </a:rPr>
              <a:t> </a:t>
            </a:r>
            <a:r>
              <a:rPr lang="fi-FI" sz="2000" i="1" kern="0" dirty="0" err="1">
                <a:solidFill>
                  <a:prstClr val="black"/>
                </a:solidFill>
              </a:rPr>
              <a:t>kella</a:t>
            </a:r>
            <a:r>
              <a:rPr lang="fi-FI" sz="2000" i="1" kern="0" dirty="0">
                <a:solidFill>
                  <a:prstClr val="black"/>
                </a:solidFill>
              </a:rPr>
              <a:t> 7-st </a:t>
            </a:r>
            <a:r>
              <a:rPr lang="fi-FI" sz="2000" i="1" kern="0" dirty="0" err="1">
                <a:solidFill>
                  <a:prstClr val="black"/>
                </a:solidFill>
              </a:rPr>
              <a:t>kuni</a:t>
            </a:r>
            <a:r>
              <a:rPr lang="fi-FI" sz="2000" i="1" kern="0" dirty="0">
                <a:solidFill>
                  <a:prstClr val="black"/>
                </a:solidFill>
              </a:rPr>
              <a:t> </a:t>
            </a:r>
            <a:r>
              <a:rPr lang="fi-FI" sz="2000" i="1" kern="0" dirty="0" err="1">
                <a:solidFill>
                  <a:prstClr val="black"/>
                </a:solidFill>
              </a:rPr>
              <a:t>neljapäeva</a:t>
            </a:r>
            <a:r>
              <a:rPr lang="fi-FI" sz="2000" i="1" kern="0" dirty="0">
                <a:solidFill>
                  <a:prstClr val="black"/>
                </a:solidFill>
              </a:rPr>
              <a:t> </a:t>
            </a:r>
            <a:r>
              <a:rPr lang="fi-FI" sz="2000" i="1" kern="0" dirty="0" err="1">
                <a:solidFill>
                  <a:prstClr val="black"/>
                </a:solidFill>
              </a:rPr>
              <a:t>hommikul</a:t>
            </a:r>
            <a:r>
              <a:rPr lang="fi-FI" sz="2000" i="1" kern="0" dirty="0">
                <a:solidFill>
                  <a:prstClr val="black"/>
                </a:solidFill>
              </a:rPr>
              <a:t> </a:t>
            </a:r>
            <a:r>
              <a:rPr lang="fi-FI" sz="2000" i="1" kern="0" dirty="0" err="1">
                <a:solidFill>
                  <a:prstClr val="black"/>
                </a:solidFill>
              </a:rPr>
              <a:t>kella</a:t>
            </a:r>
            <a:r>
              <a:rPr lang="fi-FI" sz="2000" i="1" kern="0" dirty="0">
                <a:solidFill>
                  <a:prstClr val="black"/>
                </a:solidFill>
              </a:rPr>
              <a:t> 5-ni."</a:t>
            </a:r>
            <a:endParaRPr kumimoji="0" lang="de-DE" sz="20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200" b="0" i="0" u="none" strike="noStrike" kern="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p:txBody>
      </p:sp>
      <p:sp>
        <p:nvSpPr>
          <p:cNvPr id="8" name="Ovale Legende 5">
            <a:extLst>
              <a:ext uri="{FF2B5EF4-FFF2-40B4-BE49-F238E27FC236}">
                <a16:creationId xmlns:a16="http://schemas.microsoft.com/office/drawing/2014/main" id="{46147B37-41AE-AB29-12DE-584E65AE63CE}"/>
              </a:ext>
            </a:extLst>
          </p:cNvPr>
          <p:cNvSpPr/>
          <p:nvPr/>
        </p:nvSpPr>
        <p:spPr>
          <a:xfrm>
            <a:off x="5367496" y="3574092"/>
            <a:ext cx="3909948" cy="1795486"/>
          </a:xfrm>
          <a:prstGeom prst="wedgeEllipseCallout">
            <a:avLst>
              <a:gd name="adj1" fmla="val 46111"/>
              <a:gd name="adj2" fmla="val 61108"/>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lvl="0" algn="ctr">
              <a:defRPr/>
            </a:pPr>
            <a:r>
              <a:rPr kumimoji="0" lang="et-EE" sz="2000" b="0" i="1" u="none" strike="noStrike" kern="0" cap="none" spc="0" normalizeH="0" baseline="0" noProof="0" dirty="0">
                <a:ln>
                  <a:noFill/>
                </a:ln>
                <a:solidFill>
                  <a:prstClr val="black"/>
                </a:solidFill>
                <a:effectLst/>
                <a:uLnTx/>
                <a:uFillTx/>
                <a:latin typeface="Calibri"/>
                <a:ea typeface="+mn-ea"/>
                <a:cs typeface="+mn-cs"/>
              </a:rPr>
              <a:t>V</a:t>
            </a:r>
            <a:r>
              <a:rPr kumimoji="0" lang="de-DE" sz="2000" b="0" i="1" u="none" strike="noStrike" kern="0" cap="none" spc="0" normalizeH="0" baseline="0" noProof="0" dirty="0">
                <a:ln>
                  <a:noFill/>
                </a:ln>
                <a:solidFill>
                  <a:prstClr val="black"/>
                </a:solidFill>
                <a:effectLst/>
                <a:uLnTx/>
                <a:uFillTx/>
                <a:latin typeface="Calibri"/>
                <a:ea typeface="+mn-ea"/>
                <a:cs typeface="+mn-cs"/>
              </a:rPr>
              <a:t>: „ </a:t>
            </a:r>
            <a:r>
              <a:rPr lang="fi-FI" sz="2000" i="1" kern="0" dirty="0" err="1">
                <a:solidFill>
                  <a:prstClr val="black"/>
                </a:solidFill>
              </a:rPr>
              <a:t>Magasin</a:t>
            </a:r>
            <a:r>
              <a:rPr lang="fi-FI" sz="2000" i="1" kern="0" dirty="0">
                <a:solidFill>
                  <a:prstClr val="black"/>
                </a:solidFill>
              </a:rPr>
              <a:t> </a:t>
            </a:r>
            <a:r>
              <a:rPr lang="fi-FI" sz="2000" i="1" kern="0" dirty="0" err="1">
                <a:solidFill>
                  <a:prstClr val="black"/>
                </a:solidFill>
              </a:rPr>
              <a:t>kella</a:t>
            </a:r>
            <a:r>
              <a:rPr lang="fi-FI" sz="2000" i="1" kern="0" dirty="0">
                <a:solidFill>
                  <a:prstClr val="black"/>
                </a:solidFill>
              </a:rPr>
              <a:t> 1-st </a:t>
            </a:r>
            <a:r>
              <a:rPr lang="fi-FI" sz="2000" i="1" kern="0" dirty="0" err="1">
                <a:solidFill>
                  <a:prstClr val="black"/>
                </a:solidFill>
              </a:rPr>
              <a:t>öösel</a:t>
            </a:r>
            <a:r>
              <a:rPr lang="fi-FI" sz="2000" i="1" kern="0" dirty="0">
                <a:solidFill>
                  <a:prstClr val="black"/>
                </a:solidFill>
              </a:rPr>
              <a:t> (st </a:t>
            </a:r>
            <a:r>
              <a:rPr lang="fi-FI" sz="2000" i="1" kern="0" dirty="0" err="1">
                <a:solidFill>
                  <a:prstClr val="black"/>
                </a:solidFill>
              </a:rPr>
              <a:t>tehniliselt</a:t>
            </a:r>
            <a:r>
              <a:rPr lang="fi-FI" sz="2000" i="1" kern="0" dirty="0">
                <a:solidFill>
                  <a:prstClr val="black"/>
                </a:solidFill>
              </a:rPr>
              <a:t> </a:t>
            </a:r>
            <a:r>
              <a:rPr lang="fi-FI" sz="2000" i="1" kern="0" dirty="0" err="1">
                <a:solidFill>
                  <a:prstClr val="black"/>
                </a:solidFill>
              </a:rPr>
              <a:t>neljapäeval</a:t>
            </a:r>
            <a:r>
              <a:rPr lang="fi-FI" sz="2000" i="1" kern="0" dirty="0">
                <a:solidFill>
                  <a:prstClr val="black"/>
                </a:solidFill>
              </a:rPr>
              <a:t>) </a:t>
            </a:r>
            <a:r>
              <a:rPr lang="fi-FI" sz="2000" i="1" kern="0" dirty="0" err="1">
                <a:solidFill>
                  <a:prstClr val="black"/>
                </a:solidFill>
              </a:rPr>
              <a:t>kuni</a:t>
            </a:r>
            <a:r>
              <a:rPr lang="fi-FI" sz="2000" i="1" kern="0" dirty="0">
                <a:solidFill>
                  <a:prstClr val="black"/>
                </a:solidFill>
              </a:rPr>
              <a:t> </a:t>
            </a:r>
            <a:r>
              <a:rPr lang="fi-FI" sz="2000" i="1" kern="0" dirty="0" err="1">
                <a:solidFill>
                  <a:prstClr val="black"/>
                </a:solidFill>
              </a:rPr>
              <a:t>neljapäeva</a:t>
            </a:r>
            <a:r>
              <a:rPr lang="fi-FI" sz="2000" i="1" kern="0" dirty="0">
                <a:solidFill>
                  <a:prstClr val="black"/>
                </a:solidFill>
              </a:rPr>
              <a:t> </a:t>
            </a:r>
            <a:r>
              <a:rPr lang="fi-FI" sz="2000" i="1" kern="0" dirty="0" err="1">
                <a:solidFill>
                  <a:prstClr val="black"/>
                </a:solidFill>
              </a:rPr>
              <a:t>hommikul</a:t>
            </a:r>
            <a:r>
              <a:rPr lang="fi-FI" sz="2000" i="1" kern="0" dirty="0">
                <a:solidFill>
                  <a:prstClr val="black"/>
                </a:solidFill>
              </a:rPr>
              <a:t> </a:t>
            </a:r>
            <a:r>
              <a:rPr lang="fi-FI" sz="2000" i="1" kern="0" dirty="0" err="1">
                <a:solidFill>
                  <a:prstClr val="black"/>
                </a:solidFill>
              </a:rPr>
              <a:t>kella</a:t>
            </a:r>
            <a:r>
              <a:rPr lang="fi-FI" sz="2000" i="1" kern="0" dirty="0">
                <a:solidFill>
                  <a:prstClr val="black"/>
                </a:solidFill>
              </a:rPr>
              <a:t> 9-ni</a:t>
            </a:r>
            <a:r>
              <a:rPr kumimoji="0" lang="de-DE" sz="2000" b="0" i="1" u="none" strike="noStrike" kern="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8340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B2770-3419-4360-6D89-7B445D2CEF3A}"/>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515A3F-5086-B9E4-74A5-73D1B127338D}"/>
              </a:ext>
            </a:extLst>
          </p:cNvPr>
          <p:cNvSpPr>
            <a:spLocks noGrp="1"/>
          </p:cNvSpPr>
          <p:nvPr>
            <p:ph type="sldNum" sz="quarter" idx="12"/>
          </p:nvPr>
        </p:nvSpPr>
        <p:spPr/>
        <p:txBody>
          <a:bodyPr/>
          <a:lstStyle/>
          <a:p>
            <a:fld id="{707F67BB-1702-488B-BD11-C12E8658007A}" type="slidenum">
              <a:rPr lang="de-DE" smtClean="0"/>
              <a:t>29</a:t>
            </a:fld>
            <a:endParaRPr lang="de-DE" dirty="0"/>
          </a:p>
        </p:txBody>
      </p:sp>
      <p:sp>
        <p:nvSpPr>
          <p:cNvPr id="6" name="TextBox 5">
            <a:extLst>
              <a:ext uri="{FF2B5EF4-FFF2-40B4-BE49-F238E27FC236}">
                <a16:creationId xmlns:a16="http://schemas.microsoft.com/office/drawing/2014/main" id="{0065F532-181E-E3A8-5151-FB8A01B4A730}"/>
              </a:ext>
            </a:extLst>
          </p:cNvPr>
          <p:cNvSpPr txBox="1"/>
          <p:nvPr/>
        </p:nvSpPr>
        <p:spPr>
          <a:xfrm>
            <a:off x="2381250" y="246456"/>
            <a:ext cx="7595507" cy="584775"/>
          </a:xfrm>
          <a:prstGeom prst="rect">
            <a:avLst/>
          </a:prstGeom>
          <a:noFill/>
        </p:spPr>
        <p:txBody>
          <a:bodyPr wrap="square">
            <a:spAutoFit/>
          </a:bodyPr>
          <a:lstStyle/>
          <a:p>
            <a:r>
              <a:rPr lang="de-DE" sz="3200" dirty="0">
                <a:latin typeface="Arial" panose="020B0604020202020204" pitchFamily="34" charset="0"/>
                <a:cs typeface="Arial" panose="020B0604020202020204" pitchFamily="34" charset="0"/>
              </a:rPr>
              <a:t>TE049 </a:t>
            </a:r>
            <a:r>
              <a:rPr lang="de-DE" sz="3200" dirty="0" err="1">
                <a:latin typeface="Arial" panose="020B0604020202020204" pitchFamily="34" charset="0"/>
                <a:cs typeface="Arial" panose="020B0604020202020204" pitchFamily="34" charset="0"/>
              </a:rPr>
              <a:t>Ootused</a:t>
            </a:r>
            <a:r>
              <a:rPr lang="de-DE" sz="3200" dirty="0">
                <a:latin typeface="Arial" panose="020B0604020202020204" pitchFamily="34" charset="0"/>
                <a:cs typeface="Arial" panose="020B0604020202020204" pitchFamily="34" charset="0"/>
              </a:rPr>
              <a:t> (EX009)</a:t>
            </a:r>
            <a:endParaRPr lang="en-DE" sz="3200" dirty="0">
              <a:latin typeface="Arial" panose="020B0604020202020204" pitchFamily="34" charset="0"/>
              <a:cs typeface="Arial" panose="020B0604020202020204" pitchFamily="34" charset="0"/>
            </a:endParaRPr>
          </a:p>
        </p:txBody>
      </p:sp>
      <p:sp>
        <p:nvSpPr>
          <p:cNvPr id="7" name="Legende mit Pfeil nach unten 6">
            <a:extLst>
              <a:ext uri="{FF2B5EF4-FFF2-40B4-BE49-F238E27FC236}">
                <a16:creationId xmlns:a16="http://schemas.microsoft.com/office/drawing/2014/main" id="{AEE37493-EDC2-0AA7-E5C7-6A7B0F4C8106}"/>
              </a:ext>
            </a:extLst>
          </p:cNvPr>
          <p:cNvSpPr/>
          <p:nvPr/>
        </p:nvSpPr>
        <p:spPr>
          <a:xfrm>
            <a:off x="9807897" y="117057"/>
            <a:ext cx="2047406" cy="708660"/>
          </a:xfrm>
          <a:prstGeom prst="downArrowCallout">
            <a:avLst>
              <a:gd name="adj1" fmla="val 12931"/>
              <a:gd name="adj2" fmla="val 14655"/>
              <a:gd name="adj3" fmla="val 18966"/>
              <a:gd name="adj4" fmla="val 42445"/>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black"/>
                </a:solidFill>
                <a:effectLst/>
                <a:uLnTx/>
                <a:uFillTx/>
                <a:latin typeface="Calibri"/>
                <a:ea typeface="+mn-ea"/>
                <a:cs typeface="+mn-cs"/>
              </a:rPr>
              <a:t>Use for </a:t>
            </a:r>
            <a:r>
              <a:rPr kumimoji="0" lang="de-DE" sz="1400" b="0" i="0" u="none" strike="noStrike" kern="0" cap="none" spc="0" normalizeH="0" baseline="0" noProof="0" dirty="0" err="1">
                <a:ln>
                  <a:noFill/>
                </a:ln>
                <a:solidFill>
                  <a:prstClr val="black"/>
                </a:solidFill>
                <a:effectLst/>
                <a:uLnTx/>
                <a:uFillTx/>
                <a:latin typeface="Calibri"/>
                <a:ea typeface="+mn-ea"/>
                <a:cs typeface="+mn-cs"/>
              </a:rPr>
              <a:t>your</a:t>
            </a:r>
            <a:r>
              <a:rPr kumimoji="0" lang="de-DE" sz="1400" b="0" i="0" u="none" strike="noStrike" kern="0" cap="none" spc="0" normalizeH="0" baseline="0" noProof="0" dirty="0">
                <a:ln>
                  <a:noFill/>
                </a:ln>
                <a:solidFill>
                  <a:prstClr val="black"/>
                </a:solidFill>
                <a:effectLst/>
                <a:uLnTx/>
                <a:uFillTx/>
                <a:latin typeface="Calibri"/>
                <a:ea typeface="+mn-ea"/>
                <a:cs typeface="+mn-cs"/>
              </a:rPr>
              <a:t> </a:t>
            </a:r>
            <a:r>
              <a:rPr kumimoji="0" lang="de-DE" sz="1400" b="0" i="0" u="none" strike="noStrike" kern="0" cap="none" spc="0" normalizeH="0" baseline="0" noProof="0" dirty="0" err="1">
                <a:ln>
                  <a:noFill/>
                </a:ln>
                <a:solidFill>
                  <a:prstClr val="black"/>
                </a:solidFill>
                <a:effectLst/>
                <a:uLnTx/>
                <a:uFillTx/>
                <a:latin typeface="Calibri"/>
                <a:ea typeface="+mn-ea"/>
                <a:cs typeface="+mn-cs"/>
              </a:rPr>
              <a:t>interviewers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pic>
        <p:nvPicPr>
          <p:cNvPr id="4" name="Inhaltsplatzhalter 3">
            <a:extLst>
              <a:ext uri="{FF2B5EF4-FFF2-40B4-BE49-F238E27FC236}">
                <a16:creationId xmlns:a16="http://schemas.microsoft.com/office/drawing/2014/main" id="{FF2C12F8-CB17-04EA-1391-2069D8882F37}"/>
              </a:ext>
            </a:extLst>
          </p:cNvPr>
          <p:cNvPicPr>
            <a:picLocks noChangeAspect="1"/>
          </p:cNvPicPr>
          <p:nvPr/>
        </p:nvPicPr>
        <p:blipFill>
          <a:blip r:embed="rId3"/>
          <a:stretch>
            <a:fillRect/>
          </a:stretch>
        </p:blipFill>
        <p:spPr>
          <a:xfrm>
            <a:off x="2886075" y="2042833"/>
            <a:ext cx="6419850" cy="3133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389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36B8-B2BB-EA5E-1720-BA491FBA1DC9}"/>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1D40F6D-9E30-8E15-95DF-E57DB869A7D2}"/>
              </a:ext>
            </a:extLst>
          </p:cNvPr>
          <p:cNvSpPr>
            <a:spLocks noGrp="1"/>
          </p:cNvSpPr>
          <p:nvPr>
            <p:ph type="sldNum" sz="quarter" idx="12"/>
          </p:nvPr>
        </p:nvSpPr>
        <p:spPr/>
        <p:txBody>
          <a:bodyPr/>
          <a:lstStyle/>
          <a:p>
            <a:fld id="{707F67BB-1702-488B-BD11-C12E8658007A}" type="slidenum">
              <a:rPr lang="de-DE" smtClean="0"/>
              <a:t>3</a:t>
            </a:fld>
            <a:endParaRPr lang="de-DE" dirty="0"/>
          </a:p>
        </p:txBody>
      </p:sp>
      <p:sp>
        <p:nvSpPr>
          <p:cNvPr id="6" name="TextBox 5">
            <a:extLst>
              <a:ext uri="{FF2B5EF4-FFF2-40B4-BE49-F238E27FC236}">
                <a16:creationId xmlns:a16="http://schemas.microsoft.com/office/drawing/2014/main" id="{CB2DC3E0-024D-1B74-8BEF-454F8C46184C}"/>
              </a:ext>
            </a:extLst>
          </p:cNvPr>
          <p:cNvSpPr txBox="1"/>
          <p:nvPr/>
        </p:nvSpPr>
        <p:spPr>
          <a:xfrm>
            <a:off x="2381250" y="14440"/>
            <a:ext cx="9164756" cy="1077218"/>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Andmekaitse – paljudele küsimustele aitab vastata SHARE </a:t>
            </a:r>
            <a:r>
              <a:rPr lang="et-EE" sz="3200" dirty="0" err="1">
                <a:latin typeface="Arial" panose="020B0604020202020204" pitchFamily="34" charset="0"/>
                <a:ea typeface="+mj-ea"/>
                <a:cs typeface="Arial" panose="020B0604020202020204" pitchFamily="34" charset="0"/>
              </a:rPr>
              <a:t>küsitleja</a:t>
            </a:r>
            <a:r>
              <a:rPr lang="et-EE" sz="3200" dirty="0">
                <a:latin typeface="Arial" panose="020B0604020202020204" pitchFamily="34" charset="0"/>
                <a:ea typeface="+mj-ea"/>
                <a:cs typeface="Arial" panose="020B0604020202020204" pitchFamily="34" charset="0"/>
              </a:rPr>
              <a:t> juhend</a:t>
            </a:r>
            <a:endParaRPr lang="en-DE" sz="3200" dirty="0"/>
          </a:p>
        </p:txBody>
      </p:sp>
      <p:pic>
        <p:nvPicPr>
          <p:cNvPr id="4" name="Picture 3">
            <a:extLst>
              <a:ext uri="{FF2B5EF4-FFF2-40B4-BE49-F238E27FC236}">
                <a16:creationId xmlns:a16="http://schemas.microsoft.com/office/drawing/2014/main" id="{A201481A-8C43-3468-3975-0E8E8FADB0E3}"/>
              </a:ext>
            </a:extLst>
          </p:cNvPr>
          <p:cNvPicPr>
            <a:picLocks noChangeAspect="1"/>
          </p:cNvPicPr>
          <p:nvPr/>
        </p:nvPicPr>
        <p:blipFill>
          <a:blip r:embed="rId3"/>
          <a:stretch>
            <a:fillRect/>
          </a:stretch>
        </p:blipFill>
        <p:spPr>
          <a:xfrm>
            <a:off x="600075" y="1181100"/>
            <a:ext cx="10991850" cy="4495800"/>
          </a:xfrm>
          <a:prstGeom prst="rect">
            <a:avLst/>
          </a:prstGeom>
        </p:spPr>
      </p:pic>
    </p:spTree>
    <p:extLst>
      <p:ext uri="{BB962C8B-B14F-4D97-AF65-F5344CB8AC3E}">
        <p14:creationId xmlns:p14="http://schemas.microsoft.com/office/powerpoint/2010/main" val="331830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9CE7-7442-CBF1-B5CE-F4E740315087}"/>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933D5B2-BB3F-9F39-0418-8F977506F85F}"/>
              </a:ext>
            </a:extLst>
          </p:cNvPr>
          <p:cNvSpPr>
            <a:spLocks noGrp="1"/>
          </p:cNvSpPr>
          <p:nvPr>
            <p:ph type="sldNum" sz="quarter" idx="12"/>
          </p:nvPr>
        </p:nvSpPr>
        <p:spPr/>
        <p:txBody>
          <a:bodyPr/>
          <a:lstStyle/>
          <a:p>
            <a:fld id="{707F67BB-1702-488B-BD11-C12E8658007A}" type="slidenum">
              <a:rPr lang="de-DE" smtClean="0"/>
              <a:t>4</a:t>
            </a:fld>
            <a:endParaRPr lang="de-DE" dirty="0"/>
          </a:p>
        </p:txBody>
      </p:sp>
      <p:sp>
        <p:nvSpPr>
          <p:cNvPr id="6" name="TextBox 5">
            <a:extLst>
              <a:ext uri="{FF2B5EF4-FFF2-40B4-BE49-F238E27FC236}">
                <a16:creationId xmlns:a16="http://schemas.microsoft.com/office/drawing/2014/main" id="{70E6BD2E-C336-672B-17AE-B8F81E9F6B25}"/>
              </a:ext>
            </a:extLst>
          </p:cNvPr>
          <p:cNvSpPr txBox="1"/>
          <p:nvPr/>
        </p:nvSpPr>
        <p:spPr>
          <a:xfrm>
            <a:off x="2381250" y="246456"/>
            <a:ext cx="7595507" cy="584775"/>
          </a:xfrm>
          <a:prstGeom prst="rect">
            <a:avLst/>
          </a:prstGeom>
          <a:noFill/>
        </p:spPr>
        <p:txBody>
          <a:bodyPr wrap="square">
            <a:spAutoFit/>
          </a:bodyPr>
          <a:lstStyle/>
          <a:p>
            <a:r>
              <a:rPr lang="en-GB" sz="3200" dirty="0">
                <a:latin typeface="Arial" panose="020B0604020202020204" pitchFamily="34" charset="0"/>
                <a:ea typeface="+mj-ea"/>
                <a:cs typeface="Arial" panose="020B0604020202020204" pitchFamily="34" charset="0"/>
              </a:rPr>
              <a:t>Proxy </a:t>
            </a:r>
            <a:r>
              <a:rPr lang="et-EE" sz="3200" dirty="0">
                <a:latin typeface="Arial" panose="020B0604020202020204" pitchFamily="34" charset="0"/>
                <a:ea typeface="+mj-ea"/>
                <a:cs typeface="Arial" panose="020B0604020202020204" pitchFamily="34" charset="0"/>
              </a:rPr>
              <a:t>kontroll</a:t>
            </a:r>
            <a:endParaRPr lang="en-DE" sz="3200" dirty="0"/>
          </a:p>
        </p:txBody>
      </p:sp>
      <p:sp>
        <p:nvSpPr>
          <p:cNvPr id="3" name="Textplatzhalter 4">
            <a:extLst>
              <a:ext uri="{FF2B5EF4-FFF2-40B4-BE49-F238E27FC236}">
                <a16:creationId xmlns:a16="http://schemas.microsoft.com/office/drawing/2014/main" id="{522BF528-58E1-99EF-7A47-83B603D72FB0}"/>
              </a:ext>
            </a:extLst>
          </p:cNvPr>
          <p:cNvSpPr txBox="1">
            <a:spLocks/>
          </p:cNvSpPr>
          <p:nvPr/>
        </p:nvSpPr>
        <p:spPr>
          <a:xfrm>
            <a:off x="757706" y="1301418"/>
            <a:ext cx="10367493"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i-FI" sz="2200" dirty="0" err="1">
                <a:solidFill>
                  <a:sysClr val="windowText" lastClr="000000"/>
                </a:solidFill>
                <a:latin typeface="Calibri"/>
              </a:rPr>
              <a:t>Pärast</a:t>
            </a:r>
            <a:r>
              <a:rPr lang="fi-FI" sz="2200" dirty="0">
                <a:solidFill>
                  <a:sysClr val="windowText" lastClr="000000"/>
                </a:solidFill>
                <a:latin typeface="Calibri"/>
              </a:rPr>
              <a:t> </a:t>
            </a:r>
            <a:r>
              <a:rPr lang="fi-FI" sz="2200" dirty="0" err="1">
                <a:solidFill>
                  <a:sysClr val="windowText" lastClr="000000"/>
                </a:solidFill>
                <a:latin typeface="Calibri"/>
              </a:rPr>
              <a:t>iga</a:t>
            </a:r>
            <a:r>
              <a:rPr lang="fi-FI" sz="2200" dirty="0">
                <a:solidFill>
                  <a:sysClr val="windowText" lastClr="000000"/>
                </a:solidFill>
                <a:latin typeface="Calibri"/>
              </a:rPr>
              <a:t> </a:t>
            </a:r>
            <a:r>
              <a:rPr lang="fi-FI" sz="2200" dirty="0" err="1">
                <a:solidFill>
                  <a:sysClr val="windowText" lastClr="000000"/>
                </a:solidFill>
                <a:latin typeface="Calibri"/>
              </a:rPr>
              <a:t>moodulit</a:t>
            </a:r>
            <a:r>
              <a:rPr lang="fi-FI" sz="2200" dirty="0">
                <a:solidFill>
                  <a:sysClr val="windowText" lastClr="000000"/>
                </a:solidFill>
                <a:latin typeface="Calibri"/>
              </a:rPr>
              <a:t> </a:t>
            </a:r>
            <a:r>
              <a:rPr lang="fi-FI" sz="2200" dirty="0" err="1">
                <a:solidFill>
                  <a:sysClr val="windowText" lastClr="000000"/>
                </a:solidFill>
                <a:latin typeface="Calibri"/>
              </a:rPr>
              <a:t>küsitakse</a:t>
            </a:r>
            <a:r>
              <a:rPr lang="fi-FI" sz="2200" dirty="0">
                <a:solidFill>
                  <a:sysClr val="windowText" lastClr="000000"/>
                </a:solidFill>
                <a:latin typeface="Calibri"/>
              </a:rPr>
              <a:t>, "</a:t>
            </a:r>
            <a:r>
              <a:rPr lang="fi-FI" sz="2200" dirty="0" err="1">
                <a:solidFill>
                  <a:sysClr val="windowText" lastClr="000000"/>
                </a:solidFill>
                <a:latin typeface="Calibri"/>
              </a:rPr>
              <a:t>kes</a:t>
            </a:r>
            <a:r>
              <a:rPr lang="fi-FI" sz="2200" dirty="0">
                <a:solidFill>
                  <a:sysClr val="windowText" lastClr="000000"/>
                </a:solidFill>
                <a:latin typeface="Calibri"/>
              </a:rPr>
              <a:t> vastas </a:t>
            </a:r>
            <a:r>
              <a:rPr lang="fi-FI" sz="2200" dirty="0" err="1">
                <a:solidFill>
                  <a:sysClr val="windowText" lastClr="000000"/>
                </a:solidFill>
                <a:latin typeface="Calibri"/>
              </a:rPr>
              <a:t>selle</a:t>
            </a:r>
            <a:r>
              <a:rPr lang="et-EE" sz="2200" dirty="0">
                <a:solidFill>
                  <a:sysClr val="windowText" lastClr="000000"/>
                </a:solidFill>
                <a:latin typeface="Calibri"/>
              </a:rPr>
              <a:t> mooduli </a:t>
            </a:r>
            <a:r>
              <a:rPr lang="fi-FI" sz="2200" dirty="0" err="1">
                <a:solidFill>
                  <a:sysClr val="windowText" lastClr="000000"/>
                </a:solidFill>
                <a:latin typeface="Calibri"/>
              </a:rPr>
              <a:t>küsimustele</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p:txBody>
      </p:sp>
      <p:pic>
        <p:nvPicPr>
          <p:cNvPr id="4" name="Grafik 2">
            <a:extLst>
              <a:ext uri="{FF2B5EF4-FFF2-40B4-BE49-F238E27FC236}">
                <a16:creationId xmlns:a16="http://schemas.microsoft.com/office/drawing/2014/main" id="{062D1092-F42B-F01C-E0DE-58151728E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583" y="2100198"/>
            <a:ext cx="7818240" cy="2126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231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DBC6-3F91-A25C-19A7-91317725077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4E3629A-0151-5F1D-963C-2DAA1AE9245E}"/>
              </a:ext>
            </a:extLst>
          </p:cNvPr>
          <p:cNvSpPr>
            <a:spLocks noGrp="1"/>
          </p:cNvSpPr>
          <p:nvPr>
            <p:ph type="sldNum" sz="quarter" idx="12"/>
          </p:nvPr>
        </p:nvSpPr>
        <p:spPr/>
        <p:txBody>
          <a:bodyPr/>
          <a:lstStyle/>
          <a:p>
            <a:fld id="{707F67BB-1702-488B-BD11-C12E8658007A}" type="slidenum">
              <a:rPr lang="de-DE" smtClean="0"/>
              <a:t>5</a:t>
            </a:fld>
            <a:endParaRPr lang="de-DE" dirty="0"/>
          </a:p>
        </p:txBody>
      </p:sp>
      <p:sp>
        <p:nvSpPr>
          <p:cNvPr id="6" name="TextBox 5">
            <a:extLst>
              <a:ext uri="{FF2B5EF4-FFF2-40B4-BE49-F238E27FC236}">
                <a16:creationId xmlns:a16="http://schemas.microsoft.com/office/drawing/2014/main" id="{DD32886F-6442-BDD5-30F9-0FFED82A46C4}"/>
              </a:ext>
            </a:extLst>
          </p:cNvPr>
          <p:cNvSpPr txBox="1"/>
          <p:nvPr/>
        </p:nvSpPr>
        <p:spPr>
          <a:xfrm>
            <a:off x="2381250" y="246456"/>
            <a:ext cx="7595507" cy="584775"/>
          </a:xfrm>
          <a:prstGeom prst="rect">
            <a:avLst/>
          </a:prstGeom>
          <a:noFill/>
        </p:spPr>
        <p:txBody>
          <a:bodyPr wrap="square">
            <a:spAutoFit/>
          </a:bodyPr>
          <a:lstStyle/>
          <a:p>
            <a:r>
              <a:rPr lang="en-GB" sz="3200" dirty="0">
                <a:latin typeface="Arial" panose="020B0604020202020204" pitchFamily="34" charset="0"/>
                <a:ea typeface="+mj-ea"/>
                <a:cs typeface="Arial" panose="020B0604020202020204" pitchFamily="34" charset="0"/>
              </a:rPr>
              <a:t>Proxy </a:t>
            </a:r>
            <a:r>
              <a:rPr lang="et-EE" sz="3200" dirty="0">
                <a:latin typeface="Arial" panose="020B0604020202020204" pitchFamily="34" charset="0"/>
                <a:ea typeface="+mj-ea"/>
                <a:cs typeface="Arial" panose="020B0604020202020204" pitchFamily="34" charset="0"/>
              </a:rPr>
              <a:t>kontroll</a:t>
            </a:r>
            <a:endParaRPr lang="en-DE" sz="3200" dirty="0"/>
          </a:p>
        </p:txBody>
      </p:sp>
      <p:sp>
        <p:nvSpPr>
          <p:cNvPr id="3" name="Rechteck 7">
            <a:extLst>
              <a:ext uri="{FF2B5EF4-FFF2-40B4-BE49-F238E27FC236}">
                <a16:creationId xmlns:a16="http://schemas.microsoft.com/office/drawing/2014/main" id="{077DAA3A-E405-AE59-567A-2F7486647F77}"/>
              </a:ext>
            </a:extLst>
          </p:cNvPr>
          <p:cNvSpPr/>
          <p:nvPr/>
        </p:nvSpPr>
        <p:spPr>
          <a:xfrm rot="628755">
            <a:off x="5586218" y="719355"/>
            <a:ext cx="5245757" cy="497474"/>
          </a:xfrm>
          <a:prstGeom prst="rect">
            <a:avLst/>
          </a:prstGeom>
          <a:solidFill>
            <a:sysClr val="window" lastClr="FFFFFF"/>
          </a:solidFill>
          <a:ln w="25400" cap="flat" cmpd="sng" algn="ctr">
            <a:solidFill>
              <a:srgbClr val="F79646"/>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t-EE" sz="1800" b="0" i="0" u="none" strike="noStrike" kern="0" cap="none" spc="0" normalizeH="0" baseline="0" noProof="0" dirty="0">
                <a:ln>
                  <a:noFill/>
                </a:ln>
                <a:solidFill>
                  <a:prstClr val="black"/>
                </a:solidFill>
                <a:effectLst/>
                <a:uLnTx/>
                <a:uFillTx/>
                <a:latin typeface="Calibri"/>
                <a:ea typeface="+mn-ea"/>
                <a:cs typeface="+mn-cs"/>
              </a:rPr>
              <a:t>Me soovime, et vastaja vastaks</a:t>
            </a:r>
            <a:r>
              <a:rPr kumimoji="0" lang="et-EE" sz="1800" b="0" i="0" u="none" strike="noStrike" kern="0" cap="none" spc="0" normalizeH="0" noProof="0" dirty="0">
                <a:ln>
                  <a:noFill/>
                </a:ln>
                <a:solidFill>
                  <a:prstClr val="black"/>
                </a:solidFill>
                <a:effectLst/>
                <a:uLnTx/>
                <a:uFillTx/>
                <a:latin typeface="Calibri"/>
                <a:ea typeface="+mn-ea"/>
                <a:cs typeface="+mn-cs"/>
              </a:rPr>
              <a:t> võimalikult paljudele küsimustele ise!</a:t>
            </a:r>
            <a:endParaRPr kumimoji="0" lang="de-DE"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4" name="Inhaltsplatzhalter 2">
            <a:extLst>
              <a:ext uri="{FF2B5EF4-FFF2-40B4-BE49-F238E27FC236}">
                <a16:creationId xmlns:a16="http://schemas.microsoft.com/office/drawing/2014/main" id="{47461166-D852-BC70-EC7E-46FB9476C75B}"/>
              </a:ext>
            </a:extLst>
          </p:cNvPr>
          <p:cNvSpPr txBox="1">
            <a:spLocks/>
          </p:cNvSpPr>
          <p:nvPr/>
        </p:nvSpPr>
        <p:spPr>
          <a:xfrm>
            <a:off x="702134" y="1294726"/>
            <a:ext cx="11054443"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600" dirty="0">
                <a:solidFill>
                  <a:sysClr val="windowText" lastClr="000000"/>
                </a:solidFill>
                <a:latin typeface="Calibri"/>
              </a:rPr>
              <a:t>Mis on </a:t>
            </a:r>
            <a:r>
              <a:rPr lang="de-DE" sz="2600" dirty="0" err="1">
                <a:solidFill>
                  <a:sysClr val="windowText" lastClr="000000"/>
                </a:solidFill>
                <a:latin typeface="Calibri"/>
              </a:rPr>
              <a:t>proxy</a:t>
            </a:r>
            <a:r>
              <a:rPr lang="de-DE" sz="2600" dirty="0">
                <a:solidFill>
                  <a:sysClr val="windowText" lastClr="000000"/>
                </a:solidFill>
                <a:latin typeface="Calibri"/>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i-FI" sz="2000" b="0" i="0" dirty="0" err="1">
                <a:solidFill>
                  <a:srgbClr val="000000"/>
                </a:solidFill>
                <a:effectLst/>
                <a:latin typeface="+mn-lt"/>
              </a:rPr>
              <a:t>Keegi</a:t>
            </a:r>
            <a:r>
              <a:rPr lang="fi-FI" sz="2000" b="0" i="0" dirty="0">
                <a:solidFill>
                  <a:srgbClr val="000000"/>
                </a:solidFill>
                <a:effectLst/>
                <a:latin typeface="+mn-lt"/>
              </a:rPr>
              <a:t>, </a:t>
            </a:r>
            <a:r>
              <a:rPr lang="fi-FI" sz="2000" b="0" i="0" dirty="0" err="1">
                <a:solidFill>
                  <a:srgbClr val="000000"/>
                </a:solidFill>
                <a:effectLst/>
                <a:latin typeface="+mn-lt"/>
              </a:rPr>
              <a:t>kes</a:t>
            </a:r>
            <a:r>
              <a:rPr lang="fi-FI" sz="2000" b="0" i="0" dirty="0">
                <a:solidFill>
                  <a:srgbClr val="000000"/>
                </a:solidFill>
                <a:effectLst/>
                <a:latin typeface="+mn-lt"/>
              </a:rPr>
              <a:t> </a:t>
            </a:r>
            <a:r>
              <a:rPr lang="fi-FI" sz="2000" b="0" i="0" dirty="0" err="1">
                <a:solidFill>
                  <a:srgbClr val="000000"/>
                </a:solidFill>
                <a:effectLst/>
                <a:latin typeface="+mn-lt"/>
              </a:rPr>
              <a:t>vastab</a:t>
            </a:r>
            <a:r>
              <a:rPr lang="fi-FI" sz="2000" b="0" i="0" dirty="0">
                <a:solidFill>
                  <a:srgbClr val="000000"/>
                </a:solidFill>
                <a:effectLst/>
                <a:latin typeface="+mn-lt"/>
              </a:rPr>
              <a:t> </a:t>
            </a:r>
            <a:r>
              <a:rPr lang="fi-FI" sz="2000" b="0" i="0" dirty="0" err="1">
                <a:solidFill>
                  <a:srgbClr val="000000"/>
                </a:solidFill>
                <a:effectLst/>
                <a:latin typeface="+mn-lt"/>
              </a:rPr>
              <a:t>osale</a:t>
            </a:r>
            <a:r>
              <a:rPr lang="fi-FI" sz="2000" b="0" i="0" dirty="0">
                <a:solidFill>
                  <a:srgbClr val="000000"/>
                </a:solidFill>
                <a:effectLst/>
                <a:latin typeface="+mn-lt"/>
              </a:rPr>
              <a:t> </a:t>
            </a:r>
            <a:r>
              <a:rPr lang="fi-FI" sz="2000" b="0" i="0" dirty="0" err="1">
                <a:solidFill>
                  <a:srgbClr val="000000"/>
                </a:solidFill>
                <a:effectLst/>
                <a:latin typeface="+mn-lt"/>
              </a:rPr>
              <a:t>küsimustikust</a:t>
            </a:r>
            <a:r>
              <a:rPr lang="fi-FI" sz="2000" b="0" i="0" dirty="0">
                <a:solidFill>
                  <a:srgbClr val="000000"/>
                </a:solidFill>
                <a:effectLst/>
                <a:latin typeface="+mn-lt"/>
              </a:rPr>
              <a:t> </a:t>
            </a:r>
            <a:r>
              <a:rPr lang="fi-FI" sz="2000" b="0" i="0" dirty="0" err="1">
                <a:solidFill>
                  <a:srgbClr val="000000"/>
                </a:solidFill>
                <a:effectLst/>
                <a:latin typeface="+mn-lt"/>
              </a:rPr>
              <a:t>vastaja</a:t>
            </a:r>
            <a:r>
              <a:rPr lang="fi-FI" sz="2000" b="0" i="0" dirty="0">
                <a:solidFill>
                  <a:srgbClr val="000000"/>
                </a:solidFill>
                <a:effectLst/>
                <a:latin typeface="+mn-lt"/>
              </a:rPr>
              <a:t> </a:t>
            </a:r>
            <a:r>
              <a:rPr lang="fi-FI" sz="2000" b="0" i="0" dirty="0" err="1">
                <a:solidFill>
                  <a:srgbClr val="000000"/>
                </a:solidFill>
                <a:effectLst/>
                <a:latin typeface="+mn-lt"/>
              </a:rPr>
              <a:t>nimel</a:t>
            </a:r>
            <a:endParaRPr lang="et-EE" sz="2000" b="0" i="0" dirty="0">
              <a:solidFill>
                <a:srgbClr val="000000"/>
              </a:solidFill>
              <a:effectLst/>
              <a:latin typeface="+mn-lt"/>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i-FI" sz="2000" b="0" i="0" dirty="0" err="1">
                <a:solidFill>
                  <a:srgbClr val="000000"/>
                </a:solidFill>
                <a:effectLst/>
                <a:latin typeface="+mn-lt"/>
              </a:rPr>
              <a:t>Tavaliselt</a:t>
            </a:r>
            <a:r>
              <a:rPr lang="fi-FI" sz="2000" b="0" i="0" dirty="0">
                <a:solidFill>
                  <a:srgbClr val="000000"/>
                </a:solidFill>
                <a:effectLst/>
                <a:latin typeface="+mn-lt"/>
              </a:rPr>
              <a:t> </a:t>
            </a:r>
            <a:r>
              <a:rPr lang="fi-FI" sz="2000" b="0" i="0" dirty="0" err="1">
                <a:solidFill>
                  <a:srgbClr val="000000"/>
                </a:solidFill>
                <a:effectLst/>
                <a:latin typeface="+mn-lt"/>
              </a:rPr>
              <a:t>pakub</a:t>
            </a:r>
            <a:r>
              <a:rPr lang="fi-FI" sz="2000" b="0" i="0" dirty="0">
                <a:solidFill>
                  <a:srgbClr val="000000"/>
                </a:solidFill>
                <a:effectLst/>
                <a:latin typeface="+mn-lt"/>
              </a:rPr>
              <a:t> </a:t>
            </a:r>
            <a:r>
              <a:rPr lang="fi-FI" sz="2000" b="0" i="0" dirty="0" err="1">
                <a:solidFill>
                  <a:srgbClr val="000000"/>
                </a:solidFill>
                <a:effectLst/>
                <a:latin typeface="+mn-lt"/>
              </a:rPr>
              <a:t>vastaja</a:t>
            </a:r>
            <a:r>
              <a:rPr lang="fi-FI" sz="2000" b="0" i="0" dirty="0">
                <a:solidFill>
                  <a:srgbClr val="000000"/>
                </a:solidFill>
                <a:effectLst/>
                <a:latin typeface="+mn-lt"/>
              </a:rPr>
              <a:t> </a:t>
            </a:r>
            <a:r>
              <a:rPr lang="fi-FI" sz="2000" b="0" i="0" dirty="0" err="1">
                <a:solidFill>
                  <a:srgbClr val="000000"/>
                </a:solidFill>
                <a:effectLst/>
                <a:latin typeface="+mn-lt"/>
              </a:rPr>
              <a:t>välja</a:t>
            </a:r>
            <a:r>
              <a:rPr lang="fi-FI" sz="2000" b="0" i="0" dirty="0">
                <a:solidFill>
                  <a:srgbClr val="000000"/>
                </a:solidFill>
                <a:effectLst/>
                <a:latin typeface="+mn-lt"/>
              </a:rPr>
              <a:t> </a:t>
            </a:r>
            <a:r>
              <a:rPr lang="et-EE" sz="2000" b="0" i="0" dirty="0">
                <a:solidFill>
                  <a:srgbClr val="000000"/>
                </a:solidFill>
                <a:effectLst/>
                <a:latin typeface="+mn-lt"/>
              </a:rPr>
              <a:t>, kes saab olla </a:t>
            </a:r>
            <a:r>
              <a:rPr lang="et-EE" sz="2000" b="0" i="0" dirty="0" err="1">
                <a:solidFill>
                  <a:srgbClr val="000000"/>
                </a:solidFill>
                <a:effectLst/>
                <a:latin typeface="+mn-lt"/>
              </a:rPr>
              <a:t>proxi</a:t>
            </a:r>
            <a:endParaRPr lang="et-EE" sz="2000" b="0" i="0" dirty="0">
              <a:solidFill>
                <a:srgbClr val="000000"/>
              </a:solidFill>
              <a:effectLst/>
              <a:latin typeface="+mn-lt"/>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000" b="0" i="0" dirty="0" err="1">
                <a:solidFill>
                  <a:srgbClr val="000000"/>
                </a:solidFill>
                <a:effectLst/>
                <a:latin typeface="+mn-lt"/>
              </a:rPr>
              <a:t>Proxi</a:t>
            </a:r>
            <a:r>
              <a:rPr lang="et-EE" sz="2000" b="0" i="0" dirty="0">
                <a:solidFill>
                  <a:srgbClr val="000000"/>
                </a:solidFill>
                <a:effectLst/>
                <a:latin typeface="+mn-lt"/>
              </a:rPr>
              <a:t>  võivad olla kõik, kes tunnevad vastajat hästi, nt elukaaslane, laps, õde-vend, sõber, professionaalne hooldaja</a:t>
            </a:r>
          </a:p>
          <a:p>
            <a:pPr marL="514350" indent="-457200">
              <a:defRPr/>
            </a:pPr>
            <a:r>
              <a:rPr kumimoji="0" lang="et-EE" sz="2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Millal </a:t>
            </a:r>
            <a:r>
              <a:rPr kumimoji="0" lang="et-EE" sz="2600" b="0" i="0" u="none" strike="noStrike" kern="1200" cap="none" spc="0" normalizeH="0" baseline="0" noProof="0" dirty="0" err="1">
                <a:ln>
                  <a:noFill/>
                </a:ln>
                <a:solidFill>
                  <a:sysClr val="windowText" lastClr="000000"/>
                </a:solidFill>
                <a:effectLst/>
                <a:uLnTx/>
                <a:uFillTx/>
                <a:latin typeface="Calibri"/>
                <a:ea typeface="+mn-ea"/>
                <a:cs typeface="Arial" panose="020B0604020202020204" pitchFamily="34" charset="0"/>
              </a:rPr>
              <a:t>proxi</a:t>
            </a:r>
            <a:r>
              <a:rPr kumimoji="0" lang="et-EE" sz="2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vastab</a:t>
            </a:r>
            <a:r>
              <a:rPr kumimoji="0" lang="de-DE" sz="26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1">
              <a:defRPr/>
            </a:pPr>
            <a:r>
              <a:rPr lang="et-EE" sz="2000" dirty="0">
                <a:solidFill>
                  <a:srgbClr val="000000"/>
                </a:solidFill>
                <a:latin typeface="+mn-lt"/>
              </a:rPr>
              <a:t>Ainult siis, kui vastaja ei saa küsimustele vastata terviseprobleemide tõttu (vaimsed või füüsilised puuded, nagu kuulmis-/rääkimisprobleemid, </a:t>
            </a:r>
            <a:r>
              <a:rPr lang="et-EE" sz="2000" dirty="0" err="1">
                <a:solidFill>
                  <a:srgbClr val="000000"/>
                </a:solidFill>
                <a:latin typeface="+mn-lt"/>
              </a:rPr>
              <a:t>Alzheimeri</a:t>
            </a:r>
            <a:r>
              <a:rPr lang="et-EE" sz="2000" dirty="0">
                <a:solidFill>
                  <a:srgbClr val="000000"/>
                </a:solidFill>
                <a:latin typeface="+mn-lt"/>
              </a:rPr>
              <a:t> tõbi jne)</a:t>
            </a:r>
          </a:p>
          <a:p>
            <a:pPr>
              <a:defRPr/>
            </a:pPr>
            <a:r>
              <a:rPr lang="et-EE" sz="2600" dirty="0">
                <a:solidFill>
                  <a:sysClr val="windowText" lastClr="000000"/>
                </a:solidFill>
                <a:latin typeface="Calibri"/>
              </a:rPr>
              <a:t>Millistele küsimustele </a:t>
            </a:r>
            <a:r>
              <a:rPr lang="de-DE" sz="2600" dirty="0">
                <a:solidFill>
                  <a:sysClr val="windowText" lastClr="000000"/>
                </a:solidFill>
                <a:latin typeface="Calibri"/>
              </a:rPr>
              <a:t>Proxy</a:t>
            </a:r>
            <a:r>
              <a:rPr lang="et-EE" sz="2600" dirty="0">
                <a:solidFill>
                  <a:sysClr val="windowText" lastClr="000000"/>
                </a:solidFill>
                <a:latin typeface="Calibri"/>
              </a:rPr>
              <a:t> võib vastata</a:t>
            </a:r>
            <a:r>
              <a:rPr lang="de-DE" sz="3000" dirty="0">
                <a:solidFill>
                  <a:sysClr val="windowText" lastClr="000000"/>
                </a:solidFill>
                <a:latin typeface="Calibri"/>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000" dirty="0">
                <a:solidFill>
                  <a:srgbClr val="000000"/>
                </a:solidFill>
                <a:latin typeface="+mn-lt"/>
              </a:rPr>
              <a:t>Faktilistele küsimustele </a:t>
            </a:r>
          </a:p>
          <a:p>
            <a:pPr marL="514350" indent="-457200">
              <a:defRPr/>
            </a:pPr>
            <a:r>
              <a:rPr lang="et-EE" sz="2600" dirty="0">
                <a:solidFill>
                  <a:sysClr val="windowText" lastClr="000000"/>
                </a:solidFill>
                <a:latin typeface="Calibri"/>
              </a:rPr>
              <a:t>Millistele küsimustele </a:t>
            </a:r>
            <a:r>
              <a:rPr lang="de-DE" sz="2600" dirty="0">
                <a:solidFill>
                  <a:sysClr val="windowText" lastClr="000000"/>
                </a:solidFill>
                <a:latin typeface="Calibri"/>
              </a:rPr>
              <a:t>Proxy</a:t>
            </a:r>
            <a:r>
              <a:rPr lang="et-EE" sz="2600" dirty="0">
                <a:solidFill>
                  <a:sysClr val="windowText" lastClr="000000"/>
                </a:solidFill>
                <a:latin typeface="Calibri"/>
              </a:rPr>
              <a:t> vastata ei tohi</a:t>
            </a:r>
            <a:r>
              <a:rPr lang="de-DE" sz="2600" dirty="0">
                <a:solidFill>
                  <a:sysClr val="windowText" lastClr="000000"/>
                </a:solidFill>
                <a:latin typeface="Calibri"/>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000" dirty="0">
                <a:solidFill>
                  <a:srgbClr val="000000"/>
                </a:solidFill>
                <a:latin typeface="+mn-lt"/>
              </a:rPr>
              <a:t>Hoiakud, kognitiivsed testid </a:t>
            </a:r>
            <a:r>
              <a:rPr lang="de-DE" sz="2000" dirty="0">
                <a:solidFill>
                  <a:srgbClr val="000000"/>
                </a:solidFill>
                <a:latin typeface="+mn-lt"/>
              </a:rPr>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1558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77A26-4A7E-6702-0B6D-D5884D27CDF2}"/>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4E4373C-7C87-803F-AFEE-E2B41A449AA3}"/>
              </a:ext>
            </a:extLst>
          </p:cNvPr>
          <p:cNvSpPr>
            <a:spLocks noGrp="1"/>
          </p:cNvSpPr>
          <p:nvPr>
            <p:ph type="sldNum" sz="quarter" idx="12"/>
          </p:nvPr>
        </p:nvSpPr>
        <p:spPr/>
        <p:txBody>
          <a:bodyPr/>
          <a:lstStyle/>
          <a:p>
            <a:fld id="{707F67BB-1702-488B-BD11-C12E8658007A}" type="slidenum">
              <a:rPr lang="de-DE" smtClean="0"/>
              <a:t>6</a:t>
            </a:fld>
            <a:endParaRPr lang="de-DE" dirty="0"/>
          </a:p>
        </p:txBody>
      </p:sp>
      <p:sp>
        <p:nvSpPr>
          <p:cNvPr id="6" name="TextBox 5">
            <a:extLst>
              <a:ext uri="{FF2B5EF4-FFF2-40B4-BE49-F238E27FC236}">
                <a16:creationId xmlns:a16="http://schemas.microsoft.com/office/drawing/2014/main" id="{9F0FABAE-CDE1-D145-BB7A-7EE4989850C3}"/>
              </a:ext>
            </a:extLst>
          </p:cNvPr>
          <p:cNvSpPr txBox="1"/>
          <p:nvPr/>
        </p:nvSpPr>
        <p:spPr>
          <a:xfrm>
            <a:off x="2381250" y="246456"/>
            <a:ext cx="7595507" cy="584775"/>
          </a:xfrm>
          <a:prstGeom prst="rect">
            <a:avLst/>
          </a:prstGeom>
          <a:noFill/>
        </p:spPr>
        <p:txBody>
          <a:bodyPr wrap="square">
            <a:spAutoFit/>
          </a:bodyPr>
          <a:lstStyle/>
          <a:p>
            <a:r>
              <a:rPr lang="et-EE" sz="3200" dirty="0">
                <a:latin typeface="Arial" panose="020B0604020202020204" pitchFamily="34" charset="0"/>
                <a:ea typeface="+mj-ea"/>
                <a:cs typeface="Arial" panose="020B0604020202020204" pitchFamily="34" charset="0"/>
              </a:rPr>
              <a:t>Mitte</a:t>
            </a:r>
            <a:r>
              <a:rPr lang="de-DE" sz="3200" dirty="0">
                <a:latin typeface="Calibri"/>
                <a:ea typeface="+mj-ea"/>
                <a:cs typeface="Arial" panose="020B0604020202020204" pitchFamily="34" charset="0"/>
              </a:rPr>
              <a:t>-</a:t>
            </a:r>
            <a:r>
              <a:rPr lang="en-GB" sz="3200" dirty="0">
                <a:latin typeface="Arial" panose="020B0604020202020204" pitchFamily="34" charset="0"/>
                <a:ea typeface="+mj-ea"/>
                <a:cs typeface="Arial" panose="020B0604020202020204" pitchFamily="34" charset="0"/>
              </a:rPr>
              <a:t>proxy </a:t>
            </a:r>
            <a:r>
              <a:rPr lang="et-EE" sz="3200" dirty="0">
                <a:latin typeface="Arial" panose="020B0604020202020204" pitchFamily="34" charset="0"/>
                <a:ea typeface="+mj-ea"/>
                <a:cs typeface="Arial" panose="020B0604020202020204" pitchFamily="34" charset="0"/>
              </a:rPr>
              <a:t>moodulid</a:t>
            </a:r>
            <a:endParaRPr lang="en-DE" sz="3200" dirty="0"/>
          </a:p>
        </p:txBody>
      </p:sp>
      <p:sp>
        <p:nvSpPr>
          <p:cNvPr id="3" name="Inhaltsplatzhalter 2">
            <a:extLst>
              <a:ext uri="{FF2B5EF4-FFF2-40B4-BE49-F238E27FC236}">
                <a16:creationId xmlns:a16="http://schemas.microsoft.com/office/drawing/2014/main" id="{36E3FCFB-55C6-13C5-CF57-9370CC61C4E0}"/>
              </a:ext>
            </a:extLst>
          </p:cNvPr>
          <p:cNvSpPr txBox="1">
            <a:spLocks/>
          </p:cNvSpPr>
          <p:nvPr/>
        </p:nvSpPr>
        <p:spPr>
          <a:xfrm>
            <a:off x="708724" y="1285089"/>
            <a:ext cx="8229600"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t-EE"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Mõnele moodulile </a:t>
            </a:r>
            <a:r>
              <a:rPr kumimoji="0" lang="et-EE" sz="24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PEAB</a:t>
            </a:r>
            <a:r>
              <a:rPr kumimoji="0" lang="et-EE"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vastaja ainult vastaja</a:t>
            </a:r>
            <a:r>
              <a:rPr kumimoji="0" lang="en-US" sz="24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Testid ja skaalad </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sh käehaardetugevus, ärevuse skaala jne</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1"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Hinnangud, tunded, hoiakud </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näiteks rahulolu </a:t>
            </a:r>
            <a:r>
              <a:rPr kumimoji="0" lang="en-US"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Symbol" panose="05050102010706020507" pitchFamily="18" charset="2"/>
              <a:buChar char="-"/>
              <a:tabLst/>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Moodulid, mis vajavad nõusolekut</a:t>
            </a:r>
            <a:br>
              <a:rPr kumimoji="0" lang="en-US" sz="18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br>
            <a:endParaRPr kumimoji="0" lang="en-US" sz="1800" b="0" i="1"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pic>
        <p:nvPicPr>
          <p:cNvPr id="4" name="Grafik 3">
            <a:extLst>
              <a:ext uri="{FF2B5EF4-FFF2-40B4-BE49-F238E27FC236}">
                <a16:creationId xmlns:a16="http://schemas.microsoft.com/office/drawing/2014/main" id="{BD50CE74-E02C-3A9E-29EE-A9D2A8D49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43" y="3052631"/>
            <a:ext cx="8730976" cy="2561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5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0A1A-3C3F-4F1C-76B0-97EAB02D9094}"/>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60836D9-63AE-5F1D-2340-1F25E6E6BFB9}"/>
              </a:ext>
            </a:extLst>
          </p:cNvPr>
          <p:cNvSpPr>
            <a:spLocks noGrp="1"/>
          </p:cNvSpPr>
          <p:nvPr>
            <p:ph type="sldNum" sz="quarter" idx="12"/>
          </p:nvPr>
        </p:nvSpPr>
        <p:spPr/>
        <p:txBody>
          <a:bodyPr/>
          <a:lstStyle/>
          <a:p>
            <a:fld id="{707F67BB-1702-488B-BD11-C12E8658007A}" type="slidenum">
              <a:rPr lang="de-DE" smtClean="0"/>
              <a:t>7</a:t>
            </a:fld>
            <a:endParaRPr lang="de-DE" dirty="0"/>
          </a:p>
        </p:txBody>
      </p:sp>
      <p:sp>
        <p:nvSpPr>
          <p:cNvPr id="6" name="TextBox 5">
            <a:extLst>
              <a:ext uri="{FF2B5EF4-FFF2-40B4-BE49-F238E27FC236}">
                <a16:creationId xmlns:a16="http://schemas.microsoft.com/office/drawing/2014/main" id="{28D75EC9-6779-56A1-0910-43450F99D047}"/>
              </a:ext>
            </a:extLst>
          </p:cNvPr>
          <p:cNvSpPr txBox="1"/>
          <p:nvPr/>
        </p:nvSpPr>
        <p:spPr>
          <a:xfrm>
            <a:off x="2381250" y="246456"/>
            <a:ext cx="7595507" cy="584775"/>
          </a:xfrm>
          <a:prstGeom prst="rect">
            <a:avLst/>
          </a:prstGeom>
          <a:noFill/>
        </p:spPr>
        <p:txBody>
          <a:bodyPr wrap="square">
            <a:spAutoFit/>
          </a:bodyPr>
          <a:lstStyle/>
          <a:p>
            <a:r>
              <a:rPr lang="en-GB" sz="3200" dirty="0">
                <a:latin typeface="Arial" panose="020B0604020202020204" pitchFamily="34" charset="0"/>
                <a:ea typeface="+mj-ea"/>
                <a:cs typeface="Arial" panose="020B0604020202020204" pitchFamily="34" charset="0"/>
              </a:rPr>
              <a:t>SN</a:t>
            </a:r>
            <a:r>
              <a:rPr lang="et-EE" sz="3200" dirty="0">
                <a:latin typeface="Arial" panose="020B0604020202020204" pitchFamily="34" charset="0"/>
                <a:ea typeface="+mj-ea"/>
                <a:cs typeface="Arial" panose="020B0604020202020204" pitchFamily="34" charset="0"/>
              </a:rPr>
              <a:t> - Suhted</a:t>
            </a:r>
            <a:endParaRPr lang="en-DE" sz="3200" dirty="0"/>
          </a:p>
        </p:txBody>
      </p:sp>
      <p:sp>
        <p:nvSpPr>
          <p:cNvPr id="3" name="Content Placeholder 2">
            <a:extLst>
              <a:ext uri="{FF2B5EF4-FFF2-40B4-BE49-F238E27FC236}">
                <a16:creationId xmlns:a16="http://schemas.microsoft.com/office/drawing/2014/main" id="{FDE612CE-EC23-CC7E-EBC6-CECA92D29C92}"/>
              </a:ext>
            </a:extLst>
          </p:cNvPr>
          <p:cNvSpPr txBox="1">
            <a:spLocks/>
          </p:cNvSpPr>
          <p:nvPr/>
        </p:nvSpPr>
        <p:spPr>
          <a:xfrm>
            <a:off x="734787" y="1294726"/>
            <a:ext cx="10776855" cy="49294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t-EE" sz="2400" b="1" dirty="0">
                <a:solidFill>
                  <a:sysClr val="windowText" lastClr="000000"/>
                </a:solidFill>
                <a:latin typeface="Calibri"/>
              </a:rPr>
              <a:t>Kuidas märkida sotsiaalvõrgustiku liikmeid</a:t>
            </a:r>
            <a:r>
              <a:rPr lang="en-GB" sz="2400" b="1" dirty="0">
                <a:solidFill>
                  <a:sysClr val="windowText" lastClr="000000"/>
                </a:solidFill>
                <a:latin typeface="Calibri"/>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de-DE" sz="2200" dirty="0" err="1">
                <a:solidFill>
                  <a:sysClr val="windowText" lastClr="000000"/>
                </a:solidFill>
                <a:latin typeface="Calibri"/>
              </a:rPr>
              <a:t>Üksik</a:t>
            </a:r>
            <a:r>
              <a:rPr lang="de-DE" sz="2200" dirty="0">
                <a:solidFill>
                  <a:sysClr val="windowText" lastClr="000000"/>
                </a:solidFill>
                <a:latin typeface="Calibri"/>
              </a:rPr>
              <a:t> </a:t>
            </a:r>
            <a:r>
              <a:rPr lang="de-DE" sz="2200" dirty="0" err="1">
                <a:solidFill>
                  <a:sysClr val="windowText" lastClr="000000"/>
                </a:solidFill>
                <a:latin typeface="Calibri"/>
              </a:rPr>
              <a:t>inimene</a:t>
            </a:r>
            <a:r>
              <a:rPr lang="de-DE" sz="2200" dirty="0">
                <a:solidFill>
                  <a:sysClr val="windowText" lastClr="000000"/>
                </a:solidFill>
                <a:latin typeface="Calibri"/>
              </a:rPr>
              <a:t> (</a:t>
            </a:r>
            <a:r>
              <a:rPr lang="de-DE" sz="2200" dirty="0" err="1">
                <a:solidFill>
                  <a:sysClr val="windowText" lastClr="000000"/>
                </a:solidFill>
                <a:latin typeface="Calibri"/>
              </a:rPr>
              <a:t>mitte</a:t>
            </a:r>
            <a:r>
              <a:rPr lang="de-DE" sz="2200" dirty="0">
                <a:solidFill>
                  <a:sysClr val="windowText" lastClr="000000"/>
                </a:solidFill>
                <a:latin typeface="Calibri"/>
              </a:rPr>
              <a:t> </a:t>
            </a:r>
            <a:r>
              <a:rPr lang="de-DE" sz="2200" dirty="0" err="1">
                <a:solidFill>
                  <a:sysClr val="windowText" lastClr="000000"/>
                </a:solidFill>
                <a:latin typeface="Calibri"/>
              </a:rPr>
              <a:t>inimeste</a:t>
            </a:r>
            <a:r>
              <a:rPr lang="de-DE" sz="2200" dirty="0">
                <a:solidFill>
                  <a:sysClr val="windowText" lastClr="000000"/>
                </a:solidFill>
                <a:latin typeface="Calibri"/>
              </a:rPr>
              <a:t> rühm)</a:t>
            </a:r>
            <a:endParaRPr lang="et-EE" sz="220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i-FI" sz="2200" dirty="0">
                <a:solidFill>
                  <a:sysClr val="windowText" lastClr="000000"/>
                </a:solidFill>
                <a:latin typeface="Calibri"/>
              </a:rPr>
              <a:t>Partnerit </a:t>
            </a:r>
            <a:r>
              <a:rPr lang="fi-FI" sz="2200" dirty="0" err="1">
                <a:solidFill>
                  <a:sysClr val="windowText" lastClr="000000"/>
                </a:solidFill>
                <a:latin typeface="Calibri"/>
              </a:rPr>
              <a:t>võib</a:t>
            </a:r>
            <a:r>
              <a:rPr lang="fi-FI" sz="2200" dirty="0">
                <a:solidFill>
                  <a:sysClr val="windowText" lastClr="000000"/>
                </a:solidFill>
                <a:latin typeface="Calibri"/>
              </a:rPr>
              <a:t> </a:t>
            </a:r>
            <a:r>
              <a:rPr lang="fi-FI" sz="2200" dirty="0" err="1">
                <a:solidFill>
                  <a:sysClr val="windowText" lastClr="000000"/>
                </a:solidFill>
                <a:latin typeface="Calibri"/>
              </a:rPr>
              <a:t>lugeda</a:t>
            </a:r>
            <a:r>
              <a:rPr lang="fi-FI" sz="2200" dirty="0">
                <a:solidFill>
                  <a:sysClr val="windowText" lastClr="000000"/>
                </a:solidFill>
                <a:latin typeface="Calibri"/>
              </a:rPr>
              <a:t> </a:t>
            </a:r>
            <a:r>
              <a:rPr lang="et-EE" sz="2200" dirty="0">
                <a:solidFill>
                  <a:sysClr val="windowText" lastClr="000000"/>
                </a:solidFill>
                <a:latin typeface="Calibri"/>
              </a:rPr>
              <a:t>võrgustiku</a:t>
            </a:r>
            <a:r>
              <a:rPr lang="fi-FI" sz="2200" dirty="0">
                <a:solidFill>
                  <a:sysClr val="windowText" lastClr="000000"/>
                </a:solidFill>
                <a:latin typeface="Calibri"/>
              </a:rPr>
              <a:t> </a:t>
            </a:r>
            <a:r>
              <a:rPr lang="fi-FI" sz="2200" dirty="0" err="1">
                <a:solidFill>
                  <a:sysClr val="windowText" lastClr="000000"/>
                </a:solidFill>
                <a:latin typeface="Calibri"/>
              </a:rPr>
              <a:t>liikmeks</a:t>
            </a:r>
            <a:r>
              <a:rPr lang="fi-FI" sz="2200" dirty="0">
                <a:solidFill>
                  <a:sysClr val="windowText" lastClr="000000"/>
                </a:solidFill>
                <a:latin typeface="Calibri"/>
              </a:rPr>
              <a:t>, </a:t>
            </a:r>
            <a:r>
              <a:rPr lang="fi-FI" sz="2200" dirty="0" err="1">
                <a:solidFill>
                  <a:sysClr val="windowText" lastClr="000000"/>
                </a:solidFill>
                <a:latin typeface="Calibri"/>
              </a:rPr>
              <a:t>kui</a:t>
            </a:r>
            <a:r>
              <a:rPr lang="fi-FI" sz="2200" dirty="0">
                <a:solidFill>
                  <a:sysClr val="windowText" lastClr="000000"/>
                </a:solidFill>
                <a:latin typeface="Calibri"/>
              </a:rPr>
              <a:t> </a:t>
            </a:r>
            <a:r>
              <a:rPr lang="fi-FI" sz="2200" dirty="0" err="1">
                <a:solidFill>
                  <a:sysClr val="windowText" lastClr="000000"/>
                </a:solidFill>
                <a:latin typeface="Calibri"/>
              </a:rPr>
              <a:t>vastaja</a:t>
            </a:r>
            <a:r>
              <a:rPr lang="fi-FI" sz="2200" dirty="0">
                <a:solidFill>
                  <a:sysClr val="windowText" lastClr="000000"/>
                </a:solidFill>
                <a:latin typeface="Calibri"/>
              </a:rPr>
              <a:t> on </a:t>
            </a:r>
            <a:r>
              <a:rPr lang="fi-FI" sz="2200" dirty="0" err="1">
                <a:solidFill>
                  <a:sysClr val="windowText" lastClr="000000"/>
                </a:solidFill>
                <a:latin typeface="Calibri"/>
              </a:rPr>
              <a:t>seda</a:t>
            </a:r>
            <a:r>
              <a:rPr lang="fi-FI" sz="2200" dirty="0">
                <a:solidFill>
                  <a:sysClr val="windowText" lastClr="000000"/>
                </a:solidFill>
                <a:latin typeface="Calibri"/>
              </a:rPr>
              <a:t> </a:t>
            </a:r>
            <a:r>
              <a:rPr lang="fi-FI" sz="2200" dirty="0" err="1">
                <a:solidFill>
                  <a:sysClr val="windowText" lastClr="000000"/>
                </a:solidFill>
                <a:latin typeface="Calibri"/>
              </a:rPr>
              <a:t>maininud</a:t>
            </a:r>
            <a:endParaRPr lang="et-EE" sz="2200" dirty="0">
              <a:solidFill>
                <a:sysClr val="windowText" lastClr="000000"/>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t-EE" sz="2200" dirty="0">
                <a:solidFill>
                  <a:sysClr val="windowText" lastClr="000000"/>
                </a:solidFill>
                <a:latin typeface="Calibri"/>
              </a:rPr>
              <a:t>Kasutage võrgustiku liikmete unikaalseid (tuvastavaid) nimesid (või isegi hüüdnimesid)</a:t>
            </a:r>
            <a:r>
              <a:rPr lang="en-GB" sz="2200" dirty="0">
                <a:solidFill>
                  <a:sysClr val="windowText" lastClr="000000"/>
                </a:solidFill>
                <a:latin typeface="Calibri"/>
              </a:rPr>
              <a:t>, </a:t>
            </a:r>
            <a:r>
              <a:rPr lang="nb-NO" sz="2200" dirty="0">
                <a:solidFill>
                  <a:sysClr val="windowText" lastClr="000000"/>
                </a:solidFill>
                <a:latin typeface="Calibri"/>
              </a:rPr>
              <a:t>mitte nende rolli/suhet </a:t>
            </a:r>
            <a:r>
              <a:rPr lang="et-EE" sz="2200" dirty="0">
                <a:solidFill>
                  <a:sysClr val="windowText" lastClr="000000"/>
                </a:solidFill>
                <a:latin typeface="Calibri"/>
              </a:rPr>
              <a:t>vastajaga </a:t>
            </a:r>
            <a:r>
              <a:rPr lang="en-GB" sz="2200" dirty="0">
                <a:solidFill>
                  <a:sysClr val="windowText" lastClr="000000"/>
                </a:solidFill>
                <a:latin typeface="Calibri"/>
              </a:rPr>
              <a:t>(</a:t>
            </a:r>
            <a:r>
              <a:rPr lang="et-EE" sz="2200" dirty="0">
                <a:solidFill>
                  <a:sysClr val="windowText" lastClr="000000"/>
                </a:solidFill>
                <a:latin typeface="Calibri"/>
              </a:rPr>
              <a:t>näiteks </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“Mari</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 </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mitte </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laps</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0">
              <a:defRPr/>
            </a:pPr>
            <a:r>
              <a:rPr kumimoji="0" lang="et-E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Võrgustiku liikmetel võimalikud dubleerivad nimed </a:t>
            </a:r>
            <a:r>
              <a:rPr lang="fi-FI" sz="2200" dirty="0">
                <a:solidFill>
                  <a:sysClr val="windowText" lastClr="000000"/>
                </a:solidFill>
                <a:latin typeface="Calibri"/>
              </a:rPr>
              <a:t>(</a:t>
            </a:r>
            <a:r>
              <a:rPr lang="fi-FI" sz="2200" dirty="0" err="1">
                <a:solidFill>
                  <a:sysClr val="windowText" lastClr="000000"/>
                </a:solidFill>
                <a:latin typeface="Calibri"/>
              </a:rPr>
              <a:t>proovige</a:t>
            </a:r>
            <a:r>
              <a:rPr lang="fi-FI" sz="2200" dirty="0">
                <a:solidFill>
                  <a:sysClr val="windowText" lastClr="000000"/>
                </a:solidFill>
                <a:latin typeface="Calibri"/>
              </a:rPr>
              <a:t> </a:t>
            </a:r>
            <a:r>
              <a:rPr lang="fi-FI" sz="2200" dirty="0" err="1">
                <a:solidFill>
                  <a:sysClr val="windowText" lastClr="000000"/>
                </a:solidFill>
                <a:latin typeface="Calibri"/>
              </a:rPr>
              <a:t>leida</a:t>
            </a:r>
            <a:r>
              <a:rPr lang="fi-FI" sz="2200" dirty="0">
                <a:solidFill>
                  <a:sysClr val="windowText" lastClr="000000"/>
                </a:solidFill>
                <a:latin typeface="Calibri"/>
              </a:rPr>
              <a:t> viis, </a:t>
            </a:r>
            <a:r>
              <a:rPr lang="fi-FI" sz="2200" dirty="0" err="1">
                <a:solidFill>
                  <a:sysClr val="windowText" lastClr="000000"/>
                </a:solidFill>
                <a:latin typeface="Calibri"/>
              </a:rPr>
              <a:t>kuidas</a:t>
            </a:r>
            <a:r>
              <a:rPr lang="fi-FI" sz="2200" dirty="0">
                <a:solidFill>
                  <a:sysClr val="windowText" lastClr="000000"/>
                </a:solidFill>
                <a:latin typeface="Calibri"/>
              </a:rPr>
              <a:t> </a:t>
            </a:r>
            <a:r>
              <a:rPr lang="fi-FI" sz="2200" dirty="0" err="1">
                <a:solidFill>
                  <a:sysClr val="windowText" lastClr="000000"/>
                </a:solidFill>
                <a:latin typeface="Calibri"/>
              </a:rPr>
              <a:t>saaksime</a:t>
            </a:r>
            <a:r>
              <a:rPr lang="fi-FI" sz="2200" dirty="0">
                <a:solidFill>
                  <a:sysClr val="windowText" lastClr="000000"/>
                </a:solidFill>
                <a:latin typeface="Calibri"/>
              </a:rPr>
              <a:t> </a:t>
            </a:r>
            <a:r>
              <a:rPr lang="fi-FI" sz="2200" dirty="0" err="1">
                <a:solidFill>
                  <a:sysClr val="windowText" lastClr="000000"/>
                </a:solidFill>
                <a:latin typeface="Calibri"/>
              </a:rPr>
              <a:t>neid</a:t>
            </a:r>
            <a:r>
              <a:rPr lang="fi-FI" sz="2200" dirty="0">
                <a:solidFill>
                  <a:sysClr val="windowText" lastClr="000000"/>
                </a:solidFill>
                <a:latin typeface="Calibri"/>
              </a:rPr>
              <a:t> </a:t>
            </a:r>
            <a:r>
              <a:rPr lang="fi-FI" sz="2200" dirty="0" err="1">
                <a:solidFill>
                  <a:sysClr val="windowText" lastClr="000000"/>
                </a:solidFill>
                <a:latin typeface="Calibri"/>
              </a:rPr>
              <a:t>tuvastada</a:t>
            </a:r>
            <a:r>
              <a:rPr lang="et-EE" sz="2200" dirty="0">
                <a:solidFill>
                  <a:sysClr val="windowText" lastClr="000000"/>
                </a:solidFill>
                <a:latin typeface="Calibri"/>
              </a:rPr>
              <a:t> järgmine kord</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0">
              <a:defRPr/>
            </a:pPr>
            <a:r>
              <a:rPr lang="fi-FI" sz="2200" dirty="0" err="1">
                <a:solidFill>
                  <a:sysClr val="windowText" lastClr="000000"/>
                </a:solidFill>
                <a:latin typeface="Calibri"/>
              </a:rPr>
              <a:t>Fiktiivsed</a:t>
            </a:r>
            <a:r>
              <a:rPr lang="fi-FI" sz="2200" dirty="0">
                <a:solidFill>
                  <a:sysClr val="windowText" lastClr="000000"/>
                </a:solidFill>
                <a:latin typeface="Calibri"/>
              </a:rPr>
              <a:t> </a:t>
            </a:r>
            <a:r>
              <a:rPr lang="et-EE" sz="2200" dirty="0">
                <a:solidFill>
                  <a:sysClr val="windowText" lastClr="000000"/>
                </a:solidFill>
                <a:latin typeface="Calibri"/>
              </a:rPr>
              <a:t>võrgustiku</a:t>
            </a:r>
            <a:r>
              <a:rPr lang="fi-FI" sz="2200" dirty="0">
                <a:solidFill>
                  <a:sysClr val="windowText" lastClr="000000"/>
                </a:solidFill>
                <a:latin typeface="Calibri"/>
              </a:rPr>
              <a:t> </a:t>
            </a:r>
            <a:r>
              <a:rPr lang="fi-FI" sz="2200" dirty="0" err="1">
                <a:solidFill>
                  <a:sysClr val="windowText" lastClr="000000"/>
                </a:solidFill>
                <a:latin typeface="Calibri"/>
              </a:rPr>
              <a:t>liikmed</a:t>
            </a:r>
            <a:r>
              <a:rPr lang="fi-FI" sz="2200" dirty="0">
                <a:solidFill>
                  <a:sysClr val="windowText" lastClr="000000"/>
                </a:solidFill>
                <a:latin typeface="Calibri"/>
              </a:rPr>
              <a:t> ei ole </a:t>
            </a:r>
            <a:r>
              <a:rPr lang="fi-FI" sz="2200" dirty="0" err="1">
                <a:solidFill>
                  <a:sysClr val="windowText" lastClr="000000"/>
                </a:solidFill>
                <a:latin typeface="Calibri"/>
              </a:rPr>
              <a:t>lubatud</a:t>
            </a:r>
            <a:r>
              <a:rPr lang="et-EE" sz="2200" dirty="0">
                <a:solidFill>
                  <a:sysClr val="windowText" lastClr="000000"/>
                </a:solidFill>
                <a:latin typeface="Calibri"/>
              </a:rPr>
              <a:t> </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r>
              <a:rPr lang="en-GB" sz="2200" dirty="0" err="1">
                <a:solidFill>
                  <a:sysClr val="windowText" lastClr="000000"/>
                </a:solidFill>
                <a:latin typeface="Calibri"/>
              </a:rPr>
              <a:t>nt</a:t>
            </a:r>
            <a:r>
              <a:rPr lang="en-GB" sz="2200" dirty="0">
                <a:solidFill>
                  <a:sysClr val="windowText" lastClr="000000"/>
                </a:solidFill>
                <a:latin typeface="Calibri"/>
              </a:rPr>
              <a:t> </a:t>
            </a:r>
            <a:r>
              <a:rPr lang="en-GB" sz="2200" dirty="0" err="1">
                <a:solidFill>
                  <a:sysClr val="windowText" lastClr="000000"/>
                </a:solidFill>
                <a:latin typeface="Calibri"/>
              </a:rPr>
              <a:t>Jumal</a:t>
            </a:r>
            <a:r>
              <a:rPr lang="en-GB" sz="2200" dirty="0">
                <a:solidFill>
                  <a:sysClr val="windowText" lastClr="000000"/>
                </a:solidFill>
                <a:latin typeface="Calibri"/>
              </a:rPr>
              <a:t>, </a:t>
            </a:r>
            <a:r>
              <a:rPr lang="en-GB" sz="2200" dirty="0" err="1">
                <a:solidFill>
                  <a:sysClr val="windowText" lastClr="000000"/>
                </a:solidFill>
                <a:latin typeface="Calibri"/>
              </a:rPr>
              <a:t>koer</a:t>
            </a:r>
            <a:r>
              <a:rPr lang="en-GB" sz="2200" dirty="0">
                <a:solidFill>
                  <a:sysClr val="windowText" lastClr="000000"/>
                </a:solidFill>
                <a:latin typeface="Calibri"/>
              </a:rPr>
              <a:t>, </a:t>
            </a:r>
            <a:r>
              <a:rPr lang="en-GB" sz="2200" dirty="0" err="1">
                <a:solidFill>
                  <a:sysClr val="windowText" lastClr="000000"/>
                </a:solidFill>
                <a:latin typeface="Calibri"/>
              </a:rPr>
              <a:t>surnud</a:t>
            </a:r>
            <a:r>
              <a:rPr lang="en-GB" sz="2200" dirty="0">
                <a:solidFill>
                  <a:sysClr val="windowText" lastClr="000000"/>
                </a:solidFill>
                <a:latin typeface="Calibri"/>
              </a:rPr>
              <a:t> ema...)</a:t>
            </a:r>
            <a:endPar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117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3348D-F832-668C-9889-30D8F3580C8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312941C-B764-D2EE-C610-B5F2FD68F18E}"/>
              </a:ext>
            </a:extLst>
          </p:cNvPr>
          <p:cNvSpPr>
            <a:spLocks noGrp="1"/>
          </p:cNvSpPr>
          <p:nvPr>
            <p:ph type="sldNum" sz="quarter" idx="12"/>
          </p:nvPr>
        </p:nvSpPr>
        <p:spPr/>
        <p:txBody>
          <a:bodyPr/>
          <a:lstStyle/>
          <a:p>
            <a:fld id="{707F67BB-1702-488B-BD11-C12E8658007A}" type="slidenum">
              <a:rPr lang="de-DE" smtClean="0"/>
              <a:t>8</a:t>
            </a:fld>
            <a:endParaRPr lang="de-DE" dirty="0"/>
          </a:p>
        </p:txBody>
      </p:sp>
      <p:sp>
        <p:nvSpPr>
          <p:cNvPr id="6" name="TextBox 5">
            <a:extLst>
              <a:ext uri="{FF2B5EF4-FFF2-40B4-BE49-F238E27FC236}">
                <a16:creationId xmlns:a16="http://schemas.microsoft.com/office/drawing/2014/main" id="{C71CAE22-032F-53D5-F1BF-1B8E46EBD9AF}"/>
              </a:ext>
            </a:extLst>
          </p:cNvPr>
          <p:cNvSpPr txBox="1"/>
          <p:nvPr/>
        </p:nvSpPr>
        <p:spPr>
          <a:xfrm>
            <a:off x="2381250" y="246456"/>
            <a:ext cx="7595507" cy="584775"/>
          </a:xfrm>
          <a:prstGeom prst="rect">
            <a:avLst/>
          </a:prstGeom>
          <a:noFill/>
        </p:spPr>
        <p:txBody>
          <a:bodyPr wrap="square">
            <a:spAutoFit/>
          </a:bodyPr>
          <a:lstStyle/>
          <a:p>
            <a:r>
              <a:rPr lang="en-GB" sz="3200" dirty="0">
                <a:latin typeface="Arial" panose="020B0604020202020204" pitchFamily="34" charset="0"/>
                <a:ea typeface="+mj-ea"/>
                <a:cs typeface="Arial" panose="020B0604020202020204" pitchFamily="34" charset="0"/>
              </a:rPr>
              <a:t>SN </a:t>
            </a:r>
            <a:r>
              <a:rPr lang="et-EE" sz="3200" dirty="0">
                <a:latin typeface="Arial" panose="020B0604020202020204" pitchFamily="34" charset="0"/>
                <a:ea typeface="+mj-ea"/>
                <a:cs typeface="Arial" panose="020B0604020202020204" pitchFamily="34" charset="0"/>
              </a:rPr>
              <a:t>Suhted</a:t>
            </a:r>
            <a:endParaRPr lang="en-DE" sz="3200" dirty="0"/>
          </a:p>
        </p:txBody>
      </p:sp>
      <p:sp>
        <p:nvSpPr>
          <p:cNvPr id="3" name="Inhaltsplatzhalter 2">
            <a:extLst>
              <a:ext uri="{FF2B5EF4-FFF2-40B4-BE49-F238E27FC236}">
                <a16:creationId xmlns:a16="http://schemas.microsoft.com/office/drawing/2014/main" id="{03602639-978D-F339-65A5-6681DAF696C1}"/>
              </a:ext>
            </a:extLst>
          </p:cNvPr>
          <p:cNvSpPr txBox="1">
            <a:spLocks/>
          </p:cNvSpPr>
          <p:nvPr/>
        </p:nvSpPr>
        <p:spPr>
          <a:xfrm>
            <a:off x="685800" y="1278398"/>
            <a:ext cx="10907486" cy="448559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lang="et-EE" sz="2400" b="1" dirty="0">
                <a:solidFill>
                  <a:sysClr val="windowText" lastClr="000000"/>
                </a:solidFill>
                <a:latin typeface="Calibri"/>
              </a:rPr>
              <a:t>Kuidas SN moodul töötab</a:t>
            </a:r>
            <a:r>
              <a:rPr lang="en-GB" sz="2400" b="1" dirty="0">
                <a:solidFill>
                  <a:sysClr val="windowText" lastClr="000000"/>
                </a:solidFill>
                <a:latin typeface="Calibri"/>
              </a:rPr>
              <a:t>:</a:t>
            </a:r>
          </a:p>
          <a:p>
            <a:pPr>
              <a:defRPr/>
            </a:pPr>
            <a:r>
              <a:rPr lang="et-EE" sz="2200" dirty="0">
                <a:solidFill>
                  <a:sysClr val="windowText" lastClr="000000"/>
                </a:solidFill>
                <a:latin typeface="Calibri"/>
              </a:rPr>
              <a:t>Vastajalt</a:t>
            </a:r>
            <a:r>
              <a:rPr lang="nn-NO" sz="2200" dirty="0">
                <a:solidFill>
                  <a:sysClr val="windowText" lastClr="000000"/>
                </a:solidFill>
                <a:latin typeface="Calibri"/>
              </a:rPr>
              <a:t> küsitakse, milliste inimestega ta praegu lähedane on</a:t>
            </a:r>
            <a:endParaRPr lang="et-EE" sz="2200" dirty="0">
              <a:solidFill>
                <a:sysClr val="windowText" lastClr="000000"/>
              </a:solidFill>
              <a:latin typeface="Calibri"/>
            </a:endParaRPr>
          </a:p>
          <a:p>
            <a:pPr>
              <a:defRPr/>
            </a:pPr>
            <a:r>
              <a:rPr lang="et-EE" sz="2200" dirty="0">
                <a:solidFill>
                  <a:sysClr val="windowText" lastClr="000000"/>
                </a:solidFill>
                <a:latin typeface="Calibri"/>
              </a:rPr>
              <a:t>I</a:t>
            </a:r>
            <a:r>
              <a:rPr lang="en-GB" sz="2200" dirty="0">
                <a:solidFill>
                  <a:sysClr val="windowText" lastClr="000000"/>
                </a:solidFill>
                <a:latin typeface="Calibri"/>
              </a:rPr>
              <a:t>ga </a:t>
            </a:r>
            <a:r>
              <a:rPr lang="et-EE" sz="2200" dirty="0">
                <a:solidFill>
                  <a:sysClr val="windowText" lastClr="000000"/>
                </a:solidFill>
                <a:latin typeface="Calibri"/>
              </a:rPr>
              <a:t>vastaja</a:t>
            </a:r>
            <a:r>
              <a:rPr lang="en-GB" sz="2200" dirty="0">
                <a:solidFill>
                  <a:sysClr val="windowText" lastClr="000000"/>
                </a:solidFill>
                <a:latin typeface="Calibri"/>
              </a:rPr>
              <a:t> </a:t>
            </a:r>
            <a:r>
              <a:rPr lang="en-GB" sz="2200" dirty="0" err="1">
                <a:solidFill>
                  <a:sysClr val="windowText" lastClr="000000"/>
                </a:solidFill>
                <a:latin typeface="Calibri"/>
              </a:rPr>
              <a:t>nimetatud</a:t>
            </a:r>
            <a:r>
              <a:rPr lang="en-GB" sz="2200" dirty="0">
                <a:solidFill>
                  <a:sysClr val="windowText" lastClr="000000"/>
                </a:solidFill>
                <a:latin typeface="Calibri"/>
              </a:rPr>
              <a:t> </a:t>
            </a:r>
            <a:r>
              <a:rPr lang="en-GB" sz="2200" dirty="0" err="1">
                <a:solidFill>
                  <a:sysClr val="windowText" lastClr="000000"/>
                </a:solidFill>
                <a:latin typeface="Calibri"/>
              </a:rPr>
              <a:t>isiku</a:t>
            </a:r>
            <a:r>
              <a:rPr lang="en-GB" sz="2200" dirty="0">
                <a:solidFill>
                  <a:sysClr val="windowText" lastClr="000000"/>
                </a:solidFill>
                <a:latin typeface="Calibri"/>
              </a:rPr>
              <a:t> kohta </a:t>
            </a:r>
            <a:r>
              <a:rPr lang="en-GB" sz="2200" dirty="0" err="1">
                <a:solidFill>
                  <a:sysClr val="windowText" lastClr="000000"/>
                </a:solidFill>
                <a:latin typeface="Calibri"/>
              </a:rPr>
              <a:t>küsib</a:t>
            </a:r>
            <a:r>
              <a:rPr lang="en-GB" sz="2200" dirty="0">
                <a:solidFill>
                  <a:sysClr val="windowText" lastClr="000000"/>
                </a:solidFill>
                <a:latin typeface="Calibri"/>
              </a:rPr>
              <a:t> </a:t>
            </a:r>
            <a:r>
              <a:rPr lang="en-GB" sz="2200" dirty="0" err="1">
                <a:solidFill>
                  <a:sysClr val="windowText" lastClr="000000"/>
                </a:solidFill>
                <a:latin typeface="Calibri"/>
              </a:rPr>
              <a:t>süsteem</a:t>
            </a:r>
            <a:r>
              <a:rPr lang="en-GB" sz="2200" dirty="0">
                <a:solidFill>
                  <a:sysClr val="windowText" lastClr="000000"/>
                </a:solidFill>
                <a:latin typeface="Calibri"/>
              </a:rPr>
              <a:t>:</a:t>
            </a:r>
            <a:endParaRPr lang="et-EE" sz="2200" dirty="0">
              <a:solidFill>
                <a:sysClr val="windowText" lastClr="000000"/>
              </a:solidFill>
              <a:latin typeface="Calibri"/>
            </a:endParaRPr>
          </a:p>
          <a:p>
            <a:pPr lvl="1">
              <a:defRPr/>
            </a:pPr>
            <a:r>
              <a:rPr lang="en-GB" sz="1800" dirty="0" err="1">
                <a:solidFill>
                  <a:sysClr val="windowText" lastClr="000000"/>
                </a:solidFill>
                <a:latin typeface="Calibri"/>
              </a:rPr>
              <a:t>Emotsionaalne</a:t>
            </a:r>
            <a:r>
              <a:rPr lang="en-GB" sz="1800" dirty="0">
                <a:solidFill>
                  <a:sysClr val="windowText" lastClr="000000"/>
                </a:solidFill>
                <a:latin typeface="Calibri"/>
              </a:rPr>
              <a:t> </a:t>
            </a:r>
            <a:r>
              <a:rPr lang="en-GB" sz="1800" dirty="0" err="1">
                <a:solidFill>
                  <a:sysClr val="windowText" lastClr="000000"/>
                </a:solidFill>
                <a:latin typeface="Calibri"/>
              </a:rPr>
              <a:t>lähedus</a:t>
            </a:r>
            <a:endParaRPr lang="et-EE" sz="1800" dirty="0">
              <a:solidFill>
                <a:sysClr val="windowText" lastClr="000000"/>
              </a:solidFill>
              <a:latin typeface="Calibri"/>
            </a:endParaRPr>
          </a:p>
          <a:p>
            <a:pPr lvl="1">
              <a:defRPr/>
            </a:pPr>
            <a:r>
              <a:rPr lang="en-GB" sz="1800" dirty="0" err="1">
                <a:solidFill>
                  <a:sysClr val="windowText" lastClr="000000"/>
                </a:solidFill>
                <a:latin typeface="Calibri"/>
              </a:rPr>
              <a:t>Füüsiline</a:t>
            </a:r>
            <a:r>
              <a:rPr lang="en-GB" sz="1800" dirty="0">
                <a:solidFill>
                  <a:sysClr val="windowText" lastClr="000000"/>
                </a:solidFill>
                <a:latin typeface="Calibri"/>
              </a:rPr>
              <a:t> </a:t>
            </a:r>
            <a:r>
              <a:rPr lang="en-GB" sz="1800" dirty="0" err="1">
                <a:solidFill>
                  <a:sysClr val="windowText" lastClr="000000"/>
                </a:solidFill>
                <a:latin typeface="Calibri"/>
              </a:rPr>
              <a:t>lähedus</a:t>
            </a:r>
            <a:endParaRPr lang="et-EE" sz="1800" dirty="0">
              <a:solidFill>
                <a:sysClr val="windowText" lastClr="000000"/>
              </a:solidFill>
              <a:latin typeface="Calibri"/>
            </a:endParaRPr>
          </a:p>
          <a:p>
            <a:pPr lvl="1">
              <a:defRPr/>
            </a:pPr>
            <a:r>
              <a:rPr lang="en-GB" sz="1800" dirty="0" err="1">
                <a:solidFill>
                  <a:sysClr val="windowText" lastClr="000000"/>
                </a:solidFill>
                <a:latin typeface="Calibri"/>
              </a:rPr>
              <a:t>Kontaktide</a:t>
            </a:r>
            <a:r>
              <a:rPr lang="en-GB" sz="1800" dirty="0">
                <a:solidFill>
                  <a:sysClr val="windowText" lastClr="000000"/>
                </a:solidFill>
                <a:latin typeface="Calibri"/>
              </a:rPr>
              <a:t> </a:t>
            </a:r>
            <a:r>
              <a:rPr lang="en-GB" sz="1800" dirty="0" err="1">
                <a:solidFill>
                  <a:sysClr val="windowText" lastClr="000000"/>
                </a:solidFill>
                <a:latin typeface="Calibri"/>
              </a:rPr>
              <a:t>sagedus</a:t>
            </a:r>
            <a:endParaRPr lang="et-EE" sz="1800" dirty="0">
              <a:solidFill>
                <a:sysClr val="windowText" lastClr="000000"/>
              </a:solidFill>
              <a:latin typeface="Calibri"/>
            </a:endParaRPr>
          </a:p>
          <a:p>
            <a:pPr>
              <a:defRPr/>
            </a:pPr>
            <a:r>
              <a:rPr lang="et-EE" sz="2200" dirty="0">
                <a:solidFill>
                  <a:sysClr val="windowText" lastClr="000000"/>
                </a:solidFill>
                <a:latin typeface="Calibri"/>
              </a:rPr>
              <a:t>Võrgustiku</a:t>
            </a:r>
            <a:r>
              <a:rPr lang="en-GB" sz="2200" dirty="0">
                <a:solidFill>
                  <a:sysClr val="windowText" lastClr="000000"/>
                </a:solidFill>
                <a:latin typeface="Calibri"/>
              </a:rPr>
              <a:t> </a:t>
            </a:r>
            <a:r>
              <a:rPr lang="en-GB" sz="2200" dirty="0" err="1">
                <a:solidFill>
                  <a:sysClr val="windowText" lastClr="000000"/>
                </a:solidFill>
                <a:latin typeface="Calibri"/>
              </a:rPr>
              <a:t>liikmete</a:t>
            </a:r>
            <a:r>
              <a:rPr lang="en-GB" sz="2200" dirty="0">
                <a:solidFill>
                  <a:sysClr val="windowText" lastClr="000000"/>
                </a:solidFill>
                <a:latin typeface="Calibri"/>
              </a:rPr>
              <a:t> </a:t>
            </a:r>
            <a:r>
              <a:rPr lang="en-GB" sz="2200" dirty="0" err="1">
                <a:solidFill>
                  <a:sysClr val="windowText" lastClr="000000"/>
                </a:solidFill>
                <a:latin typeface="Calibri"/>
              </a:rPr>
              <a:t>puhul</a:t>
            </a:r>
            <a:r>
              <a:rPr lang="en-GB" sz="2200" dirty="0">
                <a:solidFill>
                  <a:sysClr val="windowText" lastClr="000000"/>
                </a:solidFill>
                <a:latin typeface="Calibri"/>
              </a:rPr>
              <a:t>, </a:t>
            </a:r>
            <a:r>
              <a:rPr lang="en-GB" sz="2200" dirty="0" err="1">
                <a:solidFill>
                  <a:sysClr val="windowText" lastClr="000000"/>
                </a:solidFill>
                <a:latin typeface="Calibri"/>
              </a:rPr>
              <a:t>välja</a:t>
            </a:r>
            <a:r>
              <a:rPr lang="en-GB" sz="2200" dirty="0">
                <a:solidFill>
                  <a:sysClr val="windowText" lastClr="000000"/>
                </a:solidFill>
                <a:latin typeface="Calibri"/>
              </a:rPr>
              <a:t> </a:t>
            </a:r>
            <a:r>
              <a:rPr lang="en-GB" sz="2200" dirty="0" err="1">
                <a:solidFill>
                  <a:sysClr val="windowText" lastClr="000000"/>
                </a:solidFill>
                <a:latin typeface="Calibri"/>
              </a:rPr>
              <a:t>arvatud</a:t>
            </a:r>
            <a:r>
              <a:rPr lang="en-GB" sz="2200" dirty="0">
                <a:solidFill>
                  <a:sysClr val="windowText" lastClr="000000"/>
                </a:solidFill>
                <a:latin typeface="Calibri"/>
              </a:rPr>
              <a:t> lapsed: </a:t>
            </a:r>
            <a:r>
              <a:rPr lang="en-GB" sz="2200" dirty="0" err="1">
                <a:solidFill>
                  <a:sysClr val="windowText" lastClr="000000"/>
                </a:solidFill>
                <a:latin typeface="Calibri"/>
              </a:rPr>
              <a:t>registreeritakse</a:t>
            </a:r>
            <a:r>
              <a:rPr lang="en-GB" sz="2200" dirty="0">
                <a:solidFill>
                  <a:sysClr val="windowText" lastClr="000000"/>
                </a:solidFill>
                <a:latin typeface="Calibri"/>
              </a:rPr>
              <a:t> </a:t>
            </a:r>
            <a:r>
              <a:rPr lang="en-GB" sz="2200" dirty="0" err="1">
                <a:solidFill>
                  <a:sysClr val="windowText" lastClr="000000"/>
                </a:solidFill>
                <a:latin typeface="Calibri"/>
              </a:rPr>
              <a:t>sugu</a:t>
            </a:r>
            <a:r>
              <a:rPr lang="en-GB" sz="2200" dirty="0">
                <a:solidFill>
                  <a:sysClr val="windowText" lastClr="000000"/>
                </a:solidFill>
                <a:latin typeface="Calibri"/>
              </a:rPr>
              <a:t> </a:t>
            </a:r>
            <a:r>
              <a:rPr lang="en-GB" sz="2200" dirty="0" err="1">
                <a:solidFill>
                  <a:sysClr val="windowText" lastClr="000000"/>
                </a:solidFill>
                <a:latin typeface="Calibri"/>
              </a:rPr>
              <a:t>ja</a:t>
            </a:r>
            <a:r>
              <a:rPr lang="en-GB" sz="2200" dirty="0">
                <a:solidFill>
                  <a:sysClr val="windowText" lastClr="000000"/>
                </a:solidFill>
                <a:latin typeface="Calibri"/>
              </a:rPr>
              <a:t> </a:t>
            </a:r>
            <a:r>
              <a:rPr lang="en-GB" sz="2200" dirty="0" err="1">
                <a:solidFill>
                  <a:sysClr val="windowText" lastClr="000000"/>
                </a:solidFill>
                <a:latin typeface="Calibri"/>
              </a:rPr>
              <a:t>sünniaasta</a:t>
            </a:r>
            <a:endParaRPr lang="en-GB" sz="2200" dirty="0">
              <a:solidFill>
                <a:sysClr val="windowText" lastClr="000000"/>
              </a:solidFill>
              <a:latin typeface="Calibri"/>
            </a:endParaRPr>
          </a:p>
          <a:p>
            <a:pPr>
              <a:defRPr/>
            </a:pPr>
            <a:r>
              <a:rPr lang="fi-FI" sz="2200" dirty="0" err="1">
                <a:solidFill>
                  <a:sysClr val="windowText" lastClr="000000"/>
                </a:solidFill>
                <a:latin typeface="Calibri"/>
              </a:rPr>
              <a:t>Laste</a:t>
            </a:r>
            <a:r>
              <a:rPr lang="fi-FI" sz="2200" dirty="0">
                <a:solidFill>
                  <a:sysClr val="windowText" lastClr="000000"/>
                </a:solidFill>
                <a:latin typeface="Calibri"/>
              </a:rPr>
              <a:t> </a:t>
            </a:r>
            <a:r>
              <a:rPr lang="fi-FI" sz="2200" dirty="0" err="1">
                <a:solidFill>
                  <a:sysClr val="windowText" lastClr="000000"/>
                </a:solidFill>
                <a:latin typeface="Calibri"/>
              </a:rPr>
              <a:t>sugu</a:t>
            </a:r>
            <a:r>
              <a:rPr lang="fi-FI" sz="2200" dirty="0">
                <a:solidFill>
                  <a:sysClr val="windowText" lastClr="000000"/>
                </a:solidFill>
                <a:latin typeface="Calibri"/>
              </a:rPr>
              <a:t> ja vanus</a:t>
            </a:r>
            <a:r>
              <a:rPr lang="et-EE" sz="2200" dirty="0">
                <a:solidFill>
                  <a:sysClr val="windowText" lastClr="000000"/>
                </a:solidFill>
                <a:latin typeface="Calibri"/>
              </a:rPr>
              <a:t> küsitakse </a:t>
            </a:r>
            <a:r>
              <a:rPr lang="fi-FI" sz="2200" dirty="0" err="1">
                <a:solidFill>
                  <a:sysClr val="windowText" lastClr="000000"/>
                </a:solidFill>
                <a:latin typeface="Calibri"/>
              </a:rPr>
              <a:t>alles</a:t>
            </a:r>
            <a:r>
              <a:rPr lang="fi-FI" sz="2200" dirty="0">
                <a:solidFill>
                  <a:sysClr val="windowText" lastClr="000000"/>
                </a:solidFill>
                <a:latin typeface="Calibri"/>
              </a:rPr>
              <a:t> </a:t>
            </a:r>
            <a:r>
              <a:rPr lang="fi-FI" sz="2200" dirty="0" err="1">
                <a:solidFill>
                  <a:sysClr val="windowText" lastClr="000000"/>
                </a:solidFill>
                <a:latin typeface="Calibri"/>
              </a:rPr>
              <a:t>hiljem</a:t>
            </a:r>
            <a:r>
              <a:rPr lang="fi-FI" sz="2200" dirty="0">
                <a:solidFill>
                  <a:sysClr val="windowText" lastClr="000000"/>
                </a:solidFill>
                <a:latin typeface="Calibri"/>
              </a:rPr>
              <a:t> CH </a:t>
            </a:r>
            <a:r>
              <a:rPr lang="fi-FI" sz="2200" dirty="0" err="1">
                <a:solidFill>
                  <a:sysClr val="windowText" lastClr="000000"/>
                </a:solidFill>
                <a:latin typeface="Calibri"/>
              </a:rPr>
              <a:t>moodulis</a:t>
            </a:r>
            <a:endParaRPr lang="et-EE" sz="2200" dirty="0">
              <a:solidFill>
                <a:sysClr val="windowText" lastClr="000000"/>
              </a:solidFill>
              <a:latin typeface="Calibri"/>
            </a:endParaRPr>
          </a:p>
          <a:p>
            <a:pPr>
              <a:defRPr/>
            </a:pPr>
            <a:r>
              <a:rPr lang="en-GB" sz="2200" dirty="0" err="1">
                <a:solidFill>
                  <a:sysClr val="windowText" lastClr="000000"/>
                </a:solidFill>
                <a:latin typeface="Calibri"/>
              </a:rPr>
              <a:t>Järgmises</a:t>
            </a:r>
            <a:r>
              <a:rPr lang="en-GB" sz="2200" dirty="0">
                <a:solidFill>
                  <a:sysClr val="windowText" lastClr="000000"/>
                </a:solidFill>
                <a:latin typeface="Calibri"/>
              </a:rPr>
              <a:t> </a:t>
            </a:r>
            <a:r>
              <a:rPr lang="en-GB" sz="2200" dirty="0" err="1">
                <a:solidFill>
                  <a:sysClr val="windowText" lastClr="000000"/>
                </a:solidFill>
                <a:latin typeface="Calibri"/>
              </a:rPr>
              <a:t>etapis</a:t>
            </a:r>
            <a:r>
              <a:rPr lang="et-EE" sz="2200" dirty="0">
                <a:solidFill>
                  <a:sysClr val="windowText" lastClr="000000"/>
                </a:solidFill>
                <a:latin typeface="Calibri"/>
              </a:rPr>
              <a:t> </a:t>
            </a:r>
            <a:r>
              <a:rPr lang="en-GB" sz="2200" dirty="0" err="1">
                <a:solidFill>
                  <a:sysClr val="windowText" lastClr="000000"/>
                </a:solidFill>
                <a:latin typeface="Calibri"/>
              </a:rPr>
              <a:t>laaditakse</a:t>
            </a:r>
            <a:r>
              <a:rPr lang="en-GB" sz="2200" dirty="0">
                <a:solidFill>
                  <a:sysClr val="windowText" lastClr="000000"/>
                </a:solidFill>
                <a:latin typeface="Calibri"/>
              </a:rPr>
              <a:t> </a:t>
            </a:r>
            <a:r>
              <a:rPr lang="en-GB" sz="2200" dirty="0" err="1">
                <a:solidFill>
                  <a:sysClr val="windowText" lastClr="000000"/>
                </a:solidFill>
                <a:latin typeface="Calibri"/>
              </a:rPr>
              <a:t>eelmises</a:t>
            </a:r>
            <a:r>
              <a:rPr lang="en-GB" sz="2200" dirty="0">
                <a:solidFill>
                  <a:sysClr val="windowText" lastClr="000000"/>
                </a:solidFill>
                <a:latin typeface="Calibri"/>
              </a:rPr>
              <a:t> </a:t>
            </a:r>
            <a:r>
              <a:rPr lang="en-GB" sz="2200" dirty="0" err="1">
                <a:solidFill>
                  <a:sysClr val="windowText" lastClr="000000"/>
                </a:solidFill>
                <a:latin typeface="Calibri"/>
              </a:rPr>
              <a:t>intervjuus</a:t>
            </a:r>
            <a:r>
              <a:rPr lang="en-GB" sz="2200" dirty="0">
                <a:solidFill>
                  <a:sysClr val="windowText" lastClr="000000"/>
                </a:solidFill>
                <a:latin typeface="Calibri"/>
              </a:rPr>
              <a:t> </a:t>
            </a:r>
            <a:r>
              <a:rPr lang="en-GB" sz="2200" dirty="0" err="1">
                <a:solidFill>
                  <a:sysClr val="windowText" lastClr="000000"/>
                </a:solidFill>
                <a:latin typeface="Calibri"/>
              </a:rPr>
              <a:t>mainitud</a:t>
            </a:r>
            <a:r>
              <a:rPr lang="en-GB" sz="2200" dirty="0">
                <a:solidFill>
                  <a:sysClr val="windowText" lastClr="000000"/>
                </a:solidFill>
                <a:latin typeface="Calibri"/>
              </a:rPr>
              <a:t> </a:t>
            </a:r>
            <a:r>
              <a:rPr lang="et-EE" sz="2200" dirty="0">
                <a:solidFill>
                  <a:sysClr val="windowText" lastClr="000000"/>
                </a:solidFill>
                <a:latin typeface="Calibri"/>
              </a:rPr>
              <a:t>võrgustiku </a:t>
            </a:r>
            <a:r>
              <a:rPr lang="en-GB" sz="2200" dirty="0" err="1">
                <a:solidFill>
                  <a:sysClr val="windowText" lastClr="000000"/>
                </a:solidFill>
                <a:latin typeface="Calibri"/>
              </a:rPr>
              <a:t>liikmed</a:t>
            </a:r>
            <a:endParaRPr lang="et-EE" sz="2200" dirty="0">
              <a:solidFill>
                <a:sysClr val="windowText" lastClr="000000"/>
              </a:solidFill>
              <a:latin typeface="Calibri"/>
            </a:endParaRPr>
          </a:p>
          <a:p>
            <a:pPr>
              <a:defRPr/>
            </a:pPr>
            <a:r>
              <a:rPr lang="et-EE" sz="2200" dirty="0" err="1">
                <a:solidFill>
                  <a:sysClr val="windowText" lastClr="000000"/>
                </a:solidFill>
                <a:latin typeface="Calibri"/>
              </a:rPr>
              <a:t>Vataja</a:t>
            </a:r>
            <a:r>
              <a:rPr lang="en-GB" sz="2200" dirty="0">
                <a:solidFill>
                  <a:sysClr val="windowText" lastClr="000000"/>
                </a:solidFill>
                <a:latin typeface="Calibri"/>
              </a:rPr>
              <a:t> </a:t>
            </a:r>
            <a:r>
              <a:rPr lang="en-GB" sz="2200" dirty="0" err="1">
                <a:solidFill>
                  <a:sysClr val="windowText" lastClr="000000"/>
                </a:solidFill>
                <a:latin typeface="Calibri"/>
              </a:rPr>
              <a:t>kinnitab</a:t>
            </a:r>
            <a:r>
              <a:rPr lang="en-GB" sz="2200" dirty="0">
                <a:solidFill>
                  <a:sysClr val="windowText" lastClr="000000"/>
                </a:solidFill>
                <a:latin typeface="Calibri"/>
              </a:rPr>
              <a:t> </a:t>
            </a:r>
            <a:r>
              <a:rPr lang="en-GB" sz="2200" dirty="0" err="1">
                <a:solidFill>
                  <a:sysClr val="windowText" lastClr="000000"/>
                </a:solidFill>
                <a:latin typeface="Calibri"/>
              </a:rPr>
              <a:t>või</a:t>
            </a:r>
            <a:r>
              <a:rPr lang="en-GB" sz="2200" dirty="0">
                <a:solidFill>
                  <a:sysClr val="windowText" lastClr="000000"/>
                </a:solidFill>
                <a:latin typeface="Calibri"/>
              </a:rPr>
              <a:t> </a:t>
            </a:r>
            <a:r>
              <a:rPr lang="en-GB" sz="2200" dirty="0" err="1">
                <a:solidFill>
                  <a:sysClr val="windowText" lastClr="000000"/>
                </a:solidFill>
                <a:latin typeface="Calibri"/>
              </a:rPr>
              <a:t>selgitab</a:t>
            </a:r>
            <a:r>
              <a:rPr lang="en-GB" sz="2200" dirty="0">
                <a:solidFill>
                  <a:sysClr val="windowText" lastClr="000000"/>
                </a:solidFill>
                <a:latin typeface="Calibri"/>
              </a:rPr>
              <a:t> </a:t>
            </a:r>
            <a:r>
              <a:rPr lang="en-GB" sz="2200" dirty="0" err="1">
                <a:solidFill>
                  <a:sysClr val="windowText" lastClr="000000"/>
                </a:solidFill>
                <a:latin typeface="Calibri"/>
              </a:rPr>
              <a:t>lähedust</a:t>
            </a:r>
            <a:r>
              <a:rPr lang="en-GB" sz="2200" dirty="0">
                <a:solidFill>
                  <a:sysClr val="windowText" lastClr="000000"/>
                </a:solidFill>
                <a:latin typeface="Calibri"/>
              </a:rPr>
              <a:t> </a:t>
            </a:r>
            <a:r>
              <a:rPr lang="en-GB" sz="2200" dirty="0" err="1">
                <a:solidFill>
                  <a:sysClr val="windowText" lastClr="000000"/>
                </a:solidFill>
                <a:latin typeface="Calibri"/>
              </a:rPr>
              <a:t>nende</a:t>
            </a:r>
            <a:r>
              <a:rPr lang="en-GB" sz="2200" dirty="0">
                <a:solidFill>
                  <a:sysClr val="windowText" lastClr="000000"/>
                </a:solidFill>
                <a:latin typeface="Calibri"/>
              </a:rPr>
              <a:t> </a:t>
            </a:r>
            <a:r>
              <a:rPr lang="en-GB" sz="2200" dirty="0" err="1">
                <a:solidFill>
                  <a:sysClr val="windowText" lastClr="000000"/>
                </a:solidFill>
                <a:latin typeface="Calibri"/>
              </a:rPr>
              <a:t>inimestega</a:t>
            </a:r>
            <a:r>
              <a:rPr lang="en-GB" sz="2200" dirty="0">
                <a:solidFill>
                  <a:sysClr val="windowText" lastClr="000000"/>
                </a:solidFill>
                <a:latin typeface="Calibri"/>
              </a:rPr>
              <a:t>, </a:t>
            </a:r>
            <a:r>
              <a:rPr lang="en-GB" sz="2200" dirty="0" err="1">
                <a:solidFill>
                  <a:sysClr val="windowText" lastClr="000000"/>
                </a:solidFill>
                <a:latin typeface="Calibri"/>
              </a:rPr>
              <a:t>kes</a:t>
            </a:r>
            <a:r>
              <a:rPr lang="en-GB" sz="2200" dirty="0">
                <a:solidFill>
                  <a:sysClr val="windowText" lastClr="000000"/>
                </a:solidFill>
                <a:latin typeface="Calibri"/>
              </a:rPr>
              <a:t> on </a:t>
            </a:r>
            <a:r>
              <a:rPr lang="en-GB" sz="2200" dirty="0" err="1">
                <a:solidFill>
                  <a:sysClr val="windowText" lastClr="000000"/>
                </a:solidFill>
                <a:latin typeface="Calibri"/>
              </a:rPr>
              <a:t>eellaaditud</a:t>
            </a:r>
            <a:endParaRPr lang="et-EE" sz="2200" dirty="0">
              <a:solidFill>
                <a:sysClr val="windowText" lastClr="000000"/>
              </a:solidFill>
              <a:latin typeface="Calibri"/>
            </a:endParaRPr>
          </a:p>
          <a:p>
            <a:pPr>
              <a:defRPr/>
            </a:pPr>
            <a:r>
              <a:rPr lang="en-GB" sz="2200" dirty="0" err="1">
                <a:solidFill>
                  <a:sysClr val="windowText" lastClr="000000"/>
                </a:solidFill>
                <a:latin typeface="Calibri"/>
              </a:rPr>
              <a:t>samad</a:t>
            </a:r>
            <a:r>
              <a:rPr lang="en-GB" sz="2200" dirty="0">
                <a:solidFill>
                  <a:sysClr val="windowText" lastClr="000000"/>
                </a:solidFill>
                <a:latin typeface="Calibri"/>
              </a:rPr>
              <a:t> </a:t>
            </a:r>
            <a:r>
              <a:rPr lang="en-GB" sz="2200" dirty="0" err="1">
                <a:solidFill>
                  <a:sysClr val="windowText" lastClr="000000"/>
                </a:solidFill>
                <a:latin typeface="Calibri"/>
              </a:rPr>
              <a:t>inimesed</a:t>
            </a:r>
            <a:r>
              <a:rPr lang="en-GB" sz="2200" dirty="0">
                <a:solidFill>
                  <a:sysClr val="windowText" lastClr="000000"/>
                </a:solidFill>
                <a:latin typeface="Calibri"/>
              </a:rPr>
              <a:t> (</a:t>
            </a:r>
            <a:r>
              <a:rPr lang="en-GB" sz="2200" dirty="0" err="1">
                <a:solidFill>
                  <a:sysClr val="windowText" lastClr="000000"/>
                </a:solidFill>
                <a:latin typeface="Calibri"/>
              </a:rPr>
              <a:t>pehme</a:t>
            </a:r>
            <a:r>
              <a:rPr lang="en-GB" sz="2200" dirty="0">
                <a:solidFill>
                  <a:sysClr val="windowText" lastClr="000000"/>
                </a:solidFill>
                <a:latin typeface="Calibri"/>
              </a:rPr>
              <a:t> </a:t>
            </a:r>
            <a:r>
              <a:rPr lang="et-EE" sz="2200" dirty="0">
                <a:solidFill>
                  <a:sysClr val="windowText" lastClr="000000"/>
                </a:solidFill>
                <a:latin typeface="Calibri"/>
              </a:rPr>
              <a:t>kontroll</a:t>
            </a:r>
            <a:r>
              <a:rPr lang="en-GB" sz="2200" dirty="0">
                <a:solidFill>
                  <a:sysClr val="windowText" lastClr="000000"/>
                </a:solidFill>
                <a:latin typeface="Calibri"/>
              </a:rPr>
              <a:t>) </a:t>
            </a:r>
            <a:r>
              <a:rPr lang="en-GB" sz="2200" dirty="0" err="1">
                <a:solidFill>
                  <a:sysClr val="windowText" lastClr="000000"/>
                </a:solidFill>
                <a:latin typeface="Calibri"/>
              </a:rPr>
              <a:t>või</a:t>
            </a:r>
            <a:r>
              <a:rPr lang="en-GB" sz="2200" dirty="0">
                <a:solidFill>
                  <a:sysClr val="windowText" lastClr="000000"/>
                </a:solidFill>
                <a:latin typeface="Calibri"/>
              </a:rPr>
              <a:t> </a:t>
            </a:r>
            <a:r>
              <a:rPr lang="en-GB" sz="2200" dirty="0" err="1">
                <a:solidFill>
                  <a:sysClr val="windowText" lastClr="000000"/>
                </a:solidFill>
                <a:latin typeface="Calibri"/>
              </a:rPr>
              <a:t>kui</a:t>
            </a:r>
            <a:r>
              <a:rPr lang="en-GB" sz="2200" dirty="0">
                <a:solidFill>
                  <a:sysClr val="windowText" lastClr="000000"/>
                </a:solidFill>
                <a:latin typeface="Calibri"/>
              </a:rPr>
              <a:t> </a:t>
            </a:r>
            <a:r>
              <a:rPr lang="en-GB" sz="2200" dirty="0" err="1">
                <a:solidFill>
                  <a:sysClr val="windowText" lastClr="000000"/>
                </a:solidFill>
                <a:latin typeface="Calibri"/>
              </a:rPr>
              <a:t>inimesi</a:t>
            </a:r>
            <a:r>
              <a:rPr lang="en-GB" sz="2200" dirty="0">
                <a:solidFill>
                  <a:sysClr val="windowText" lastClr="000000"/>
                </a:solidFill>
                <a:latin typeface="Calibri"/>
              </a:rPr>
              <a:t> </a:t>
            </a:r>
            <a:r>
              <a:rPr lang="en-GB" sz="2200" dirty="0" err="1">
                <a:solidFill>
                  <a:sysClr val="windowText" lastClr="000000"/>
                </a:solidFill>
                <a:latin typeface="Calibri"/>
              </a:rPr>
              <a:t>ei</a:t>
            </a:r>
            <a:r>
              <a:rPr lang="en-GB" sz="2200" dirty="0">
                <a:solidFill>
                  <a:sysClr val="windowText" lastClr="000000"/>
                </a:solidFill>
                <a:latin typeface="Calibri"/>
              </a:rPr>
              <a:t> </a:t>
            </a:r>
            <a:r>
              <a:rPr lang="en-GB" sz="2200" dirty="0" err="1">
                <a:solidFill>
                  <a:sysClr val="windowText" lastClr="000000"/>
                </a:solidFill>
                <a:latin typeface="Calibri"/>
              </a:rPr>
              <a:t>mainitud</a:t>
            </a:r>
            <a:r>
              <a:rPr lang="en-GB" sz="2200" dirty="0">
                <a:solidFill>
                  <a:sysClr val="windowText" lastClr="000000"/>
                </a:solidFill>
                <a:latin typeface="Calibri"/>
              </a:rPr>
              <a:t> </a:t>
            </a:r>
            <a:r>
              <a:rPr lang="et-EE" sz="2200" dirty="0">
                <a:solidFill>
                  <a:sysClr val="windowText" lastClr="000000"/>
                </a:solidFill>
                <a:latin typeface="Calibri"/>
              </a:rPr>
              <a:t>siis</a:t>
            </a:r>
            <a:r>
              <a:rPr lang="en-GB" sz="2200" dirty="0">
                <a:solidFill>
                  <a:sysClr val="windowText" lastClr="000000"/>
                </a:solidFill>
                <a:latin typeface="Calibri"/>
              </a:rPr>
              <a:t> mis </a:t>
            </a:r>
            <a:r>
              <a:rPr lang="en-GB" sz="2200" dirty="0" err="1">
                <a:solidFill>
                  <a:sysClr val="windowText" lastClr="000000"/>
                </a:solidFill>
                <a:latin typeface="Calibri"/>
              </a:rPr>
              <a:t>põhjusel</a:t>
            </a:r>
            <a:r>
              <a:rPr lang="en-GB" sz="2200" dirty="0">
                <a:solidFill>
                  <a:sysClr val="windowText" lastClr="000000"/>
                </a:solidFill>
                <a:latin typeface="Calibri"/>
              </a:rPr>
              <a:t> (pole </a:t>
            </a:r>
            <a:r>
              <a:rPr lang="en-GB" sz="2200" dirty="0" err="1">
                <a:solidFill>
                  <a:sysClr val="windowText" lastClr="000000"/>
                </a:solidFill>
                <a:latin typeface="Calibri"/>
              </a:rPr>
              <a:t>enam</a:t>
            </a:r>
            <a:r>
              <a:rPr lang="en-GB" sz="2200" dirty="0">
                <a:solidFill>
                  <a:sysClr val="windowText" lastClr="000000"/>
                </a:solidFill>
                <a:latin typeface="Calibri"/>
              </a:rPr>
              <a:t> </a:t>
            </a:r>
            <a:r>
              <a:rPr lang="en-GB" sz="2200" dirty="0" err="1">
                <a:solidFill>
                  <a:sysClr val="windowText" lastClr="000000"/>
                </a:solidFill>
                <a:latin typeface="Calibri"/>
              </a:rPr>
              <a:t>lähedal</a:t>
            </a:r>
            <a:r>
              <a:rPr lang="en-GB" sz="2200" dirty="0">
                <a:solidFill>
                  <a:sysClr val="windowText" lastClr="000000"/>
                </a:solidFill>
                <a:latin typeface="Calibri"/>
              </a:rPr>
              <a:t>, </a:t>
            </a:r>
            <a:r>
              <a:rPr lang="en-GB" sz="2200" dirty="0" err="1">
                <a:solidFill>
                  <a:sysClr val="windowText" lastClr="000000"/>
                </a:solidFill>
                <a:latin typeface="Calibri"/>
              </a:rPr>
              <a:t>suri</a:t>
            </a:r>
            <a:r>
              <a:rPr lang="en-GB" sz="2200" dirty="0">
                <a:solidFill>
                  <a:sysClr val="windowText" lastClr="000000"/>
                </a:solidFill>
                <a:latin typeface="Calibri"/>
              </a:rPr>
              <a:t>, </a:t>
            </a:r>
            <a:r>
              <a:rPr lang="en-GB" sz="2200" dirty="0" err="1">
                <a:solidFill>
                  <a:sysClr val="windowText" lastClr="000000"/>
                </a:solidFill>
                <a:latin typeface="Calibri"/>
              </a:rPr>
              <a:t>kolis</a:t>
            </a:r>
            <a:r>
              <a:rPr lang="en-GB" sz="2200" dirty="0">
                <a:solidFill>
                  <a:sysClr val="windowText" lastClr="000000"/>
                </a:solidFill>
                <a:latin typeface="Calibri"/>
              </a:rPr>
              <a:t> </a:t>
            </a:r>
            <a:r>
              <a:rPr lang="en-GB" sz="2200" dirty="0" err="1">
                <a:solidFill>
                  <a:sysClr val="windowText" lastClr="000000"/>
                </a:solidFill>
                <a:latin typeface="Calibri"/>
              </a:rPr>
              <a:t>ära</a:t>
            </a:r>
            <a:r>
              <a:rPr lang="en-GB" sz="2200" dirty="0">
                <a:solidFill>
                  <a:sysClr val="windowText" lastClr="000000"/>
                </a:solidFill>
                <a:latin typeface="Calibri"/>
              </a:rPr>
              <a:t>...)</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6070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B9C05-468E-1E86-2F0B-91FD1C344D41}"/>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BF2D28-627C-9B5E-8B49-AD11EDAC1BD5}"/>
              </a:ext>
            </a:extLst>
          </p:cNvPr>
          <p:cNvSpPr>
            <a:spLocks noGrp="1"/>
          </p:cNvSpPr>
          <p:nvPr>
            <p:ph type="sldNum" sz="quarter" idx="12"/>
          </p:nvPr>
        </p:nvSpPr>
        <p:spPr/>
        <p:txBody>
          <a:bodyPr/>
          <a:lstStyle/>
          <a:p>
            <a:fld id="{707F67BB-1702-488B-BD11-C12E8658007A}" type="slidenum">
              <a:rPr lang="de-DE" smtClean="0"/>
              <a:t>9</a:t>
            </a:fld>
            <a:endParaRPr lang="de-DE" dirty="0"/>
          </a:p>
        </p:txBody>
      </p:sp>
      <p:sp>
        <p:nvSpPr>
          <p:cNvPr id="6" name="TextBox 5">
            <a:extLst>
              <a:ext uri="{FF2B5EF4-FFF2-40B4-BE49-F238E27FC236}">
                <a16:creationId xmlns:a16="http://schemas.microsoft.com/office/drawing/2014/main" id="{9E5370AA-16F3-0ABE-6020-D2373A54C26C}"/>
              </a:ext>
            </a:extLst>
          </p:cNvPr>
          <p:cNvSpPr txBox="1"/>
          <p:nvPr/>
        </p:nvSpPr>
        <p:spPr>
          <a:xfrm>
            <a:off x="2381250" y="246456"/>
            <a:ext cx="7595507" cy="584775"/>
          </a:xfrm>
          <a:prstGeom prst="rect">
            <a:avLst/>
          </a:prstGeom>
          <a:noFill/>
        </p:spPr>
        <p:txBody>
          <a:bodyPr wrap="square">
            <a:spAutoFit/>
          </a:bodyPr>
          <a:lstStyle/>
          <a:p>
            <a:r>
              <a:rPr lang="en-GB" sz="3200" dirty="0">
                <a:latin typeface="Arial" panose="020B0604020202020204" pitchFamily="34" charset="0"/>
                <a:ea typeface="+mj-ea"/>
                <a:cs typeface="Arial" panose="020B0604020202020204" pitchFamily="34" charset="0"/>
              </a:rPr>
              <a:t>SN </a:t>
            </a:r>
            <a:r>
              <a:rPr lang="et-EE" sz="3200" dirty="0">
                <a:latin typeface="Arial" panose="020B0604020202020204" pitchFamily="34" charset="0"/>
                <a:ea typeface="+mj-ea"/>
                <a:cs typeface="Arial" panose="020B0604020202020204" pitchFamily="34" charset="0"/>
              </a:rPr>
              <a:t>Suhted</a:t>
            </a:r>
            <a:endParaRPr lang="en-DE" sz="3200" dirty="0"/>
          </a:p>
        </p:txBody>
      </p:sp>
      <p:sp>
        <p:nvSpPr>
          <p:cNvPr id="5" name="Inhaltsplatzhalter 2">
            <a:extLst>
              <a:ext uri="{FF2B5EF4-FFF2-40B4-BE49-F238E27FC236}">
                <a16:creationId xmlns:a16="http://schemas.microsoft.com/office/drawing/2014/main" id="{B2590DEB-D3D2-0D5B-C059-7E3D2D3C41C6}"/>
              </a:ext>
            </a:extLst>
          </p:cNvPr>
          <p:cNvSpPr txBox="1">
            <a:spLocks/>
          </p:cNvSpPr>
          <p:nvPr/>
        </p:nvSpPr>
        <p:spPr>
          <a:xfrm>
            <a:off x="718458" y="1294726"/>
            <a:ext cx="11021786" cy="49294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2200" dirty="0" err="1">
                <a:solidFill>
                  <a:sysClr val="windowText" lastClr="000000"/>
                </a:solidFill>
                <a:latin typeface="Calibri"/>
              </a:rPr>
              <a:t>Pehme</a:t>
            </a:r>
            <a:r>
              <a:rPr lang="en-GB" sz="2200" dirty="0">
                <a:solidFill>
                  <a:sysClr val="windowText" lastClr="000000"/>
                </a:solidFill>
                <a:latin typeface="Calibri"/>
              </a:rPr>
              <a:t> </a:t>
            </a:r>
            <a:r>
              <a:rPr lang="en-GB" sz="2200" dirty="0" err="1">
                <a:solidFill>
                  <a:sysClr val="windowText" lastClr="000000"/>
                </a:solidFill>
                <a:latin typeface="Calibri"/>
              </a:rPr>
              <a:t>kontroll</a:t>
            </a:r>
            <a:endParaRPr lang="et-EE" sz="2200" dirty="0">
              <a:solidFill>
                <a:sysClr val="windowText" lastClr="000000"/>
              </a:solidFill>
              <a:latin typeface="Calibri"/>
            </a:endParaRPr>
          </a:p>
          <a:p>
            <a:pPr lvl="0">
              <a:defRPr/>
            </a:pPr>
            <a:r>
              <a:rPr lang="fi-FI" sz="2200" dirty="0" err="1">
                <a:solidFill>
                  <a:sysClr val="windowText" lastClr="000000"/>
                </a:solidFill>
                <a:latin typeface="Calibri"/>
              </a:rPr>
              <a:t>Kontrollib</a:t>
            </a:r>
            <a:r>
              <a:rPr lang="fi-FI" sz="2200" dirty="0">
                <a:solidFill>
                  <a:sysClr val="windowText" lastClr="000000"/>
                </a:solidFill>
                <a:latin typeface="Calibri"/>
              </a:rPr>
              <a:t>, kas </a:t>
            </a:r>
            <a:r>
              <a:rPr lang="fi-FI" sz="2200" dirty="0" err="1">
                <a:solidFill>
                  <a:sysClr val="windowText" lastClr="000000"/>
                </a:solidFill>
                <a:latin typeface="Calibri"/>
              </a:rPr>
              <a:t>tegemist</a:t>
            </a:r>
            <a:r>
              <a:rPr lang="fi-FI" sz="2200" dirty="0">
                <a:solidFill>
                  <a:sysClr val="windowText" lastClr="000000"/>
                </a:solidFill>
                <a:latin typeface="Calibri"/>
              </a:rPr>
              <a:t> on sama </a:t>
            </a:r>
            <a:r>
              <a:rPr lang="fi-FI" sz="2200" dirty="0" err="1">
                <a:solidFill>
                  <a:sysClr val="windowText" lastClr="000000"/>
                </a:solidFill>
                <a:latin typeface="Calibri"/>
              </a:rPr>
              <a:t>isikuga</a:t>
            </a:r>
            <a:r>
              <a:rPr lang="fi-FI" sz="2200" dirty="0">
                <a:solidFill>
                  <a:sysClr val="windowText" lastClr="000000"/>
                </a:solidFill>
                <a:latin typeface="Calibri"/>
              </a:rPr>
              <a:t>, </a:t>
            </a:r>
            <a:r>
              <a:rPr lang="fi-FI" sz="2200" dirty="0" err="1">
                <a:solidFill>
                  <a:sysClr val="windowText" lastClr="000000"/>
                </a:solidFill>
                <a:latin typeface="Calibri"/>
              </a:rPr>
              <a:t>kui</a:t>
            </a:r>
            <a:r>
              <a:rPr lang="fi-FI" sz="2200" dirty="0">
                <a:solidFill>
                  <a:sysClr val="windowText" lastClr="000000"/>
                </a:solidFill>
                <a:latin typeface="Calibri"/>
              </a:rPr>
              <a:t> </a:t>
            </a:r>
            <a:r>
              <a:rPr lang="fi-FI" sz="2200" dirty="0" err="1">
                <a:solidFill>
                  <a:sysClr val="windowText" lastClr="000000"/>
                </a:solidFill>
                <a:latin typeface="Calibri"/>
              </a:rPr>
              <a:t>suhe</a:t>
            </a:r>
            <a:r>
              <a:rPr lang="fi-FI" sz="2200" dirty="0">
                <a:solidFill>
                  <a:sysClr val="windowText" lastClr="000000"/>
                </a:solidFill>
                <a:latin typeface="Calibri"/>
              </a:rPr>
              <a:t> </a:t>
            </a:r>
            <a:r>
              <a:rPr lang="fi-FI" sz="2200" dirty="0" err="1">
                <a:solidFill>
                  <a:sysClr val="windowText" lastClr="000000"/>
                </a:solidFill>
                <a:latin typeface="Calibri"/>
              </a:rPr>
              <a:t>erineb</a:t>
            </a:r>
            <a:r>
              <a:rPr lang="fi-FI" sz="2200" dirty="0">
                <a:solidFill>
                  <a:sysClr val="windowText" lastClr="000000"/>
                </a:solidFill>
                <a:latin typeface="Calibri"/>
              </a:rPr>
              <a:t> </a:t>
            </a:r>
            <a:r>
              <a:rPr lang="fi-FI" sz="2200" dirty="0" err="1">
                <a:solidFill>
                  <a:sysClr val="windowText" lastClr="000000"/>
                </a:solidFill>
                <a:latin typeface="Calibri"/>
              </a:rPr>
              <a:t>eelmisest</a:t>
            </a:r>
            <a:r>
              <a:rPr lang="fi-FI" sz="2200" dirty="0">
                <a:solidFill>
                  <a:sysClr val="windowText" lastClr="000000"/>
                </a:solidFill>
                <a:latin typeface="Calibri"/>
              </a:rPr>
              <a:t> </a:t>
            </a:r>
            <a:r>
              <a:rPr lang="fi-FI" sz="2200" dirty="0" err="1">
                <a:solidFill>
                  <a:sysClr val="windowText" lastClr="000000"/>
                </a:solidFill>
                <a:latin typeface="Calibri"/>
              </a:rPr>
              <a:t>lainest</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0">
              <a:defRPr/>
            </a:pPr>
            <a:r>
              <a:rPr lang="en-GB" sz="2200" dirty="0" err="1">
                <a:solidFill>
                  <a:sysClr val="windowText" lastClr="000000"/>
                </a:solidFill>
                <a:latin typeface="Calibri"/>
              </a:rPr>
              <a:t>Suhe</a:t>
            </a:r>
            <a:r>
              <a:rPr lang="en-GB" sz="2200" dirty="0">
                <a:solidFill>
                  <a:sysClr val="windowText" lastClr="000000"/>
                </a:solidFill>
                <a:latin typeface="Calibri"/>
              </a:rPr>
              <a:t> </a:t>
            </a:r>
            <a:r>
              <a:rPr lang="en-GB" sz="2200" dirty="0" err="1">
                <a:solidFill>
                  <a:sysClr val="windowText" lastClr="000000"/>
                </a:solidFill>
                <a:latin typeface="Calibri"/>
              </a:rPr>
              <a:t>võib</a:t>
            </a:r>
            <a:r>
              <a:rPr lang="en-GB" sz="2200" dirty="0">
                <a:solidFill>
                  <a:sysClr val="windowText" lastClr="000000"/>
                </a:solidFill>
                <a:latin typeface="Calibri"/>
              </a:rPr>
              <a:t> </a:t>
            </a:r>
            <a:r>
              <a:rPr lang="en-GB" sz="2200" dirty="0" err="1">
                <a:solidFill>
                  <a:sysClr val="windowText" lastClr="000000"/>
                </a:solidFill>
                <a:latin typeface="Calibri"/>
              </a:rPr>
              <a:t>erineda</a:t>
            </a:r>
            <a:r>
              <a:rPr lang="et-EE" sz="2200" dirty="0">
                <a:solidFill>
                  <a:sysClr val="windowText" lastClr="000000"/>
                </a:solidFill>
                <a:latin typeface="Calibri"/>
              </a:rPr>
              <a:t> seetõttu, et</a:t>
            </a: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rPr>
              <a:t>:</a:t>
            </a:r>
          </a:p>
          <a:p>
            <a:pPr lvl="2">
              <a:buFont typeface="Symbol" panose="05050102010706020507" pitchFamily="18" charset="2"/>
              <a:buChar char="-"/>
              <a:defRPr/>
            </a:pPr>
            <a:r>
              <a:rPr lang="et-EE" sz="2200" dirty="0">
                <a:solidFill>
                  <a:sysClr val="windowText" lastClr="000000"/>
                </a:solidFill>
                <a:latin typeface="Calibri"/>
              </a:rPr>
              <a:t>Vastaja</a:t>
            </a:r>
            <a:r>
              <a:rPr lang="fi-FI" sz="2200" dirty="0">
                <a:solidFill>
                  <a:sysClr val="windowText" lastClr="000000"/>
                </a:solidFill>
                <a:latin typeface="Calibri"/>
              </a:rPr>
              <a:t> ei viita </a:t>
            </a:r>
            <a:r>
              <a:rPr lang="fi-FI" sz="2200" dirty="0" err="1">
                <a:solidFill>
                  <a:sysClr val="windowText" lastClr="000000"/>
                </a:solidFill>
                <a:latin typeface="Calibri"/>
              </a:rPr>
              <a:t>samale</a:t>
            </a:r>
            <a:r>
              <a:rPr lang="fi-FI" sz="2200" dirty="0">
                <a:solidFill>
                  <a:sysClr val="windowText" lastClr="000000"/>
                </a:solidFill>
                <a:latin typeface="Calibri"/>
              </a:rPr>
              <a:t> </a:t>
            </a:r>
            <a:r>
              <a:rPr lang="fi-FI" sz="2200" dirty="0" err="1">
                <a:solidFill>
                  <a:sysClr val="windowText" lastClr="000000"/>
                </a:solidFill>
                <a:latin typeface="Calibri"/>
              </a:rPr>
              <a:t>isikule</a:t>
            </a:r>
            <a:r>
              <a:rPr lang="fi-FI" sz="2200" dirty="0">
                <a:solidFill>
                  <a:sysClr val="windowText" lastClr="000000"/>
                </a:solidFill>
                <a:latin typeface="Calibri"/>
              </a:rPr>
              <a:t>, </a:t>
            </a:r>
            <a:r>
              <a:rPr lang="fi-FI" sz="2200" dirty="0" err="1">
                <a:solidFill>
                  <a:sysClr val="windowText" lastClr="000000"/>
                </a:solidFill>
                <a:latin typeface="Calibri"/>
              </a:rPr>
              <a:t>vaid</a:t>
            </a:r>
            <a:r>
              <a:rPr lang="fi-FI" sz="2200" dirty="0">
                <a:solidFill>
                  <a:sysClr val="windowText" lastClr="000000"/>
                </a:solidFill>
                <a:latin typeface="Calibri"/>
              </a:rPr>
              <a:t> teisele sama </a:t>
            </a:r>
            <a:r>
              <a:rPr lang="fi-FI" sz="2200" dirty="0" err="1">
                <a:solidFill>
                  <a:sysClr val="windowText" lastClr="000000"/>
                </a:solidFill>
                <a:latin typeface="Calibri"/>
              </a:rPr>
              <a:t>nimega</a:t>
            </a:r>
            <a:r>
              <a:rPr lang="fi-FI" sz="2200" dirty="0">
                <a:solidFill>
                  <a:sysClr val="windowText" lastClr="000000"/>
                </a:solidFill>
                <a:latin typeface="Calibri"/>
              </a:rPr>
              <a:t> </a:t>
            </a:r>
            <a:r>
              <a:rPr lang="fi-FI" sz="2200" dirty="0" err="1">
                <a:solidFill>
                  <a:sysClr val="windowText" lastClr="000000"/>
                </a:solidFill>
                <a:latin typeface="Calibri"/>
              </a:rPr>
              <a:t>isikule</a:t>
            </a:r>
            <a:endParaRPr lang="et-EE" sz="2200" dirty="0">
              <a:solidFill>
                <a:sysClr val="windowText" lastClr="000000"/>
              </a:solidFill>
              <a:latin typeface="Calibri"/>
            </a:endParaRPr>
          </a:p>
          <a:p>
            <a:pPr lvl="2">
              <a:buFont typeface="Symbol" panose="05050102010706020507" pitchFamily="18" charset="2"/>
              <a:buChar char="-"/>
              <a:defRPr/>
            </a:pPr>
            <a:r>
              <a:rPr lang="en-GB" sz="2200" dirty="0" err="1">
                <a:solidFill>
                  <a:sysClr val="windowText" lastClr="000000"/>
                </a:solidFill>
                <a:latin typeface="Calibri"/>
              </a:rPr>
              <a:t>Kodeerimisviga</a:t>
            </a:r>
            <a:r>
              <a:rPr lang="en-GB" sz="2200" dirty="0">
                <a:solidFill>
                  <a:sysClr val="windowText" lastClr="000000"/>
                </a:solidFill>
                <a:latin typeface="Calibri"/>
              </a:rPr>
              <a:t> </a:t>
            </a:r>
            <a:r>
              <a:rPr lang="en-GB" sz="2200" dirty="0" err="1">
                <a:solidFill>
                  <a:sysClr val="windowText" lastClr="000000"/>
                </a:solidFill>
                <a:latin typeface="Calibri"/>
              </a:rPr>
              <a:t>eelmises</a:t>
            </a:r>
            <a:r>
              <a:rPr lang="en-GB" sz="2200" dirty="0">
                <a:solidFill>
                  <a:sysClr val="windowText" lastClr="000000"/>
                </a:solidFill>
                <a:latin typeface="Calibri"/>
              </a:rPr>
              <a:t> laines</a:t>
            </a:r>
            <a:endParaRPr lang="et-EE" sz="2200" dirty="0">
              <a:solidFill>
                <a:sysClr val="windowText" lastClr="000000"/>
              </a:solidFill>
              <a:latin typeface="Calibri"/>
            </a:endParaRPr>
          </a:p>
          <a:p>
            <a:pPr lvl="2">
              <a:buFont typeface="Symbol" panose="05050102010706020507" pitchFamily="18" charset="2"/>
              <a:buChar char="-"/>
              <a:defRPr/>
            </a:pPr>
            <a:r>
              <a:rPr lang="fi-FI" sz="2200" dirty="0" err="1">
                <a:solidFill>
                  <a:sysClr val="windowText" lastClr="000000"/>
                </a:solidFill>
                <a:latin typeface="Calibri"/>
              </a:rPr>
              <a:t>Kodeerimisviga</a:t>
            </a:r>
            <a:r>
              <a:rPr lang="fi-FI" sz="2200" dirty="0">
                <a:solidFill>
                  <a:sysClr val="windowText" lastClr="000000"/>
                </a:solidFill>
                <a:latin typeface="Calibri"/>
              </a:rPr>
              <a:t> </a:t>
            </a:r>
            <a:r>
              <a:rPr lang="fi-FI" sz="2200" dirty="0" err="1">
                <a:solidFill>
                  <a:sysClr val="windowText" lastClr="000000"/>
                </a:solidFill>
                <a:latin typeface="Calibri"/>
              </a:rPr>
              <a:t>selles</a:t>
            </a:r>
            <a:r>
              <a:rPr lang="fi-FI" sz="2200" dirty="0">
                <a:solidFill>
                  <a:sysClr val="windowText" lastClr="000000"/>
                </a:solidFill>
                <a:latin typeface="Calibri"/>
              </a:rPr>
              <a:t> </a:t>
            </a:r>
            <a:r>
              <a:rPr lang="fi-FI" sz="2200" dirty="0" err="1">
                <a:solidFill>
                  <a:sysClr val="windowText" lastClr="000000"/>
                </a:solidFill>
                <a:latin typeface="Calibri"/>
              </a:rPr>
              <a:t>laines</a:t>
            </a:r>
            <a:r>
              <a:rPr lang="fi-FI" sz="2200" dirty="0">
                <a:solidFill>
                  <a:sysClr val="windowText" lastClr="000000"/>
                </a:solidFill>
                <a:latin typeface="Calibri"/>
              </a:rPr>
              <a:t> (</a:t>
            </a:r>
            <a:r>
              <a:rPr lang="fi-FI" sz="2200" dirty="0" err="1">
                <a:solidFill>
                  <a:sysClr val="windowText" lastClr="000000"/>
                </a:solidFill>
                <a:latin typeface="Calibri"/>
              </a:rPr>
              <a:t>palun</a:t>
            </a:r>
            <a:r>
              <a:rPr lang="fi-FI" sz="2200" dirty="0">
                <a:solidFill>
                  <a:sysClr val="windowText" lastClr="000000"/>
                </a:solidFill>
                <a:latin typeface="Calibri"/>
              </a:rPr>
              <a:t> </a:t>
            </a:r>
            <a:r>
              <a:rPr lang="fi-FI" sz="2200" dirty="0" err="1">
                <a:solidFill>
                  <a:sysClr val="windowText" lastClr="000000"/>
                </a:solidFill>
                <a:latin typeface="Calibri"/>
              </a:rPr>
              <a:t>minge</a:t>
            </a:r>
            <a:r>
              <a:rPr lang="fi-FI" sz="2200" dirty="0">
                <a:solidFill>
                  <a:sysClr val="windowText" lastClr="000000"/>
                </a:solidFill>
                <a:latin typeface="Calibri"/>
              </a:rPr>
              <a:t> </a:t>
            </a:r>
            <a:r>
              <a:rPr lang="fi-FI" sz="2200" dirty="0" err="1">
                <a:solidFill>
                  <a:sysClr val="windowText" lastClr="000000"/>
                </a:solidFill>
                <a:latin typeface="Calibri"/>
              </a:rPr>
              <a:t>tagasi</a:t>
            </a:r>
            <a:r>
              <a:rPr lang="fi-FI" sz="2200" dirty="0">
                <a:solidFill>
                  <a:sysClr val="windowText" lastClr="000000"/>
                </a:solidFill>
                <a:latin typeface="Calibri"/>
              </a:rPr>
              <a:t> ja </a:t>
            </a:r>
            <a:r>
              <a:rPr lang="fi-FI" sz="2200" dirty="0" err="1">
                <a:solidFill>
                  <a:sysClr val="windowText" lastClr="000000"/>
                </a:solidFill>
                <a:latin typeface="Calibri"/>
              </a:rPr>
              <a:t>parandage</a:t>
            </a:r>
            <a:r>
              <a:rPr lang="fi-FI" sz="2200" dirty="0">
                <a:solidFill>
                  <a:sysClr val="windowText" lastClr="000000"/>
                </a:solidFill>
                <a:latin typeface="Calibri"/>
              </a:rPr>
              <a:t> </a:t>
            </a:r>
            <a:r>
              <a:rPr lang="et-EE" sz="2200" dirty="0">
                <a:solidFill>
                  <a:sysClr val="windowText" lastClr="000000"/>
                </a:solidFill>
                <a:latin typeface="Calibri"/>
              </a:rPr>
              <a:t>ära</a:t>
            </a:r>
            <a:r>
              <a:rPr lang="fi-FI" sz="2200" dirty="0">
                <a:solidFill>
                  <a:sysClr val="windowText" lastClr="000000"/>
                </a:solidFill>
                <a:latin typeface="Calibri"/>
              </a:rPr>
              <a:t>)</a:t>
            </a:r>
            <a:endParaRPr lang="et-EE" sz="2200" dirty="0">
              <a:solidFill>
                <a:sysClr val="windowText" lastClr="000000"/>
              </a:solidFill>
              <a:latin typeface="Calibri"/>
            </a:endParaRPr>
          </a:p>
          <a:p>
            <a:pPr lvl="2">
              <a:buFont typeface="Symbol" panose="05050102010706020507" pitchFamily="18" charset="2"/>
              <a:buChar char="-"/>
              <a:defRPr/>
            </a:pPr>
            <a:r>
              <a:rPr lang="fi-FI" sz="2200" dirty="0" err="1">
                <a:solidFill>
                  <a:sysClr val="windowText" lastClr="000000"/>
                </a:solidFill>
                <a:latin typeface="Calibri"/>
              </a:rPr>
              <a:t>Suhe</a:t>
            </a:r>
            <a:r>
              <a:rPr lang="fi-FI" sz="2200" dirty="0">
                <a:solidFill>
                  <a:sysClr val="windowText" lastClr="000000"/>
                </a:solidFill>
                <a:latin typeface="Calibri"/>
              </a:rPr>
              <a:t> on </a:t>
            </a:r>
            <a:r>
              <a:rPr lang="fi-FI" sz="2200" dirty="0" err="1">
                <a:solidFill>
                  <a:sysClr val="windowText" lastClr="000000"/>
                </a:solidFill>
                <a:latin typeface="Calibri"/>
              </a:rPr>
              <a:t>muutunud</a:t>
            </a:r>
            <a:r>
              <a:rPr lang="fi-FI" sz="2200" dirty="0">
                <a:solidFill>
                  <a:sysClr val="windowText" lastClr="000000"/>
                </a:solidFill>
                <a:latin typeface="Calibri"/>
              </a:rPr>
              <a:t>, </a:t>
            </a:r>
            <a:r>
              <a:rPr lang="fi-FI" sz="2200" dirty="0" err="1">
                <a:solidFill>
                  <a:sysClr val="windowText" lastClr="000000"/>
                </a:solidFill>
                <a:latin typeface="Calibri"/>
              </a:rPr>
              <a:t>nt</a:t>
            </a:r>
            <a:r>
              <a:rPr lang="fi-FI" sz="2200" dirty="0">
                <a:solidFill>
                  <a:sysClr val="windowText" lastClr="000000"/>
                </a:solidFill>
                <a:latin typeface="Calibri"/>
              </a:rPr>
              <a:t> </a:t>
            </a:r>
            <a:r>
              <a:rPr lang="fi-FI" sz="2200" dirty="0" err="1">
                <a:solidFill>
                  <a:sysClr val="windowText" lastClr="000000"/>
                </a:solidFill>
                <a:latin typeface="Calibri"/>
              </a:rPr>
              <a:t>endisest</a:t>
            </a:r>
            <a:r>
              <a:rPr lang="fi-FI" sz="2200" dirty="0">
                <a:solidFill>
                  <a:sysClr val="windowText" lastClr="000000"/>
                </a:solidFill>
                <a:latin typeface="Calibri"/>
              </a:rPr>
              <a:t> </a:t>
            </a:r>
            <a:r>
              <a:rPr lang="fi-FI" sz="2200" dirty="0" err="1">
                <a:solidFill>
                  <a:sysClr val="windowText" lastClr="000000"/>
                </a:solidFill>
                <a:latin typeface="Calibri"/>
              </a:rPr>
              <a:t>kolleegist</a:t>
            </a:r>
            <a:r>
              <a:rPr lang="fi-FI" sz="2200" dirty="0">
                <a:solidFill>
                  <a:sysClr val="windowText" lastClr="000000"/>
                </a:solidFill>
                <a:latin typeface="Calibri"/>
              </a:rPr>
              <a:t> on </a:t>
            </a:r>
            <a:r>
              <a:rPr lang="fi-FI" sz="2200" dirty="0" err="1">
                <a:solidFill>
                  <a:sysClr val="windowText" lastClr="000000"/>
                </a:solidFill>
                <a:latin typeface="Calibri"/>
              </a:rPr>
              <a:t>saanud</a:t>
            </a:r>
            <a:r>
              <a:rPr lang="fi-FI" sz="2200" dirty="0">
                <a:solidFill>
                  <a:sysClr val="windowText" lastClr="000000"/>
                </a:solidFill>
                <a:latin typeface="Calibri"/>
              </a:rPr>
              <a:t> </a:t>
            </a:r>
            <a:r>
              <a:rPr lang="fi-FI" sz="2200" dirty="0" err="1">
                <a:solidFill>
                  <a:sysClr val="windowText" lastClr="000000"/>
                </a:solidFill>
                <a:latin typeface="Calibri"/>
              </a:rPr>
              <a:t>sõber</a:t>
            </a:r>
            <a:endPar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a:p>
            <a:pPr marL="0" lvl="0" indent="0">
              <a:buNone/>
              <a:defRPr/>
            </a:pPr>
            <a:r>
              <a:rPr kumimoji="0" lang="en-GB"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sym typeface="Wingdings" panose="05000000000000000000" pitchFamily="2" charset="2"/>
              </a:rPr>
              <a:t> </a:t>
            </a:r>
            <a:r>
              <a:rPr lang="en-GB" sz="2200" dirty="0" err="1">
                <a:solidFill>
                  <a:sysClr val="windowText" lastClr="000000"/>
                </a:solidFill>
                <a:latin typeface="Calibri"/>
              </a:rPr>
              <a:t>Seetõttu</a:t>
            </a:r>
            <a:r>
              <a:rPr lang="en-GB" sz="2200" dirty="0">
                <a:solidFill>
                  <a:sysClr val="windowText" lastClr="000000"/>
                </a:solidFill>
                <a:latin typeface="Calibri"/>
              </a:rPr>
              <a:t> on </a:t>
            </a:r>
            <a:r>
              <a:rPr lang="en-GB" sz="2200" dirty="0" err="1">
                <a:solidFill>
                  <a:sysClr val="windowText" lastClr="000000"/>
                </a:solidFill>
                <a:latin typeface="Calibri"/>
              </a:rPr>
              <a:t>oluline</a:t>
            </a:r>
            <a:r>
              <a:rPr lang="en-GB" sz="2200" dirty="0">
                <a:solidFill>
                  <a:sysClr val="windowText" lastClr="000000"/>
                </a:solidFill>
                <a:latin typeface="Calibri"/>
              </a:rPr>
              <a:t> </a:t>
            </a:r>
            <a:r>
              <a:rPr lang="en-GB" sz="2200" dirty="0" err="1">
                <a:solidFill>
                  <a:sysClr val="windowText" lastClr="000000"/>
                </a:solidFill>
                <a:latin typeface="Calibri"/>
              </a:rPr>
              <a:t>kirjutada</a:t>
            </a:r>
            <a:r>
              <a:rPr lang="en-GB" sz="2200" dirty="0">
                <a:solidFill>
                  <a:sysClr val="windowText" lastClr="000000"/>
                </a:solidFill>
                <a:latin typeface="Calibri"/>
              </a:rPr>
              <a:t> </a:t>
            </a:r>
            <a:r>
              <a:rPr lang="et-EE" sz="2200" dirty="0">
                <a:solidFill>
                  <a:sysClr val="windowText" lastClr="000000"/>
                </a:solidFill>
                <a:latin typeface="Calibri"/>
              </a:rPr>
              <a:t>võrgustiku</a:t>
            </a:r>
            <a:r>
              <a:rPr lang="en-GB" sz="2200" dirty="0">
                <a:solidFill>
                  <a:sysClr val="windowText" lastClr="000000"/>
                </a:solidFill>
                <a:latin typeface="Calibri"/>
              </a:rPr>
              <a:t> </a:t>
            </a:r>
            <a:r>
              <a:rPr lang="en-GB" sz="2200" dirty="0" err="1">
                <a:solidFill>
                  <a:sysClr val="windowText" lastClr="000000"/>
                </a:solidFill>
                <a:latin typeface="Calibri"/>
              </a:rPr>
              <a:t>liikme</a:t>
            </a:r>
            <a:r>
              <a:rPr lang="en-GB" sz="2200" dirty="0">
                <a:solidFill>
                  <a:sysClr val="windowText" lastClr="000000"/>
                </a:solidFill>
                <a:latin typeface="Calibri"/>
              </a:rPr>
              <a:t> </a:t>
            </a:r>
            <a:r>
              <a:rPr lang="en-GB" sz="2200" dirty="0" err="1">
                <a:solidFill>
                  <a:sysClr val="windowText" lastClr="000000"/>
                </a:solidFill>
                <a:latin typeface="Calibri"/>
              </a:rPr>
              <a:t>nimi</a:t>
            </a:r>
            <a:r>
              <a:rPr lang="en-GB" sz="2200" dirty="0">
                <a:solidFill>
                  <a:sysClr val="windowText" lastClr="000000"/>
                </a:solidFill>
                <a:latin typeface="Calibri"/>
              </a:rPr>
              <a:t>, </a:t>
            </a:r>
            <a:r>
              <a:rPr lang="en-GB" sz="2200" dirty="0" err="1">
                <a:solidFill>
                  <a:sysClr val="windowText" lastClr="000000"/>
                </a:solidFill>
                <a:latin typeface="Calibri"/>
              </a:rPr>
              <a:t>mitte</a:t>
            </a:r>
            <a:r>
              <a:rPr lang="en-GB" sz="2200" dirty="0">
                <a:solidFill>
                  <a:sysClr val="windowText" lastClr="000000"/>
                </a:solidFill>
                <a:latin typeface="Calibri"/>
              </a:rPr>
              <a:t> </a:t>
            </a:r>
            <a:r>
              <a:rPr lang="en-GB" sz="2200" dirty="0" err="1">
                <a:solidFill>
                  <a:sysClr val="windowText" lastClr="000000"/>
                </a:solidFill>
                <a:latin typeface="Calibri"/>
              </a:rPr>
              <a:t>tema</a:t>
            </a:r>
            <a:r>
              <a:rPr lang="en-GB" sz="2200" dirty="0">
                <a:solidFill>
                  <a:sysClr val="windowText" lastClr="000000"/>
                </a:solidFill>
                <a:latin typeface="Calibri"/>
              </a:rPr>
              <a:t> </a:t>
            </a:r>
            <a:r>
              <a:rPr lang="en-GB" sz="2200" dirty="0" err="1">
                <a:solidFill>
                  <a:sysClr val="windowText" lastClr="000000"/>
                </a:solidFill>
                <a:latin typeface="Calibri"/>
              </a:rPr>
              <a:t>suhe</a:t>
            </a:r>
            <a:r>
              <a:rPr lang="en-GB" sz="2200" dirty="0">
                <a:solidFill>
                  <a:sysClr val="windowText" lastClr="000000"/>
                </a:solidFill>
                <a:latin typeface="Calibri"/>
              </a:rPr>
              <a:t> </a:t>
            </a:r>
            <a:r>
              <a:rPr lang="en-GB" sz="2200" dirty="0" err="1">
                <a:solidFill>
                  <a:sysClr val="windowText" lastClr="000000"/>
                </a:solidFill>
                <a:latin typeface="Calibri"/>
              </a:rPr>
              <a:t>kostjaga</a:t>
            </a:r>
            <a:r>
              <a:rPr lang="en-GB" sz="2200" dirty="0">
                <a:solidFill>
                  <a:sysClr val="windowText" lastClr="000000"/>
                </a:solidFill>
                <a:latin typeface="Calibri"/>
              </a:rPr>
              <a:t> (</a:t>
            </a:r>
            <a:r>
              <a:rPr lang="en-GB" sz="2200" dirty="0" err="1">
                <a:solidFill>
                  <a:sysClr val="windowText" lastClr="000000"/>
                </a:solidFill>
                <a:latin typeface="Calibri"/>
              </a:rPr>
              <a:t>nt</a:t>
            </a:r>
            <a:r>
              <a:rPr lang="en-GB" sz="2200" dirty="0">
                <a:solidFill>
                  <a:sysClr val="windowText" lastClr="000000"/>
                </a:solidFill>
                <a:latin typeface="Calibri"/>
              </a:rPr>
              <a:t> "Petra" </a:t>
            </a:r>
            <a:r>
              <a:rPr lang="en-GB" sz="2200" dirty="0" err="1">
                <a:solidFill>
                  <a:sysClr val="windowText" lastClr="000000"/>
                </a:solidFill>
                <a:latin typeface="Calibri"/>
              </a:rPr>
              <a:t>ja</a:t>
            </a:r>
            <a:r>
              <a:rPr lang="en-GB" sz="2200" dirty="0">
                <a:solidFill>
                  <a:sysClr val="windowText" lastClr="000000"/>
                </a:solidFill>
                <a:latin typeface="Calibri"/>
              </a:rPr>
              <a:t> </a:t>
            </a:r>
            <a:r>
              <a:rPr lang="en-GB" sz="2200" dirty="0" err="1">
                <a:solidFill>
                  <a:sysClr val="windowText" lastClr="000000"/>
                </a:solidFill>
                <a:latin typeface="Calibri"/>
              </a:rPr>
              <a:t>mitte</a:t>
            </a:r>
            <a:r>
              <a:rPr lang="en-GB" sz="2200" dirty="0">
                <a:solidFill>
                  <a:sysClr val="windowText" lastClr="000000"/>
                </a:solidFill>
                <a:latin typeface="Calibri"/>
              </a:rPr>
              <a:t> "laps").</a:t>
            </a: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33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presentation_2023.potx  -  Schreibgeschützt" id="{317486E1-6A6D-4F6D-B0FE-EFB6CD4F7800}" vid="{7F0DA4C8-86E4-4D10-AFCE-A9E6D3D1885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 template presentation_042023</Template>
  <TotalTime>1878</TotalTime>
  <Words>3815</Words>
  <Application>Microsoft Office PowerPoint</Application>
  <PresentationFormat>Widescreen</PresentationFormat>
  <Paragraphs>494</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Aptos</vt:lpstr>
      <vt:lpstr>Aptos Narrow</vt:lpstr>
      <vt:lpstr>Arial</vt:lpstr>
      <vt:lpstr>Arial</vt:lpstr>
      <vt:lpstr>Calibri</vt:lpstr>
      <vt:lpstr>Calibri Light</vt:lpstr>
      <vt:lpstr>Cambria</vt:lpstr>
      <vt:lpstr>Segoe UI Web (East European)</vt:lpstr>
      <vt:lpstr>Symbol</vt:lpstr>
      <vt:lpstr>Wingdings</vt:lpstr>
      <vt:lpstr>Office</vt:lpstr>
      <vt:lpstr>Koolitusintervjuu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Knoblechner</dc:creator>
  <cp:lastModifiedBy>Jana Bruns</cp:lastModifiedBy>
  <cp:revision>37</cp:revision>
  <cp:lastPrinted>2024-02-26T21:17:26Z</cp:lastPrinted>
  <dcterms:created xsi:type="dcterms:W3CDTF">2023-04-20T15:44:13Z</dcterms:created>
  <dcterms:modified xsi:type="dcterms:W3CDTF">2025-03-06T07:42:51Z</dcterms:modified>
</cp:coreProperties>
</file>