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436" r:id="rId2"/>
    <p:sldId id="385" r:id="rId3"/>
    <p:sldId id="454" r:id="rId4"/>
    <p:sldId id="433" r:id="rId5"/>
    <p:sldId id="450" r:id="rId6"/>
    <p:sldId id="443" r:id="rId7"/>
    <p:sldId id="415" r:id="rId8"/>
    <p:sldId id="455" r:id="rId9"/>
    <p:sldId id="445" r:id="rId10"/>
    <p:sldId id="416" r:id="rId11"/>
    <p:sldId id="446" r:id="rId12"/>
    <p:sldId id="456" r:id="rId13"/>
    <p:sldId id="459" r:id="rId14"/>
    <p:sldId id="458" r:id="rId15"/>
    <p:sldId id="460" r:id="rId16"/>
    <p:sldId id="461" r:id="rId17"/>
    <p:sldId id="439" r:id="rId18"/>
    <p:sldId id="451" r:id="rId19"/>
    <p:sldId id="453" r:id="rId20"/>
    <p:sldId id="452" r:id="rId21"/>
    <p:sldId id="414" r:id="rId22"/>
    <p:sldId id="462" r:id="rId23"/>
    <p:sldId id="444" r:id="rId24"/>
    <p:sldId id="404" r:id="rId25"/>
  </p:sldIdLst>
  <p:sldSz cx="9144000" cy="6858000" type="screen4x3"/>
  <p:notesSz cx="6858000" cy="9144000"/>
  <p:defaultTextStyle>
    <a:defPPr>
      <a:defRPr lang="et-E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Kaia Laidra" initials="KL"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27" autoAdjust="0"/>
    <p:restoredTop sz="93875" autoAdjust="0"/>
  </p:normalViewPr>
  <p:slideViewPr>
    <p:cSldViewPr>
      <p:cViewPr varScale="1">
        <p:scale>
          <a:sx n="72" d="100"/>
          <a:sy n="72" d="100"/>
        </p:scale>
        <p:origin x="416" y="4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397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commentAuthors" Target="commentAuthors.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t-EE"/>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F266D5D-A615-44AB-86BD-DB0667B3B657}" type="datetimeFigureOut">
              <a:rPr lang="et-EE" smtClean="0"/>
              <a:pPr/>
              <a:t>03.03.2025</a:t>
            </a:fld>
            <a:endParaRPr lang="et-EE"/>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t-EE"/>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t-EE"/>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983557E-D44E-4F0F-93FB-29FC987C7740}" type="slidenum">
              <a:rPr lang="et-EE" smtClean="0"/>
              <a:pPr/>
              <a:t>‹#›</a:t>
            </a:fld>
            <a:endParaRPr lang="et-EE"/>
          </a:p>
        </p:txBody>
      </p:sp>
    </p:spTree>
    <p:extLst>
      <p:ext uri="{BB962C8B-B14F-4D97-AF65-F5344CB8AC3E}">
        <p14:creationId xmlns:p14="http://schemas.microsoft.com/office/powerpoint/2010/main" val="7258870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t-EE"/>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t-EE"/>
          </a:p>
        </p:txBody>
      </p:sp>
      <p:sp>
        <p:nvSpPr>
          <p:cNvPr id="4" name="Date Placeholder 3"/>
          <p:cNvSpPr>
            <a:spLocks noGrp="1"/>
          </p:cNvSpPr>
          <p:nvPr>
            <p:ph type="dt" sz="half" idx="10"/>
          </p:nvPr>
        </p:nvSpPr>
        <p:spPr/>
        <p:txBody>
          <a:bodyPr/>
          <a:lstStyle/>
          <a:p>
            <a:fld id="{DF1F25B1-B0CB-483C-98D4-DC625321C6DC}" type="datetime1">
              <a:rPr lang="et-EE" smtClean="0"/>
              <a:pPr/>
              <a:t>03.03.2025</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43C96F2C-55A6-44ED-B3C0-9B060C12C831}" type="slidenum">
              <a:rPr lang="et-EE" smtClean="0"/>
              <a:pPr/>
              <a:t>‹#›</a:t>
            </a:fld>
            <a:endParaRPr lang="et-E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t-EE"/>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4" name="Date Placeholder 3"/>
          <p:cNvSpPr>
            <a:spLocks noGrp="1"/>
          </p:cNvSpPr>
          <p:nvPr>
            <p:ph type="dt" sz="half" idx="10"/>
          </p:nvPr>
        </p:nvSpPr>
        <p:spPr/>
        <p:txBody>
          <a:bodyPr/>
          <a:lstStyle/>
          <a:p>
            <a:fld id="{0A9712E8-4240-4FDE-AB76-4560562ECA24}" type="datetime1">
              <a:rPr lang="et-EE" smtClean="0"/>
              <a:pPr/>
              <a:t>03.03.2025</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43C96F2C-55A6-44ED-B3C0-9B060C12C831}" type="slidenum">
              <a:rPr lang="et-EE" smtClean="0"/>
              <a:pPr/>
              <a:t>‹#›</a:t>
            </a:fld>
            <a:endParaRPr lang="et-E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t-EE"/>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4" name="Date Placeholder 3"/>
          <p:cNvSpPr>
            <a:spLocks noGrp="1"/>
          </p:cNvSpPr>
          <p:nvPr>
            <p:ph type="dt" sz="half" idx="10"/>
          </p:nvPr>
        </p:nvSpPr>
        <p:spPr/>
        <p:txBody>
          <a:bodyPr/>
          <a:lstStyle/>
          <a:p>
            <a:fld id="{B0548BFF-9796-4EDD-A01C-A05287939E55}" type="datetime1">
              <a:rPr lang="et-EE" smtClean="0"/>
              <a:pPr/>
              <a:t>03.03.2025</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43C96F2C-55A6-44ED-B3C0-9B060C12C831}" type="slidenum">
              <a:rPr lang="et-EE" smtClean="0"/>
              <a:pPr/>
              <a:t>‹#›</a:t>
            </a:fld>
            <a:endParaRPr lang="et-E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t-EE"/>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4" name="Date Placeholder 3"/>
          <p:cNvSpPr>
            <a:spLocks noGrp="1"/>
          </p:cNvSpPr>
          <p:nvPr>
            <p:ph type="dt" sz="half" idx="10"/>
          </p:nvPr>
        </p:nvSpPr>
        <p:spPr/>
        <p:txBody>
          <a:bodyPr/>
          <a:lstStyle/>
          <a:p>
            <a:fld id="{6D9BF3CD-5225-4BC9-B6D5-7586BE89F595}" type="datetime1">
              <a:rPr lang="et-EE" smtClean="0"/>
              <a:pPr/>
              <a:t>03.03.2025</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43C96F2C-55A6-44ED-B3C0-9B060C12C831}" type="slidenum">
              <a:rPr lang="et-EE" smtClean="0"/>
              <a:pPr/>
              <a:t>‹#›</a:t>
            </a:fld>
            <a:endParaRPr lang="et-E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t-EE"/>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EAC0B47-36E2-4807-9D2B-947C3516482D}" type="datetime1">
              <a:rPr lang="et-EE" smtClean="0"/>
              <a:pPr/>
              <a:t>03.03.2025</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43C96F2C-55A6-44ED-B3C0-9B060C12C831}" type="slidenum">
              <a:rPr lang="et-EE" smtClean="0"/>
              <a:pPr/>
              <a:t>‹#›</a:t>
            </a:fld>
            <a:endParaRPr lang="et-E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t-EE"/>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5" name="Date Placeholder 4"/>
          <p:cNvSpPr>
            <a:spLocks noGrp="1"/>
          </p:cNvSpPr>
          <p:nvPr>
            <p:ph type="dt" sz="half" idx="10"/>
          </p:nvPr>
        </p:nvSpPr>
        <p:spPr/>
        <p:txBody>
          <a:bodyPr/>
          <a:lstStyle/>
          <a:p>
            <a:fld id="{668D9654-4A06-4BE7-8673-75276A4F071F}" type="datetime1">
              <a:rPr lang="et-EE" smtClean="0"/>
              <a:pPr/>
              <a:t>03.03.2025</a:t>
            </a:fld>
            <a:endParaRPr lang="et-EE"/>
          </a:p>
        </p:txBody>
      </p:sp>
      <p:sp>
        <p:nvSpPr>
          <p:cNvPr id="6" name="Footer Placeholder 5"/>
          <p:cNvSpPr>
            <a:spLocks noGrp="1"/>
          </p:cNvSpPr>
          <p:nvPr>
            <p:ph type="ftr" sz="quarter" idx="11"/>
          </p:nvPr>
        </p:nvSpPr>
        <p:spPr/>
        <p:txBody>
          <a:bodyPr/>
          <a:lstStyle/>
          <a:p>
            <a:endParaRPr lang="et-EE"/>
          </a:p>
        </p:txBody>
      </p:sp>
      <p:sp>
        <p:nvSpPr>
          <p:cNvPr id="7" name="Slide Number Placeholder 6"/>
          <p:cNvSpPr>
            <a:spLocks noGrp="1"/>
          </p:cNvSpPr>
          <p:nvPr>
            <p:ph type="sldNum" sz="quarter" idx="12"/>
          </p:nvPr>
        </p:nvSpPr>
        <p:spPr/>
        <p:txBody>
          <a:bodyPr/>
          <a:lstStyle/>
          <a:p>
            <a:fld id="{43C96F2C-55A6-44ED-B3C0-9B060C12C831}" type="slidenum">
              <a:rPr lang="et-EE" smtClean="0"/>
              <a:pPr/>
              <a:t>‹#›</a:t>
            </a:fld>
            <a:endParaRPr lang="et-E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t-EE"/>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7" name="Date Placeholder 6"/>
          <p:cNvSpPr>
            <a:spLocks noGrp="1"/>
          </p:cNvSpPr>
          <p:nvPr>
            <p:ph type="dt" sz="half" idx="10"/>
          </p:nvPr>
        </p:nvSpPr>
        <p:spPr/>
        <p:txBody>
          <a:bodyPr/>
          <a:lstStyle/>
          <a:p>
            <a:fld id="{5EE13BA8-1598-4112-81F0-173022F61E6E}" type="datetime1">
              <a:rPr lang="et-EE" smtClean="0"/>
              <a:pPr/>
              <a:t>03.03.2025</a:t>
            </a:fld>
            <a:endParaRPr lang="et-EE"/>
          </a:p>
        </p:txBody>
      </p:sp>
      <p:sp>
        <p:nvSpPr>
          <p:cNvPr id="8" name="Footer Placeholder 7"/>
          <p:cNvSpPr>
            <a:spLocks noGrp="1"/>
          </p:cNvSpPr>
          <p:nvPr>
            <p:ph type="ftr" sz="quarter" idx="11"/>
          </p:nvPr>
        </p:nvSpPr>
        <p:spPr/>
        <p:txBody>
          <a:bodyPr/>
          <a:lstStyle/>
          <a:p>
            <a:endParaRPr lang="et-EE"/>
          </a:p>
        </p:txBody>
      </p:sp>
      <p:sp>
        <p:nvSpPr>
          <p:cNvPr id="9" name="Slide Number Placeholder 8"/>
          <p:cNvSpPr>
            <a:spLocks noGrp="1"/>
          </p:cNvSpPr>
          <p:nvPr>
            <p:ph type="sldNum" sz="quarter" idx="12"/>
          </p:nvPr>
        </p:nvSpPr>
        <p:spPr/>
        <p:txBody>
          <a:bodyPr/>
          <a:lstStyle/>
          <a:p>
            <a:fld id="{43C96F2C-55A6-44ED-B3C0-9B060C12C831}" type="slidenum">
              <a:rPr lang="et-EE" smtClean="0"/>
              <a:pPr/>
              <a:t>‹#›</a:t>
            </a:fld>
            <a:endParaRPr lang="et-E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t-EE"/>
          </a:p>
        </p:txBody>
      </p:sp>
      <p:sp>
        <p:nvSpPr>
          <p:cNvPr id="3" name="Date Placeholder 2"/>
          <p:cNvSpPr>
            <a:spLocks noGrp="1"/>
          </p:cNvSpPr>
          <p:nvPr>
            <p:ph type="dt" sz="half" idx="10"/>
          </p:nvPr>
        </p:nvSpPr>
        <p:spPr/>
        <p:txBody>
          <a:bodyPr/>
          <a:lstStyle/>
          <a:p>
            <a:fld id="{4ADD4EFD-5256-4AFB-9ECE-236C178AA26A}" type="datetime1">
              <a:rPr lang="et-EE" smtClean="0"/>
              <a:pPr/>
              <a:t>03.03.2025</a:t>
            </a:fld>
            <a:endParaRPr lang="et-EE"/>
          </a:p>
        </p:txBody>
      </p:sp>
      <p:sp>
        <p:nvSpPr>
          <p:cNvPr id="4" name="Footer Placeholder 3"/>
          <p:cNvSpPr>
            <a:spLocks noGrp="1"/>
          </p:cNvSpPr>
          <p:nvPr>
            <p:ph type="ftr" sz="quarter" idx="11"/>
          </p:nvPr>
        </p:nvSpPr>
        <p:spPr/>
        <p:txBody>
          <a:bodyPr/>
          <a:lstStyle/>
          <a:p>
            <a:endParaRPr lang="et-EE"/>
          </a:p>
        </p:txBody>
      </p:sp>
      <p:sp>
        <p:nvSpPr>
          <p:cNvPr id="5" name="Slide Number Placeholder 4"/>
          <p:cNvSpPr>
            <a:spLocks noGrp="1"/>
          </p:cNvSpPr>
          <p:nvPr>
            <p:ph type="sldNum" sz="quarter" idx="12"/>
          </p:nvPr>
        </p:nvSpPr>
        <p:spPr/>
        <p:txBody>
          <a:bodyPr/>
          <a:lstStyle/>
          <a:p>
            <a:fld id="{43C96F2C-55A6-44ED-B3C0-9B060C12C831}" type="slidenum">
              <a:rPr lang="et-EE" smtClean="0"/>
              <a:pPr/>
              <a:t>‹#›</a:t>
            </a:fld>
            <a:endParaRPr lang="et-E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0FD320-88C7-454D-9254-7924E54596B4}" type="datetime1">
              <a:rPr lang="et-EE" smtClean="0"/>
              <a:pPr/>
              <a:t>03.03.2025</a:t>
            </a:fld>
            <a:endParaRPr lang="et-EE"/>
          </a:p>
        </p:txBody>
      </p:sp>
      <p:sp>
        <p:nvSpPr>
          <p:cNvPr id="3" name="Footer Placeholder 2"/>
          <p:cNvSpPr>
            <a:spLocks noGrp="1"/>
          </p:cNvSpPr>
          <p:nvPr>
            <p:ph type="ftr" sz="quarter" idx="11"/>
          </p:nvPr>
        </p:nvSpPr>
        <p:spPr/>
        <p:txBody>
          <a:bodyPr/>
          <a:lstStyle/>
          <a:p>
            <a:endParaRPr lang="et-EE"/>
          </a:p>
        </p:txBody>
      </p:sp>
      <p:sp>
        <p:nvSpPr>
          <p:cNvPr id="4" name="Slide Number Placeholder 3"/>
          <p:cNvSpPr>
            <a:spLocks noGrp="1"/>
          </p:cNvSpPr>
          <p:nvPr>
            <p:ph type="sldNum" sz="quarter" idx="12"/>
          </p:nvPr>
        </p:nvSpPr>
        <p:spPr/>
        <p:txBody>
          <a:bodyPr/>
          <a:lstStyle/>
          <a:p>
            <a:fld id="{43C96F2C-55A6-44ED-B3C0-9B060C12C831}" type="slidenum">
              <a:rPr lang="et-EE" smtClean="0"/>
              <a:pPr/>
              <a:t>‹#›</a:t>
            </a:fld>
            <a:endParaRPr lang="et-E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t-EE"/>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86E5057-5429-46FF-8DF7-C223BF63DDE6}" type="datetime1">
              <a:rPr lang="et-EE" smtClean="0"/>
              <a:pPr/>
              <a:t>03.03.2025</a:t>
            </a:fld>
            <a:endParaRPr lang="et-EE"/>
          </a:p>
        </p:txBody>
      </p:sp>
      <p:sp>
        <p:nvSpPr>
          <p:cNvPr id="6" name="Footer Placeholder 5"/>
          <p:cNvSpPr>
            <a:spLocks noGrp="1"/>
          </p:cNvSpPr>
          <p:nvPr>
            <p:ph type="ftr" sz="quarter" idx="11"/>
          </p:nvPr>
        </p:nvSpPr>
        <p:spPr/>
        <p:txBody>
          <a:bodyPr/>
          <a:lstStyle/>
          <a:p>
            <a:endParaRPr lang="et-EE"/>
          </a:p>
        </p:txBody>
      </p:sp>
      <p:sp>
        <p:nvSpPr>
          <p:cNvPr id="7" name="Slide Number Placeholder 6"/>
          <p:cNvSpPr>
            <a:spLocks noGrp="1"/>
          </p:cNvSpPr>
          <p:nvPr>
            <p:ph type="sldNum" sz="quarter" idx="12"/>
          </p:nvPr>
        </p:nvSpPr>
        <p:spPr/>
        <p:txBody>
          <a:bodyPr/>
          <a:lstStyle/>
          <a:p>
            <a:fld id="{43C96F2C-55A6-44ED-B3C0-9B060C12C831}" type="slidenum">
              <a:rPr lang="et-EE" smtClean="0"/>
              <a:pPr/>
              <a:t>‹#›</a:t>
            </a:fld>
            <a:endParaRPr lang="et-E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t-EE"/>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t-EE"/>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369986E-04FF-429E-B203-2B8A98038259}" type="datetime1">
              <a:rPr lang="et-EE" smtClean="0"/>
              <a:pPr/>
              <a:t>03.03.2025</a:t>
            </a:fld>
            <a:endParaRPr lang="et-EE"/>
          </a:p>
        </p:txBody>
      </p:sp>
      <p:sp>
        <p:nvSpPr>
          <p:cNvPr id="6" name="Footer Placeholder 5"/>
          <p:cNvSpPr>
            <a:spLocks noGrp="1"/>
          </p:cNvSpPr>
          <p:nvPr>
            <p:ph type="ftr" sz="quarter" idx="11"/>
          </p:nvPr>
        </p:nvSpPr>
        <p:spPr/>
        <p:txBody>
          <a:bodyPr/>
          <a:lstStyle/>
          <a:p>
            <a:endParaRPr lang="et-EE"/>
          </a:p>
        </p:txBody>
      </p:sp>
      <p:sp>
        <p:nvSpPr>
          <p:cNvPr id="7" name="Slide Number Placeholder 6"/>
          <p:cNvSpPr>
            <a:spLocks noGrp="1"/>
          </p:cNvSpPr>
          <p:nvPr>
            <p:ph type="sldNum" sz="quarter" idx="12"/>
          </p:nvPr>
        </p:nvSpPr>
        <p:spPr/>
        <p:txBody>
          <a:bodyPr/>
          <a:lstStyle/>
          <a:p>
            <a:fld id="{43C96F2C-55A6-44ED-B3C0-9B060C12C831}" type="slidenum">
              <a:rPr lang="et-EE" smtClean="0"/>
              <a:pPr/>
              <a:t>‹#›</a:t>
            </a:fld>
            <a:endParaRPr lang="et-E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t-EE"/>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919877-2C39-457B-AC09-71F9F146D414}" type="datetime1">
              <a:rPr lang="et-EE" smtClean="0"/>
              <a:pPr/>
              <a:t>03.03.2025</a:t>
            </a:fld>
            <a:endParaRPr lang="et-EE"/>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t-EE"/>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C96F2C-55A6-44ED-B3C0-9B060C12C831}" type="slidenum">
              <a:rPr lang="et-EE" smtClean="0"/>
              <a:pPr/>
              <a:t>‹#›</a:t>
            </a:fld>
            <a:endParaRPr lang="et-E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t-E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SHARE </a:t>
            </a:r>
            <a:r>
              <a:rPr lang="en-US" dirty="0" err="1"/>
              <a:t>küsitlejate</a:t>
            </a:r>
            <a:r>
              <a:rPr lang="en-US" dirty="0"/>
              <a:t> </a:t>
            </a:r>
            <a:r>
              <a:rPr lang="en-US" dirty="0" err="1"/>
              <a:t>koolitus</a:t>
            </a:r>
            <a:endParaRPr lang="en-US" dirty="0"/>
          </a:p>
        </p:txBody>
      </p:sp>
      <p:sp>
        <p:nvSpPr>
          <p:cNvPr id="3" name="Content Placeholder 2"/>
          <p:cNvSpPr>
            <a:spLocks noGrp="1"/>
          </p:cNvSpPr>
          <p:nvPr>
            <p:ph idx="1"/>
          </p:nvPr>
        </p:nvSpPr>
        <p:spPr/>
        <p:txBody>
          <a:bodyPr/>
          <a:lstStyle/>
          <a:p>
            <a:endParaRPr lang="en-US" dirty="0"/>
          </a:p>
          <a:p>
            <a:pPr marL="0" indent="0" algn="ctr">
              <a:buNone/>
            </a:pPr>
            <a:r>
              <a:rPr lang="en-US" sz="3600" dirty="0" err="1">
                <a:solidFill>
                  <a:srgbClr val="0070C0"/>
                </a:solidFill>
                <a:latin typeface="Arial" panose="020B0604020202020204" pitchFamily="34" charset="0"/>
                <a:cs typeface="Arial" panose="020B0604020202020204" pitchFamily="34" charset="0"/>
              </a:rPr>
              <a:t>Sotsiaalteenused</a:t>
            </a:r>
            <a:r>
              <a:rPr lang="en-US" sz="3600" dirty="0">
                <a:solidFill>
                  <a:srgbClr val="0070C0"/>
                </a:solidFill>
                <a:latin typeface="Arial" panose="020B0604020202020204" pitchFamily="34" charset="0"/>
                <a:cs typeface="Arial" panose="020B0604020202020204" pitchFamily="34" charset="0"/>
              </a:rPr>
              <a:t> ja </a:t>
            </a:r>
            <a:r>
              <a:rPr lang="en-US" sz="3600" dirty="0" err="1">
                <a:solidFill>
                  <a:srgbClr val="0070C0"/>
                </a:solidFill>
                <a:latin typeface="Arial" panose="020B0604020202020204" pitchFamily="34" charset="0"/>
                <a:cs typeface="Arial" panose="020B0604020202020204" pitchFamily="34" charset="0"/>
              </a:rPr>
              <a:t>hoolduse</a:t>
            </a:r>
            <a:r>
              <a:rPr lang="en-US" sz="3600" dirty="0">
                <a:solidFill>
                  <a:srgbClr val="0070C0"/>
                </a:solidFill>
                <a:latin typeface="Arial" panose="020B0604020202020204" pitchFamily="34" charset="0"/>
                <a:cs typeface="Arial" panose="020B0604020202020204" pitchFamily="34" charset="0"/>
              </a:rPr>
              <a:t> </a:t>
            </a:r>
            <a:r>
              <a:rPr lang="en-US" sz="3600" dirty="0" err="1">
                <a:solidFill>
                  <a:srgbClr val="0070C0"/>
                </a:solidFill>
                <a:latin typeface="Arial" panose="020B0604020202020204" pitchFamily="34" charset="0"/>
                <a:cs typeface="Arial" panose="020B0604020202020204" pitchFamily="34" charset="0"/>
              </a:rPr>
              <a:t>korraldamine</a:t>
            </a:r>
            <a:endParaRPr lang="en-US" sz="3600" dirty="0">
              <a:solidFill>
                <a:srgbClr val="0070C0"/>
              </a:solidFill>
              <a:latin typeface="Arial" panose="020B0604020202020204" pitchFamily="34" charset="0"/>
              <a:cs typeface="Arial" panose="020B0604020202020204" pitchFamily="34" charset="0"/>
            </a:endParaRPr>
          </a:p>
          <a:p>
            <a:pPr algn="ctr"/>
            <a:endParaRPr lang="en-US" sz="3600" dirty="0">
              <a:latin typeface="Arial" panose="020B0604020202020204" pitchFamily="34" charset="0"/>
              <a:cs typeface="Arial" panose="020B0604020202020204" pitchFamily="34" charset="0"/>
            </a:endParaRPr>
          </a:p>
          <a:p>
            <a:pPr marL="0" indent="0" algn="ctr">
              <a:buNone/>
            </a:pPr>
            <a:r>
              <a:rPr lang="en-US" sz="3600" dirty="0">
                <a:latin typeface="Arial" panose="020B0604020202020204" pitchFamily="34" charset="0"/>
                <a:cs typeface="Arial" panose="020B0604020202020204" pitchFamily="34" charset="0"/>
              </a:rPr>
              <a:t>Marju Medar</a:t>
            </a:r>
          </a:p>
          <a:p>
            <a:pPr algn="ctr"/>
            <a:endParaRPr lang="en-US" sz="3600" dirty="0">
              <a:latin typeface="Arial" panose="020B0604020202020204" pitchFamily="34" charset="0"/>
              <a:cs typeface="Arial" panose="020B0604020202020204" pitchFamily="34" charset="0"/>
            </a:endParaRPr>
          </a:p>
          <a:p>
            <a:pPr marL="0" indent="0" algn="ctr">
              <a:buNone/>
            </a:pPr>
            <a:r>
              <a:rPr lang="en-US" sz="2400" dirty="0">
                <a:latin typeface="Arial" panose="020B0604020202020204" pitchFamily="34" charset="0"/>
                <a:cs typeface="Arial" panose="020B0604020202020204" pitchFamily="34" charset="0"/>
              </a:rPr>
              <a:t>TLÜ 2025</a:t>
            </a:r>
          </a:p>
        </p:txBody>
      </p:sp>
      <p:sp>
        <p:nvSpPr>
          <p:cNvPr id="4" name="Slide Number Placeholder 3"/>
          <p:cNvSpPr>
            <a:spLocks noGrp="1"/>
          </p:cNvSpPr>
          <p:nvPr>
            <p:ph type="sldNum" sz="quarter" idx="12"/>
          </p:nvPr>
        </p:nvSpPr>
        <p:spPr/>
        <p:txBody>
          <a:bodyPr/>
          <a:lstStyle/>
          <a:p>
            <a:fld id="{43C96F2C-55A6-44ED-B3C0-9B060C12C831}" type="slidenum">
              <a:rPr lang="et-EE" smtClean="0"/>
              <a:pPr/>
              <a:t>1</a:t>
            </a:fld>
            <a:endParaRPr lang="et-EE"/>
          </a:p>
        </p:txBody>
      </p:sp>
    </p:spTree>
    <p:extLst>
      <p:ext uri="{BB962C8B-B14F-4D97-AF65-F5344CB8AC3E}">
        <p14:creationId xmlns:p14="http://schemas.microsoft.com/office/powerpoint/2010/main" val="17448446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9"/>
            <a:ext cx="8229600" cy="562074"/>
          </a:xfrm>
        </p:spPr>
        <p:txBody>
          <a:bodyPr>
            <a:noAutofit/>
          </a:bodyPr>
          <a:lstStyle/>
          <a:p>
            <a:r>
              <a:rPr lang="en-US" sz="3600" dirty="0" err="1">
                <a:solidFill>
                  <a:srgbClr val="0070C0"/>
                </a:solidFill>
                <a:latin typeface="Arial" panose="020B0604020202020204" pitchFamily="34" charset="0"/>
                <a:cs typeface="Arial" panose="020B0604020202020204" pitchFamily="34" charset="0"/>
              </a:rPr>
              <a:t>Hoolduskindlustus</a:t>
            </a:r>
            <a:endParaRPr lang="en-US" sz="3600" dirty="0">
              <a:solidFill>
                <a:srgbClr val="0070C0"/>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31554" y="1099766"/>
            <a:ext cx="8435280" cy="5256584"/>
          </a:xfrm>
        </p:spPr>
        <p:txBody>
          <a:bodyPr>
            <a:normAutofit fontScale="77500" lnSpcReduction="20000"/>
          </a:bodyPr>
          <a:lstStyle/>
          <a:p>
            <a:pPr marL="0" indent="0" algn="just">
              <a:buNone/>
            </a:pPr>
            <a:r>
              <a:rPr lang="en-US" sz="2900" b="1" dirty="0">
                <a:solidFill>
                  <a:srgbClr val="0070C0"/>
                </a:solidFill>
                <a:latin typeface="Arial" panose="020B0604020202020204" pitchFamily="34" charset="0"/>
                <a:cs typeface="Arial" panose="020B0604020202020204" pitchFamily="34" charset="0"/>
              </a:rPr>
              <a:t>HC116 </a:t>
            </a:r>
            <a:r>
              <a:rPr lang="en-US" sz="2900" b="1" dirty="0" err="1">
                <a:solidFill>
                  <a:srgbClr val="0070C0"/>
                </a:solidFill>
                <a:latin typeface="Arial" panose="020B0604020202020204" pitchFamily="34" charset="0"/>
                <a:cs typeface="Arial" panose="020B0604020202020204" pitchFamily="34" charset="0"/>
              </a:rPr>
              <a:t>Kas</a:t>
            </a:r>
            <a:r>
              <a:rPr lang="en-US" sz="2900" b="1" dirty="0">
                <a:solidFill>
                  <a:srgbClr val="0070C0"/>
                </a:solidFill>
                <a:latin typeface="Arial" panose="020B0604020202020204" pitchFamily="34" charset="0"/>
                <a:cs typeface="Arial" panose="020B0604020202020204" pitchFamily="34" charset="0"/>
              </a:rPr>
              <a:t> </a:t>
            </a:r>
            <a:r>
              <a:rPr lang="en-US" sz="2900" b="1" dirty="0" err="1">
                <a:solidFill>
                  <a:srgbClr val="0070C0"/>
                </a:solidFill>
                <a:latin typeface="Arial" panose="020B0604020202020204" pitchFamily="34" charset="0"/>
                <a:cs typeface="Arial" panose="020B0604020202020204" pitchFamily="34" charset="0"/>
              </a:rPr>
              <a:t>teil</a:t>
            </a:r>
            <a:r>
              <a:rPr lang="en-US" sz="2900" b="1" dirty="0">
                <a:solidFill>
                  <a:srgbClr val="0070C0"/>
                </a:solidFill>
                <a:latin typeface="Arial" panose="020B0604020202020204" pitchFamily="34" charset="0"/>
                <a:cs typeface="Arial" panose="020B0604020202020204" pitchFamily="34" charset="0"/>
              </a:rPr>
              <a:t> on </a:t>
            </a:r>
            <a:r>
              <a:rPr lang="en-US" sz="2900" b="1" dirty="0" err="1">
                <a:solidFill>
                  <a:srgbClr val="0070C0"/>
                </a:solidFill>
                <a:latin typeface="Arial" panose="020B0604020202020204" pitchFamily="34" charset="0"/>
                <a:cs typeface="Arial" panose="020B0604020202020204" pitchFamily="34" charset="0"/>
              </a:rPr>
              <a:t>kehtiv</a:t>
            </a:r>
            <a:r>
              <a:rPr lang="en-US" sz="2900" b="1" dirty="0">
                <a:solidFill>
                  <a:srgbClr val="0070C0"/>
                </a:solidFill>
                <a:latin typeface="Arial" panose="020B0604020202020204" pitchFamily="34" charset="0"/>
                <a:cs typeface="Arial" panose="020B0604020202020204" pitchFamily="34" charset="0"/>
              </a:rPr>
              <a:t> </a:t>
            </a:r>
            <a:r>
              <a:rPr lang="en-US" sz="2900" b="1" dirty="0" err="1">
                <a:solidFill>
                  <a:srgbClr val="0070C0"/>
                </a:solidFill>
                <a:latin typeface="Arial" panose="020B0604020202020204" pitchFamily="34" charset="0"/>
                <a:cs typeface="Arial" panose="020B0604020202020204" pitchFamily="34" charset="0"/>
              </a:rPr>
              <a:t>pikaajaline</a:t>
            </a:r>
            <a:r>
              <a:rPr lang="en-US" sz="2900" b="1" dirty="0">
                <a:solidFill>
                  <a:srgbClr val="0070C0"/>
                </a:solidFill>
                <a:latin typeface="Arial" panose="020B0604020202020204" pitchFamily="34" charset="0"/>
                <a:cs typeface="Arial" panose="020B0604020202020204" pitchFamily="34" charset="0"/>
              </a:rPr>
              <a:t> </a:t>
            </a:r>
            <a:r>
              <a:rPr lang="en-US" sz="2900" b="1" dirty="0" err="1">
                <a:solidFill>
                  <a:srgbClr val="0070C0"/>
                </a:solidFill>
                <a:latin typeface="Arial" panose="020B0604020202020204" pitchFamily="34" charset="0"/>
                <a:cs typeface="Arial" panose="020B0604020202020204" pitchFamily="34" charset="0"/>
              </a:rPr>
              <a:t>hoolduskindlustus</a:t>
            </a:r>
            <a:r>
              <a:rPr lang="en-US" sz="2900" b="1" dirty="0">
                <a:solidFill>
                  <a:srgbClr val="0070C0"/>
                </a:solidFill>
                <a:latin typeface="Arial" panose="020B0604020202020204" pitchFamily="34" charset="0"/>
                <a:cs typeface="Arial" panose="020B0604020202020204" pitchFamily="34" charset="0"/>
              </a:rPr>
              <a:t>, </a:t>
            </a:r>
            <a:r>
              <a:rPr lang="en-US" sz="2900" b="1" dirty="0" err="1">
                <a:solidFill>
                  <a:srgbClr val="0070C0"/>
                </a:solidFill>
                <a:latin typeface="Arial" panose="020B0604020202020204" pitchFamily="34" charset="0"/>
                <a:cs typeface="Arial" panose="020B0604020202020204" pitchFamily="34" charset="0"/>
              </a:rPr>
              <a:t>olgu</a:t>
            </a:r>
            <a:r>
              <a:rPr lang="en-US" sz="2900" b="1" dirty="0">
                <a:solidFill>
                  <a:srgbClr val="0070C0"/>
                </a:solidFill>
                <a:latin typeface="Arial" panose="020B0604020202020204" pitchFamily="34" charset="0"/>
                <a:cs typeface="Arial" panose="020B0604020202020204" pitchFamily="34" charset="0"/>
              </a:rPr>
              <a:t> </a:t>
            </a:r>
            <a:r>
              <a:rPr lang="en-US" sz="2900" b="1" dirty="0" err="1">
                <a:solidFill>
                  <a:srgbClr val="0070C0"/>
                </a:solidFill>
                <a:latin typeface="Arial" panose="020B0604020202020204" pitchFamily="34" charset="0"/>
                <a:cs typeface="Arial" panose="020B0604020202020204" pitchFamily="34" charset="0"/>
              </a:rPr>
              <a:t>riiklik</a:t>
            </a:r>
            <a:r>
              <a:rPr lang="en-US" sz="2900" b="1" dirty="0">
                <a:solidFill>
                  <a:srgbClr val="0070C0"/>
                </a:solidFill>
                <a:latin typeface="Arial" panose="020B0604020202020204" pitchFamily="34" charset="0"/>
                <a:cs typeface="Arial" panose="020B0604020202020204" pitchFamily="34" charset="0"/>
              </a:rPr>
              <a:t> </a:t>
            </a:r>
            <a:r>
              <a:rPr lang="en-US" sz="2900" b="1" dirty="0" err="1">
                <a:solidFill>
                  <a:srgbClr val="0070C0"/>
                </a:solidFill>
                <a:latin typeface="Arial" panose="020B0604020202020204" pitchFamily="34" charset="0"/>
                <a:cs typeface="Arial" panose="020B0604020202020204" pitchFamily="34" charset="0"/>
              </a:rPr>
              <a:t>või</a:t>
            </a:r>
            <a:r>
              <a:rPr lang="en-US" sz="2900" b="1" dirty="0">
                <a:solidFill>
                  <a:srgbClr val="0070C0"/>
                </a:solidFill>
                <a:latin typeface="Arial" panose="020B0604020202020204" pitchFamily="34" charset="0"/>
                <a:cs typeface="Arial" panose="020B0604020202020204" pitchFamily="34" charset="0"/>
              </a:rPr>
              <a:t> </a:t>
            </a:r>
            <a:r>
              <a:rPr lang="en-US" sz="2900" b="1" dirty="0" err="1">
                <a:solidFill>
                  <a:srgbClr val="0070C0"/>
                </a:solidFill>
                <a:latin typeface="Arial" panose="020B0604020202020204" pitchFamily="34" charset="0"/>
                <a:cs typeface="Arial" panose="020B0604020202020204" pitchFamily="34" charset="0"/>
              </a:rPr>
              <a:t>erakindlustus</a:t>
            </a:r>
            <a:r>
              <a:rPr lang="en-US" sz="2900" b="1" dirty="0">
                <a:solidFill>
                  <a:srgbClr val="0070C0"/>
                </a:solidFill>
                <a:latin typeface="Arial" panose="020B0604020202020204" pitchFamily="34" charset="0"/>
                <a:cs typeface="Arial" panose="020B0604020202020204" pitchFamily="34" charset="0"/>
              </a:rPr>
              <a:t>?</a:t>
            </a:r>
            <a:endParaRPr lang="en-US" sz="2900" dirty="0">
              <a:solidFill>
                <a:srgbClr val="0070C0"/>
              </a:solidFill>
              <a:latin typeface="Arial" panose="020B0604020202020204" pitchFamily="34" charset="0"/>
              <a:cs typeface="Arial" panose="020B0604020202020204" pitchFamily="34" charset="0"/>
            </a:endParaRPr>
          </a:p>
          <a:p>
            <a:pPr marL="514350" indent="-514350" algn="just">
              <a:buAutoNum type="arabicPeriod"/>
            </a:pPr>
            <a:r>
              <a:rPr lang="en-US" sz="2900" b="1" dirty="0" err="1">
                <a:solidFill>
                  <a:srgbClr val="0070C0"/>
                </a:solidFill>
                <a:latin typeface="Arial" panose="020B0604020202020204" pitchFamily="34" charset="0"/>
                <a:cs typeface="Arial" panose="020B0604020202020204" pitchFamily="34" charset="0"/>
              </a:rPr>
              <a:t>Riiklik</a:t>
            </a:r>
            <a:endParaRPr lang="en-US" sz="2900" b="1" dirty="0">
              <a:solidFill>
                <a:srgbClr val="0070C0"/>
              </a:solidFill>
              <a:latin typeface="Arial" panose="020B0604020202020204" pitchFamily="34" charset="0"/>
              <a:cs typeface="Arial" panose="020B0604020202020204" pitchFamily="34" charset="0"/>
            </a:endParaRPr>
          </a:p>
          <a:p>
            <a:pPr marL="514350" indent="-514350" algn="just">
              <a:buAutoNum type="arabicPeriod"/>
            </a:pPr>
            <a:r>
              <a:rPr lang="en-US" sz="2900" b="1" dirty="0" err="1">
                <a:solidFill>
                  <a:srgbClr val="0070C0"/>
                </a:solidFill>
                <a:latin typeface="Arial" panose="020B0604020202020204" pitchFamily="34" charset="0"/>
                <a:cs typeface="Arial" panose="020B0604020202020204" pitchFamily="34" charset="0"/>
              </a:rPr>
              <a:t>Kohustuslik</a:t>
            </a:r>
            <a:r>
              <a:rPr lang="en-US" sz="2900" b="1" dirty="0">
                <a:solidFill>
                  <a:srgbClr val="0070C0"/>
                </a:solidFill>
                <a:latin typeface="Arial" panose="020B0604020202020204" pitchFamily="34" charset="0"/>
                <a:cs typeface="Arial" panose="020B0604020202020204" pitchFamily="34" charset="0"/>
              </a:rPr>
              <a:t> </a:t>
            </a:r>
            <a:r>
              <a:rPr lang="en-US" sz="2900" b="1" dirty="0" err="1">
                <a:solidFill>
                  <a:srgbClr val="0070C0"/>
                </a:solidFill>
                <a:latin typeface="Arial" panose="020B0604020202020204" pitchFamily="34" charset="0"/>
                <a:cs typeface="Arial" panose="020B0604020202020204" pitchFamily="34" charset="0"/>
              </a:rPr>
              <a:t>erakindlustus</a:t>
            </a:r>
            <a:endParaRPr lang="en-US" sz="2900" b="1" dirty="0">
              <a:solidFill>
                <a:srgbClr val="0070C0"/>
              </a:solidFill>
              <a:latin typeface="Arial" panose="020B0604020202020204" pitchFamily="34" charset="0"/>
              <a:cs typeface="Arial" panose="020B0604020202020204" pitchFamily="34" charset="0"/>
            </a:endParaRPr>
          </a:p>
          <a:p>
            <a:pPr marL="0" indent="0" algn="just">
              <a:buNone/>
            </a:pPr>
            <a:r>
              <a:rPr lang="en-US" sz="2900" b="1" dirty="0">
                <a:solidFill>
                  <a:srgbClr val="0070C0"/>
                </a:solidFill>
                <a:latin typeface="Arial" panose="020B0604020202020204" pitchFamily="34" charset="0"/>
                <a:cs typeface="Arial" panose="020B0604020202020204" pitchFamily="34" charset="0"/>
              </a:rPr>
              <a:t>3. </a:t>
            </a:r>
            <a:r>
              <a:rPr lang="en-US" sz="2900" b="1" dirty="0" err="1">
                <a:solidFill>
                  <a:srgbClr val="0070C0"/>
                </a:solidFill>
                <a:latin typeface="Arial" panose="020B0604020202020204" pitchFamily="34" charset="0"/>
                <a:cs typeface="Arial" panose="020B0604020202020204" pitchFamily="34" charset="0"/>
              </a:rPr>
              <a:t>Vabatahtlik</a:t>
            </a:r>
            <a:r>
              <a:rPr lang="en-US" sz="2900" b="1" dirty="0">
                <a:solidFill>
                  <a:srgbClr val="0070C0"/>
                </a:solidFill>
                <a:latin typeface="Arial" panose="020B0604020202020204" pitchFamily="34" charset="0"/>
                <a:cs typeface="Arial" panose="020B0604020202020204" pitchFamily="34" charset="0"/>
              </a:rPr>
              <a:t> </a:t>
            </a:r>
            <a:r>
              <a:rPr lang="en-US" sz="2900" b="1" dirty="0" err="1">
                <a:solidFill>
                  <a:srgbClr val="0070C0"/>
                </a:solidFill>
                <a:latin typeface="Arial" panose="020B0604020202020204" pitchFamily="34" charset="0"/>
                <a:cs typeface="Arial" panose="020B0604020202020204" pitchFamily="34" charset="0"/>
              </a:rPr>
              <a:t>või</a:t>
            </a:r>
            <a:r>
              <a:rPr lang="en-US" sz="2900" b="1" dirty="0">
                <a:solidFill>
                  <a:srgbClr val="0070C0"/>
                </a:solidFill>
                <a:latin typeface="Arial" panose="020B0604020202020204" pitchFamily="34" charset="0"/>
                <a:cs typeface="Arial" panose="020B0604020202020204" pitchFamily="34" charset="0"/>
              </a:rPr>
              <a:t> </a:t>
            </a:r>
            <a:r>
              <a:rPr lang="en-US" sz="2900" b="1" dirty="0" err="1">
                <a:solidFill>
                  <a:srgbClr val="0070C0"/>
                </a:solidFill>
                <a:latin typeface="Arial" panose="020B0604020202020204" pitchFamily="34" charset="0"/>
                <a:cs typeface="Arial" panose="020B0604020202020204" pitchFamily="34" charset="0"/>
              </a:rPr>
              <a:t>lisaerakindlustus</a:t>
            </a:r>
            <a:endParaRPr lang="en-US" sz="2900" b="1" dirty="0">
              <a:solidFill>
                <a:srgbClr val="0070C0"/>
              </a:solidFill>
              <a:latin typeface="Arial" panose="020B0604020202020204" pitchFamily="34" charset="0"/>
              <a:cs typeface="Arial" panose="020B0604020202020204" pitchFamily="34" charset="0"/>
            </a:endParaRPr>
          </a:p>
          <a:p>
            <a:pPr marL="0" indent="0" algn="just">
              <a:buNone/>
            </a:pPr>
            <a:r>
              <a:rPr lang="en-US" sz="2900" b="1" dirty="0">
                <a:solidFill>
                  <a:srgbClr val="0070C0"/>
                </a:solidFill>
                <a:latin typeface="Arial" panose="020B0604020202020204" pitchFamily="34" charset="0"/>
                <a:cs typeface="Arial" panose="020B0604020202020204" pitchFamily="34" charset="0"/>
              </a:rPr>
              <a:t>4. </a:t>
            </a:r>
            <a:r>
              <a:rPr lang="en-US" sz="2900" b="1" dirty="0" err="1">
                <a:solidFill>
                  <a:srgbClr val="0070C0"/>
                </a:solidFill>
                <a:latin typeface="Arial" panose="020B0604020202020204" pitchFamily="34" charset="0"/>
                <a:cs typeface="Arial" panose="020B0604020202020204" pitchFamily="34" charset="0"/>
              </a:rPr>
              <a:t>Taolist</a:t>
            </a:r>
            <a:r>
              <a:rPr lang="en-US" sz="2900" b="1" dirty="0">
                <a:solidFill>
                  <a:srgbClr val="0070C0"/>
                </a:solidFill>
                <a:latin typeface="Arial" panose="020B0604020202020204" pitchFamily="34" charset="0"/>
                <a:cs typeface="Arial" panose="020B0604020202020204" pitchFamily="34" charset="0"/>
              </a:rPr>
              <a:t> </a:t>
            </a:r>
            <a:r>
              <a:rPr lang="en-US" sz="2900" b="1" dirty="0" err="1">
                <a:solidFill>
                  <a:srgbClr val="0070C0"/>
                </a:solidFill>
                <a:latin typeface="Arial" panose="020B0604020202020204" pitchFamily="34" charset="0"/>
                <a:cs typeface="Arial" panose="020B0604020202020204" pitchFamily="34" charset="0"/>
              </a:rPr>
              <a:t>kindlustust</a:t>
            </a:r>
            <a:r>
              <a:rPr lang="en-US" sz="2900" b="1" dirty="0">
                <a:solidFill>
                  <a:srgbClr val="0070C0"/>
                </a:solidFill>
                <a:latin typeface="Arial" panose="020B0604020202020204" pitchFamily="34" charset="0"/>
                <a:cs typeface="Arial" panose="020B0604020202020204" pitchFamily="34" charset="0"/>
              </a:rPr>
              <a:t> </a:t>
            </a:r>
            <a:r>
              <a:rPr lang="en-US" sz="2900" b="1" dirty="0" err="1">
                <a:solidFill>
                  <a:srgbClr val="0070C0"/>
                </a:solidFill>
                <a:latin typeface="Arial" panose="020B0604020202020204" pitchFamily="34" charset="0"/>
                <a:cs typeface="Arial" panose="020B0604020202020204" pitchFamily="34" charset="0"/>
              </a:rPr>
              <a:t>ei</a:t>
            </a:r>
            <a:r>
              <a:rPr lang="en-US" sz="2900" b="1" dirty="0">
                <a:solidFill>
                  <a:srgbClr val="0070C0"/>
                </a:solidFill>
                <a:latin typeface="Arial" panose="020B0604020202020204" pitchFamily="34" charset="0"/>
                <a:cs typeface="Arial" panose="020B0604020202020204" pitchFamily="34" charset="0"/>
              </a:rPr>
              <a:t> ole</a:t>
            </a:r>
          </a:p>
          <a:p>
            <a:pPr marL="0" indent="0" algn="just">
              <a:buNone/>
            </a:pPr>
            <a:endParaRPr lang="en-US" sz="3100" dirty="0">
              <a:latin typeface="Arial" panose="020B0604020202020204" pitchFamily="34" charset="0"/>
              <a:cs typeface="Arial" panose="020B0604020202020204" pitchFamily="34" charset="0"/>
            </a:endParaRPr>
          </a:p>
          <a:p>
            <a:pPr marL="0" indent="0" algn="just">
              <a:buNone/>
            </a:pPr>
            <a:r>
              <a:rPr lang="en-US" sz="2900" dirty="0" err="1">
                <a:solidFill>
                  <a:srgbClr val="0070C0"/>
                </a:solidFill>
                <a:latin typeface="Arial" panose="020B0604020202020204" pitchFamily="34" charset="0"/>
                <a:cs typeface="Arial" panose="020B0604020202020204" pitchFamily="34" charset="0"/>
              </a:rPr>
              <a:t>Vajadusel</a:t>
            </a:r>
            <a:r>
              <a:rPr lang="en-US" sz="2900" dirty="0">
                <a:solidFill>
                  <a:srgbClr val="0070C0"/>
                </a:solidFill>
                <a:latin typeface="Arial" panose="020B0604020202020204" pitchFamily="34" charset="0"/>
                <a:cs typeface="Arial" panose="020B0604020202020204" pitchFamily="34" charset="0"/>
              </a:rPr>
              <a:t> </a:t>
            </a:r>
            <a:r>
              <a:rPr lang="en-US" sz="2900" dirty="0" err="1">
                <a:solidFill>
                  <a:srgbClr val="0070C0"/>
                </a:solidFill>
                <a:latin typeface="Arial" panose="020B0604020202020204" pitchFamily="34" charset="0"/>
                <a:cs typeface="Arial" panose="020B0604020202020204" pitchFamily="34" charset="0"/>
              </a:rPr>
              <a:t>selgitage</a:t>
            </a:r>
            <a:r>
              <a:rPr lang="en-US" sz="2900" dirty="0">
                <a:solidFill>
                  <a:srgbClr val="0070C0"/>
                </a:solidFill>
                <a:latin typeface="Arial" panose="020B0604020202020204" pitchFamily="34" charset="0"/>
                <a:cs typeface="Arial" panose="020B0604020202020204" pitchFamily="34" charset="0"/>
              </a:rPr>
              <a:t>, et </a:t>
            </a:r>
            <a:r>
              <a:rPr lang="en-US" sz="2900" dirty="0" err="1">
                <a:solidFill>
                  <a:srgbClr val="0070C0"/>
                </a:solidFill>
                <a:latin typeface="Arial" panose="020B0604020202020204" pitchFamily="34" charset="0"/>
                <a:cs typeface="Arial" panose="020B0604020202020204" pitchFamily="34" charset="0"/>
              </a:rPr>
              <a:t>kindlustuse</a:t>
            </a:r>
            <a:r>
              <a:rPr lang="en-US" sz="2900" dirty="0">
                <a:solidFill>
                  <a:srgbClr val="0070C0"/>
                </a:solidFill>
                <a:latin typeface="Arial" panose="020B0604020202020204" pitchFamily="34" charset="0"/>
                <a:cs typeface="Arial" panose="020B0604020202020204" pitchFamily="34" charset="0"/>
              </a:rPr>
              <a:t> </a:t>
            </a:r>
            <a:r>
              <a:rPr lang="en-US" sz="2900" dirty="0" err="1">
                <a:solidFill>
                  <a:srgbClr val="0070C0"/>
                </a:solidFill>
                <a:latin typeface="Arial" panose="020B0604020202020204" pitchFamily="34" charset="0"/>
                <a:cs typeface="Arial" panose="020B0604020202020204" pitchFamily="34" charset="0"/>
              </a:rPr>
              <a:t>liik</a:t>
            </a:r>
            <a:r>
              <a:rPr lang="en-US" sz="2900" dirty="0">
                <a:solidFill>
                  <a:srgbClr val="0070C0"/>
                </a:solidFill>
                <a:latin typeface="Arial" panose="020B0604020202020204" pitchFamily="34" charset="0"/>
                <a:cs typeface="Arial" panose="020B0604020202020204" pitchFamily="34" charset="0"/>
              </a:rPr>
              <a:t> </a:t>
            </a:r>
            <a:r>
              <a:rPr lang="en-US" sz="2900" dirty="0" err="1">
                <a:solidFill>
                  <a:srgbClr val="0070C0"/>
                </a:solidFill>
                <a:latin typeface="Arial" panose="020B0604020202020204" pitchFamily="34" charset="0"/>
                <a:cs typeface="Arial" panose="020B0604020202020204" pitchFamily="34" charset="0"/>
              </a:rPr>
              <a:t>aitab</a:t>
            </a:r>
            <a:r>
              <a:rPr lang="en-US" sz="2900" dirty="0">
                <a:solidFill>
                  <a:srgbClr val="0070C0"/>
                </a:solidFill>
                <a:latin typeface="Arial" panose="020B0604020202020204" pitchFamily="34" charset="0"/>
                <a:cs typeface="Arial" panose="020B0604020202020204" pitchFamily="34" charset="0"/>
              </a:rPr>
              <a:t> </a:t>
            </a:r>
            <a:r>
              <a:rPr lang="en-US" sz="2900" dirty="0" err="1">
                <a:solidFill>
                  <a:srgbClr val="0070C0"/>
                </a:solidFill>
                <a:latin typeface="Arial" panose="020B0604020202020204" pitchFamily="34" charset="0"/>
                <a:cs typeface="Arial" panose="020B0604020202020204" pitchFamily="34" charset="0"/>
              </a:rPr>
              <a:t>katta</a:t>
            </a:r>
            <a:r>
              <a:rPr lang="en-US" sz="2900" dirty="0">
                <a:solidFill>
                  <a:srgbClr val="0070C0"/>
                </a:solidFill>
                <a:latin typeface="Arial" panose="020B0604020202020204" pitchFamily="34" charset="0"/>
                <a:cs typeface="Arial" panose="020B0604020202020204" pitchFamily="34" charset="0"/>
              </a:rPr>
              <a:t> </a:t>
            </a:r>
            <a:r>
              <a:rPr lang="en-US" sz="2900" dirty="0" err="1">
                <a:solidFill>
                  <a:srgbClr val="0070C0"/>
                </a:solidFill>
                <a:latin typeface="Arial" panose="020B0604020202020204" pitchFamily="34" charset="0"/>
                <a:cs typeface="Arial" panose="020B0604020202020204" pitchFamily="34" charset="0"/>
              </a:rPr>
              <a:t>pika-ajalise</a:t>
            </a:r>
            <a:r>
              <a:rPr lang="en-US" sz="2900" dirty="0">
                <a:solidFill>
                  <a:srgbClr val="0070C0"/>
                </a:solidFill>
                <a:latin typeface="Arial" panose="020B0604020202020204" pitchFamily="34" charset="0"/>
                <a:cs typeface="Arial" panose="020B0604020202020204" pitchFamily="34" charset="0"/>
              </a:rPr>
              <a:t> </a:t>
            </a:r>
            <a:r>
              <a:rPr lang="en-US" sz="2900" dirty="0" err="1">
                <a:solidFill>
                  <a:srgbClr val="0070C0"/>
                </a:solidFill>
                <a:latin typeface="Arial" panose="020B0604020202020204" pitchFamily="34" charset="0"/>
                <a:cs typeface="Arial" panose="020B0604020202020204" pitchFamily="34" charset="0"/>
              </a:rPr>
              <a:t>hooldusega</a:t>
            </a:r>
            <a:r>
              <a:rPr lang="en-US" sz="2900" dirty="0">
                <a:solidFill>
                  <a:srgbClr val="0070C0"/>
                </a:solidFill>
                <a:latin typeface="Arial" panose="020B0604020202020204" pitchFamily="34" charset="0"/>
                <a:cs typeface="Arial" panose="020B0604020202020204" pitchFamily="34" charset="0"/>
              </a:rPr>
              <a:t> </a:t>
            </a:r>
            <a:r>
              <a:rPr lang="en-US" sz="2900" dirty="0" err="1">
                <a:solidFill>
                  <a:srgbClr val="0070C0"/>
                </a:solidFill>
                <a:latin typeface="Arial" panose="020B0604020202020204" pitchFamily="34" charset="0"/>
                <a:cs typeface="Arial" panose="020B0604020202020204" pitchFamily="34" charset="0"/>
              </a:rPr>
              <a:t>seotud</a:t>
            </a:r>
            <a:r>
              <a:rPr lang="en-US" sz="2900" dirty="0">
                <a:solidFill>
                  <a:srgbClr val="0070C0"/>
                </a:solidFill>
                <a:latin typeface="Arial" panose="020B0604020202020204" pitchFamily="34" charset="0"/>
                <a:cs typeface="Arial" panose="020B0604020202020204" pitchFamily="34" charset="0"/>
              </a:rPr>
              <a:t> </a:t>
            </a:r>
            <a:r>
              <a:rPr lang="en-US" sz="2900" dirty="0" err="1">
                <a:solidFill>
                  <a:srgbClr val="0070C0"/>
                </a:solidFill>
                <a:latin typeface="Arial" panose="020B0604020202020204" pitchFamily="34" charset="0"/>
                <a:cs typeface="Arial" panose="020B0604020202020204" pitchFamily="34" charset="0"/>
              </a:rPr>
              <a:t>kulusid</a:t>
            </a:r>
            <a:r>
              <a:rPr lang="en-US" sz="2900" dirty="0">
                <a:solidFill>
                  <a:srgbClr val="0070C0"/>
                </a:solidFill>
                <a:latin typeface="Arial" panose="020B0604020202020204" pitchFamily="34" charset="0"/>
                <a:cs typeface="Arial" panose="020B0604020202020204" pitchFamily="34" charset="0"/>
              </a:rPr>
              <a:t>. </a:t>
            </a:r>
            <a:r>
              <a:rPr lang="en-US" sz="2900" dirty="0" err="1">
                <a:solidFill>
                  <a:srgbClr val="0070C0"/>
                </a:solidFill>
                <a:latin typeface="Arial" panose="020B0604020202020204" pitchFamily="34" charset="0"/>
                <a:cs typeface="Arial" panose="020B0604020202020204" pitchFamily="34" charset="0"/>
              </a:rPr>
              <a:t>Üldjuhul</a:t>
            </a:r>
            <a:r>
              <a:rPr lang="en-US" sz="2900" dirty="0">
                <a:solidFill>
                  <a:srgbClr val="0070C0"/>
                </a:solidFill>
                <a:latin typeface="Arial" panose="020B0604020202020204" pitchFamily="34" charset="0"/>
                <a:cs typeface="Arial" panose="020B0604020202020204" pitchFamily="34" charset="0"/>
              </a:rPr>
              <a:t> </a:t>
            </a:r>
            <a:r>
              <a:rPr lang="en-US" sz="2900" dirty="0" err="1">
                <a:solidFill>
                  <a:srgbClr val="0070C0"/>
                </a:solidFill>
                <a:latin typeface="Arial" panose="020B0604020202020204" pitchFamily="34" charset="0"/>
                <a:cs typeface="Arial" panose="020B0604020202020204" pitchFamily="34" charset="0"/>
              </a:rPr>
              <a:t>katab</a:t>
            </a:r>
            <a:r>
              <a:rPr lang="en-US" sz="2900" dirty="0">
                <a:solidFill>
                  <a:srgbClr val="0070C0"/>
                </a:solidFill>
                <a:latin typeface="Arial" panose="020B0604020202020204" pitchFamily="34" charset="0"/>
                <a:cs typeface="Arial" panose="020B0604020202020204" pitchFamily="34" charset="0"/>
              </a:rPr>
              <a:t> see </a:t>
            </a:r>
            <a:r>
              <a:rPr lang="en-US" sz="2900" dirty="0" err="1">
                <a:solidFill>
                  <a:srgbClr val="0070C0"/>
                </a:solidFill>
                <a:latin typeface="Arial" panose="020B0604020202020204" pitchFamily="34" charset="0"/>
                <a:cs typeface="Arial" panose="020B0604020202020204" pitchFamily="34" charset="0"/>
              </a:rPr>
              <a:t>koduhoolduse</a:t>
            </a:r>
            <a:r>
              <a:rPr lang="en-US" sz="2900" dirty="0">
                <a:solidFill>
                  <a:srgbClr val="0070C0"/>
                </a:solidFill>
                <a:latin typeface="Arial" panose="020B0604020202020204" pitchFamily="34" charset="0"/>
                <a:cs typeface="Arial" panose="020B0604020202020204" pitchFamily="34" charset="0"/>
              </a:rPr>
              <a:t> (-</a:t>
            </a:r>
            <a:r>
              <a:rPr lang="en-US" sz="2900" dirty="0" err="1">
                <a:solidFill>
                  <a:srgbClr val="0070C0"/>
                </a:solidFill>
                <a:latin typeface="Arial" panose="020B0604020202020204" pitchFamily="34" charset="0"/>
                <a:cs typeface="Arial" panose="020B0604020202020204" pitchFamily="34" charset="0"/>
              </a:rPr>
              <a:t>õe</a:t>
            </a:r>
            <a:r>
              <a:rPr lang="en-US" sz="2900" dirty="0">
                <a:solidFill>
                  <a:srgbClr val="0070C0"/>
                </a:solidFill>
                <a:latin typeface="Arial" panose="020B0604020202020204" pitchFamily="34" charset="0"/>
                <a:cs typeface="Arial" panose="020B0604020202020204" pitchFamily="34" charset="0"/>
              </a:rPr>
              <a:t>), </a:t>
            </a:r>
            <a:r>
              <a:rPr lang="en-US" sz="2900" dirty="0" err="1">
                <a:solidFill>
                  <a:srgbClr val="0070C0"/>
                </a:solidFill>
                <a:latin typeface="Arial" panose="020B0604020202020204" pitchFamily="34" charset="0"/>
                <a:cs typeface="Arial" panose="020B0604020202020204" pitchFamily="34" charset="0"/>
              </a:rPr>
              <a:t>toetatud</a:t>
            </a:r>
            <a:r>
              <a:rPr lang="en-US" sz="2900" dirty="0">
                <a:solidFill>
                  <a:srgbClr val="0070C0"/>
                </a:solidFill>
                <a:latin typeface="Arial" panose="020B0604020202020204" pitchFamily="34" charset="0"/>
                <a:cs typeface="Arial" panose="020B0604020202020204" pitchFamily="34" charset="0"/>
              </a:rPr>
              <a:t> </a:t>
            </a:r>
            <a:r>
              <a:rPr lang="en-US" sz="2900" dirty="0" err="1">
                <a:solidFill>
                  <a:srgbClr val="0070C0"/>
                </a:solidFill>
                <a:latin typeface="Arial" panose="020B0604020202020204" pitchFamily="34" charset="0"/>
                <a:cs typeface="Arial" panose="020B0604020202020204" pitchFamily="34" charset="0"/>
              </a:rPr>
              <a:t>elamise</a:t>
            </a:r>
            <a:r>
              <a:rPr lang="en-US" sz="2900" dirty="0">
                <a:solidFill>
                  <a:srgbClr val="0070C0"/>
                </a:solidFill>
                <a:latin typeface="Arial" panose="020B0604020202020204" pitchFamily="34" charset="0"/>
                <a:cs typeface="Arial" panose="020B0604020202020204" pitchFamily="34" charset="0"/>
              </a:rPr>
              <a:t> </a:t>
            </a:r>
            <a:r>
              <a:rPr lang="en-US" sz="2900" dirty="0" err="1">
                <a:solidFill>
                  <a:srgbClr val="0070C0"/>
                </a:solidFill>
                <a:latin typeface="Arial" panose="020B0604020202020204" pitchFamily="34" charset="0"/>
                <a:cs typeface="Arial" panose="020B0604020202020204" pitchFamily="34" charset="0"/>
              </a:rPr>
              <a:t>teenused</a:t>
            </a:r>
            <a:r>
              <a:rPr lang="en-US" sz="2900" dirty="0">
                <a:solidFill>
                  <a:srgbClr val="0070C0"/>
                </a:solidFill>
                <a:latin typeface="Arial" panose="020B0604020202020204" pitchFamily="34" charset="0"/>
                <a:cs typeface="Arial" panose="020B0604020202020204" pitchFamily="34" charset="0"/>
              </a:rPr>
              <a:t>, </a:t>
            </a:r>
            <a:r>
              <a:rPr lang="en-US" sz="2900" dirty="0" err="1">
                <a:solidFill>
                  <a:srgbClr val="0070C0"/>
                </a:solidFill>
                <a:latin typeface="Arial" panose="020B0604020202020204" pitchFamily="34" charset="0"/>
                <a:cs typeface="Arial" panose="020B0604020202020204" pitchFamily="34" charset="0"/>
              </a:rPr>
              <a:t>päevahoolduse</a:t>
            </a:r>
            <a:r>
              <a:rPr lang="en-US" sz="2900" dirty="0">
                <a:solidFill>
                  <a:srgbClr val="0070C0"/>
                </a:solidFill>
                <a:latin typeface="Arial" panose="020B0604020202020204" pitchFamily="34" charset="0"/>
                <a:cs typeface="Arial" panose="020B0604020202020204" pitchFamily="34" charset="0"/>
              </a:rPr>
              <a:t>, </a:t>
            </a:r>
            <a:r>
              <a:rPr lang="en-US" sz="2900" dirty="0" err="1">
                <a:solidFill>
                  <a:srgbClr val="0070C0"/>
                </a:solidFill>
                <a:latin typeface="Arial" panose="020B0604020202020204" pitchFamily="34" charset="0"/>
                <a:cs typeface="Arial" panose="020B0604020202020204" pitchFamily="34" charset="0"/>
              </a:rPr>
              <a:t>hospiitsi</a:t>
            </a:r>
            <a:r>
              <a:rPr lang="en-US" sz="2900" dirty="0">
                <a:solidFill>
                  <a:srgbClr val="0070C0"/>
                </a:solidFill>
                <a:latin typeface="Arial" panose="020B0604020202020204" pitchFamily="34" charset="0"/>
                <a:cs typeface="Arial" panose="020B0604020202020204" pitchFamily="34" charset="0"/>
              </a:rPr>
              <a:t>, </a:t>
            </a:r>
            <a:r>
              <a:rPr lang="en-US" sz="2900" dirty="0" err="1">
                <a:solidFill>
                  <a:srgbClr val="0070C0"/>
                </a:solidFill>
                <a:latin typeface="Arial" panose="020B0604020202020204" pitchFamily="34" charset="0"/>
                <a:cs typeface="Arial" panose="020B0604020202020204" pitchFamily="34" charset="0"/>
              </a:rPr>
              <a:t>hooldekodu</a:t>
            </a:r>
            <a:r>
              <a:rPr lang="en-US" sz="2900" dirty="0">
                <a:solidFill>
                  <a:srgbClr val="0070C0"/>
                </a:solidFill>
                <a:latin typeface="Arial" panose="020B0604020202020204" pitchFamily="34" charset="0"/>
                <a:cs typeface="Arial" panose="020B0604020202020204" pitchFamily="34" charset="0"/>
              </a:rPr>
              <a:t> </a:t>
            </a:r>
            <a:r>
              <a:rPr lang="en-US" sz="2900" dirty="0" err="1">
                <a:solidFill>
                  <a:srgbClr val="0070C0"/>
                </a:solidFill>
                <a:latin typeface="Arial" panose="020B0604020202020204" pitchFamily="34" charset="0"/>
                <a:cs typeface="Arial" panose="020B0604020202020204" pitchFamily="34" charset="0"/>
              </a:rPr>
              <a:t>või</a:t>
            </a:r>
            <a:r>
              <a:rPr lang="en-US" sz="2900" dirty="0">
                <a:solidFill>
                  <a:srgbClr val="0070C0"/>
                </a:solidFill>
                <a:latin typeface="Arial" panose="020B0604020202020204" pitchFamily="34" charset="0"/>
                <a:cs typeface="Arial" panose="020B0604020202020204" pitchFamily="34" charset="0"/>
              </a:rPr>
              <a:t> </a:t>
            </a:r>
            <a:r>
              <a:rPr lang="en-US" sz="2900" dirty="0" err="1">
                <a:solidFill>
                  <a:srgbClr val="0070C0"/>
                </a:solidFill>
                <a:latin typeface="Arial" panose="020B0604020202020204" pitchFamily="34" charset="0"/>
                <a:cs typeface="Arial" panose="020B0604020202020204" pitchFamily="34" charset="0"/>
              </a:rPr>
              <a:t>vanadekodu</a:t>
            </a:r>
            <a:r>
              <a:rPr lang="en-US" sz="2900" dirty="0">
                <a:solidFill>
                  <a:srgbClr val="0070C0"/>
                </a:solidFill>
                <a:latin typeface="Arial" panose="020B0604020202020204" pitchFamily="34" charset="0"/>
                <a:cs typeface="Arial" panose="020B0604020202020204" pitchFamily="34" charset="0"/>
              </a:rPr>
              <a:t> </a:t>
            </a:r>
            <a:r>
              <a:rPr lang="en-US" sz="2900" dirty="0" err="1">
                <a:solidFill>
                  <a:srgbClr val="0070C0"/>
                </a:solidFill>
                <a:latin typeface="Arial" panose="020B0604020202020204" pitchFamily="34" charset="0"/>
                <a:cs typeface="Arial" panose="020B0604020202020204" pitchFamily="34" charset="0"/>
              </a:rPr>
              <a:t>kulud</a:t>
            </a:r>
            <a:r>
              <a:rPr lang="en-US" sz="2900" dirty="0">
                <a:solidFill>
                  <a:srgbClr val="0070C0"/>
                </a:solidFill>
                <a:latin typeface="Arial" panose="020B0604020202020204" pitchFamily="34" charset="0"/>
                <a:cs typeface="Arial" panose="020B0604020202020204" pitchFamily="34" charset="0"/>
              </a:rPr>
              <a:t>. </a:t>
            </a:r>
            <a:r>
              <a:rPr lang="en-US" sz="2900" dirty="0" err="1">
                <a:solidFill>
                  <a:srgbClr val="0070C0"/>
                </a:solidFill>
                <a:latin typeface="Arial" panose="020B0604020202020204" pitchFamily="34" charset="0"/>
                <a:cs typeface="Arial" panose="020B0604020202020204" pitchFamily="34" charset="0"/>
              </a:rPr>
              <a:t>Osaliselt</a:t>
            </a:r>
            <a:r>
              <a:rPr lang="en-US" sz="2900" dirty="0">
                <a:solidFill>
                  <a:srgbClr val="0070C0"/>
                </a:solidFill>
                <a:latin typeface="Arial" panose="020B0604020202020204" pitchFamily="34" charset="0"/>
                <a:cs typeface="Arial" panose="020B0604020202020204" pitchFamily="34" charset="0"/>
              </a:rPr>
              <a:t> </a:t>
            </a:r>
            <a:r>
              <a:rPr lang="en-US" sz="2900" dirty="0" err="1">
                <a:solidFill>
                  <a:srgbClr val="0070C0"/>
                </a:solidFill>
                <a:latin typeface="Arial" panose="020B0604020202020204" pitchFamily="34" charset="0"/>
                <a:cs typeface="Arial" panose="020B0604020202020204" pitchFamily="34" charset="0"/>
              </a:rPr>
              <a:t>võivad</a:t>
            </a:r>
            <a:r>
              <a:rPr lang="en-US" sz="2900" dirty="0">
                <a:solidFill>
                  <a:srgbClr val="0070C0"/>
                </a:solidFill>
                <a:latin typeface="Arial" panose="020B0604020202020204" pitchFamily="34" charset="0"/>
                <a:cs typeface="Arial" panose="020B0604020202020204" pitchFamily="34" charset="0"/>
              </a:rPr>
              <a:t> need olla </a:t>
            </a:r>
            <a:r>
              <a:rPr lang="en-US" sz="2900" dirty="0" err="1">
                <a:solidFill>
                  <a:srgbClr val="0070C0"/>
                </a:solidFill>
                <a:latin typeface="Arial" panose="020B0604020202020204" pitchFamily="34" charset="0"/>
                <a:cs typeface="Arial" panose="020B0604020202020204" pitchFamily="34" charset="0"/>
              </a:rPr>
              <a:t>kaetud</a:t>
            </a:r>
            <a:r>
              <a:rPr lang="en-US" sz="2900" dirty="0">
                <a:solidFill>
                  <a:srgbClr val="0070C0"/>
                </a:solidFill>
                <a:latin typeface="Arial" panose="020B0604020202020204" pitchFamily="34" charset="0"/>
                <a:cs typeface="Arial" panose="020B0604020202020204" pitchFamily="34" charset="0"/>
              </a:rPr>
              <a:t> </a:t>
            </a:r>
            <a:r>
              <a:rPr lang="en-US" sz="2900" dirty="0" err="1">
                <a:solidFill>
                  <a:srgbClr val="0070C0"/>
                </a:solidFill>
                <a:latin typeface="Arial" panose="020B0604020202020204" pitchFamily="34" charset="0"/>
                <a:cs typeface="Arial" panose="020B0604020202020204" pitchFamily="34" charset="0"/>
              </a:rPr>
              <a:t>tervisekindlustuse</a:t>
            </a:r>
            <a:r>
              <a:rPr lang="en-US" sz="2900" dirty="0">
                <a:solidFill>
                  <a:srgbClr val="0070C0"/>
                </a:solidFill>
                <a:latin typeface="Arial" panose="020B0604020202020204" pitchFamily="34" charset="0"/>
                <a:cs typeface="Arial" panose="020B0604020202020204" pitchFamily="34" charset="0"/>
              </a:rPr>
              <a:t>(</a:t>
            </a:r>
            <a:r>
              <a:rPr lang="en-US" sz="2900" dirty="0" err="1">
                <a:solidFill>
                  <a:srgbClr val="0070C0"/>
                </a:solidFill>
                <a:latin typeface="Arial" panose="020B0604020202020204" pitchFamily="34" charset="0"/>
                <a:cs typeface="Arial" panose="020B0604020202020204" pitchFamily="34" charset="0"/>
              </a:rPr>
              <a:t>haigekassa</a:t>
            </a:r>
            <a:r>
              <a:rPr lang="en-US" sz="2900" dirty="0">
                <a:solidFill>
                  <a:srgbClr val="0070C0"/>
                </a:solidFill>
                <a:latin typeface="Arial" panose="020B0604020202020204" pitchFamily="34" charset="0"/>
                <a:cs typeface="Arial" panose="020B0604020202020204" pitchFamily="34" charset="0"/>
              </a:rPr>
              <a:t>) </a:t>
            </a:r>
            <a:r>
              <a:rPr lang="en-US" sz="2900" dirty="0" err="1">
                <a:solidFill>
                  <a:srgbClr val="0070C0"/>
                </a:solidFill>
                <a:latin typeface="Arial" panose="020B0604020202020204" pitchFamily="34" charset="0"/>
                <a:cs typeface="Arial" panose="020B0604020202020204" pitchFamily="34" charset="0"/>
              </a:rPr>
              <a:t>poolt</a:t>
            </a:r>
            <a:r>
              <a:rPr lang="en-US" sz="2900" dirty="0">
                <a:solidFill>
                  <a:srgbClr val="0070C0"/>
                </a:solidFill>
                <a:latin typeface="Arial" panose="020B0604020202020204" pitchFamily="34" charset="0"/>
                <a:cs typeface="Arial" panose="020B0604020202020204" pitchFamily="34" charset="0"/>
              </a:rPr>
              <a:t>. </a:t>
            </a:r>
            <a:r>
              <a:rPr lang="en-US" sz="2900" dirty="0" err="1">
                <a:solidFill>
                  <a:srgbClr val="0070C0"/>
                </a:solidFill>
                <a:latin typeface="Arial" panose="020B0604020202020204" pitchFamily="34" charset="0"/>
                <a:cs typeface="Arial" panose="020B0604020202020204" pitchFamily="34" charset="0"/>
              </a:rPr>
              <a:t>Eestis</a:t>
            </a:r>
            <a:r>
              <a:rPr lang="en-US" sz="2900" dirty="0">
                <a:solidFill>
                  <a:srgbClr val="0070C0"/>
                </a:solidFill>
                <a:latin typeface="Arial" panose="020B0604020202020204" pitchFamily="34" charset="0"/>
                <a:cs typeface="Arial" panose="020B0604020202020204" pitchFamily="34" charset="0"/>
              </a:rPr>
              <a:t> on </a:t>
            </a:r>
            <a:r>
              <a:rPr lang="en-US" sz="2900" dirty="0" err="1">
                <a:solidFill>
                  <a:srgbClr val="0070C0"/>
                </a:solidFill>
                <a:latin typeface="Arial" panose="020B0604020202020204" pitchFamily="34" charset="0"/>
                <a:cs typeface="Arial" panose="020B0604020202020204" pitchFamily="34" charset="0"/>
              </a:rPr>
              <a:t>puudega</a:t>
            </a:r>
            <a:r>
              <a:rPr lang="en-US" sz="2900" dirty="0">
                <a:solidFill>
                  <a:srgbClr val="0070C0"/>
                </a:solidFill>
                <a:latin typeface="Arial" panose="020B0604020202020204" pitchFamily="34" charset="0"/>
                <a:cs typeface="Arial" panose="020B0604020202020204" pitchFamily="34" charset="0"/>
              </a:rPr>
              <a:t> </a:t>
            </a:r>
            <a:r>
              <a:rPr lang="en-US" sz="2900" dirty="0" err="1">
                <a:solidFill>
                  <a:srgbClr val="0070C0"/>
                </a:solidFill>
                <a:latin typeface="Arial" panose="020B0604020202020204" pitchFamily="34" charset="0"/>
                <a:cs typeface="Arial" panose="020B0604020202020204" pitchFamily="34" charset="0"/>
              </a:rPr>
              <a:t>inimestel</a:t>
            </a:r>
            <a:r>
              <a:rPr lang="en-US" sz="2900" dirty="0">
                <a:solidFill>
                  <a:srgbClr val="0070C0"/>
                </a:solidFill>
                <a:latin typeface="Arial" panose="020B0604020202020204" pitchFamily="34" charset="0"/>
                <a:cs typeface="Arial" panose="020B0604020202020204" pitchFamily="34" charset="0"/>
              </a:rPr>
              <a:t> </a:t>
            </a:r>
            <a:r>
              <a:rPr lang="en-US" sz="2900" dirty="0" err="1">
                <a:solidFill>
                  <a:srgbClr val="0070C0"/>
                </a:solidFill>
                <a:latin typeface="Arial" panose="020B0604020202020204" pitchFamily="34" charset="0"/>
                <a:cs typeface="Arial" panose="020B0604020202020204" pitchFamily="34" charset="0"/>
              </a:rPr>
              <a:t>ning</a:t>
            </a:r>
            <a:r>
              <a:rPr lang="en-US" sz="2900" dirty="0">
                <a:solidFill>
                  <a:srgbClr val="0070C0"/>
                </a:solidFill>
                <a:latin typeface="Arial" panose="020B0604020202020204" pitchFamily="34" charset="0"/>
                <a:cs typeface="Arial" panose="020B0604020202020204" pitchFamily="34" charset="0"/>
              </a:rPr>
              <a:t> </a:t>
            </a:r>
            <a:r>
              <a:rPr lang="en-US" sz="2900" dirty="0" err="1">
                <a:solidFill>
                  <a:srgbClr val="0070C0"/>
                </a:solidFill>
                <a:latin typeface="Arial" panose="020B0604020202020204" pitchFamily="34" charset="0"/>
                <a:cs typeface="Arial" panose="020B0604020202020204" pitchFamily="34" charset="0"/>
              </a:rPr>
              <a:t>psüühiliste</a:t>
            </a:r>
            <a:r>
              <a:rPr lang="en-US" sz="2900" dirty="0">
                <a:solidFill>
                  <a:srgbClr val="0070C0"/>
                </a:solidFill>
                <a:latin typeface="Arial" panose="020B0604020202020204" pitchFamily="34" charset="0"/>
                <a:cs typeface="Arial" panose="020B0604020202020204" pitchFamily="34" charset="0"/>
              </a:rPr>
              <a:t> </a:t>
            </a:r>
            <a:r>
              <a:rPr lang="en-US" sz="2900" dirty="0" err="1">
                <a:solidFill>
                  <a:srgbClr val="0070C0"/>
                </a:solidFill>
                <a:latin typeface="Arial" panose="020B0604020202020204" pitchFamily="34" charset="0"/>
                <a:cs typeface="Arial" panose="020B0604020202020204" pitchFamily="34" charset="0"/>
              </a:rPr>
              <a:t>erivajadustega</a:t>
            </a:r>
            <a:r>
              <a:rPr lang="en-US" sz="2900" dirty="0">
                <a:solidFill>
                  <a:srgbClr val="0070C0"/>
                </a:solidFill>
                <a:latin typeface="Arial" panose="020B0604020202020204" pitchFamily="34" charset="0"/>
                <a:cs typeface="Arial" panose="020B0604020202020204" pitchFamily="34" charset="0"/>
              </a:rPr>
              <a:t> </a:t>
            </a:r>
            <a:r>
              <a:rPr lang="en-US" sz="2900" dirty="0" err="1">
                <a:solidFill>
                  <a:srgbClr val="0070C0"/>
                </a:solidFill>
                <a:latin typeface="Arial" panose="020B0604020202020204" pitchFamily="34" charset="0"/>
                <a:cs typeface="Arial" panose="020B0604020202020204" pitchFamily="34" charset="0"/>
              </a:rPr>
              <a:t>inimestel</a:t>
            </a:r>
            <a:r>
              <a:rPr lang="en-US" sz="2900" dirty="0">
                <a:solidFill>
                  <a:srgbClr val="0070C0"/>
                </a:solidFill>
                <a:latin typeface="Arial" panose="020B0604020202020204" pitchFamily="34" charset="0"/>
                <a:cs typeface="Arial" panose="020B0604020202020204" pitchFamily="34" charset="0"/>
              </a:rPr>
              <a:t> </a:t>
            </a:r>
            <a:r>
              <a:rPr lang="en-US" sz="2900" dirty="0" err="1">
                <a:solidFill>
                  <a:srgbClr val="0070C0"/>
                </a:solidFill>
                <a:latin typeface="Arial" panose="020B0604020202020204" pitchFamily="34" charset="0"/>
                <a:cs typeface="Arial" panose="020B0604020202020204" pitchFamily="34" charset="0"/>
              </a:rPr>
              <a:t>osa</a:t>
            </a:r>
            <a:r>
              <a:rPr lang="en-US" sz="2900" dirty="0">
                <a:solidFill>
                  <a:srgbClr val="0070C0"/>
                </a:solidFill>
                <a:latin typeface="Arial" panose="020B0604020202020204" pitchFamily="34" charset="0"/>
                <a:cs typeface="Arial" panose="020B0604020202020204" pitchFamily="34" charset="0"/>
              </a:rPr>
              <a:t> </a:t>
            </a:r>
            <a:r>
              <a:rPr lang="en-US" sz="2900" dirty="0" err="1">
                <a:solidFill>
                  <a:srgbClr val="0070C0"/>
                </a:solidFill>
                <a:latin typeface="Arial" panose="020B0604020202020204" pitchFamily="34" charset="0"/>
                <a:cs typeface="Arial" panose="020B0604020202020204" pitchFamily="34" charset="0"/>
              </a:rPr>
              <a:t>neist</a:t>
            </a:r>
            <a:r>
              <a:rPr lang="en-US" sz="2900" dirty="0">
                <a:solidFill>
                  <a:srgbClr val="0070C0"/>
                </a:solidFill>
                <a:latin typeface="Arial" panose="020B0604020202020204" pitchFamily="34" charset="0"/>
                <a:cs typeface="Arial" panose="020B0604020202020204" pitchFamily="34" charset="0"/>
              </a:rPr>
              <a:t> </a:t>
            </a:r>
            <a:r>
              <a:rPr lang="en-US" sz="2900" dirty="0" err="1">
                <a:solidFill>
                  <a:srgbClr val="0070C0"/>
                </a:solidFill>
                <a:latin typeface="Arial" panose="020B0604020202020204" pitchFamily="34" charset="0"/>
                <a:cs typeface="Arial" panose="020B0604020202020204" pitchFamily="34" charset="0"/>
              </a:rPr>
              <a:t>teenustest</a:t>
            </a:r>
            <a:r>
              <a:rPr lang="en-US" sz="2900" dirty="0">
                <a:solidFill>
                  <a:srgbClr val="0070C0"/>
                </a:solidFill>
                <a:latin typeface="Arial" panose="020B0604020202020204" pitchFamily="34" charset="0"/>
                <a:cs typeface="Arial" panose="020B0604020202020204" pitchFamily="34" charset="0"/>
              </a:rPr>
              <a:t> </a:t>
            </a:r>
            <a:r>
              <a:rPr lang="en-US" sz="2900" dirty="0" err="1">
                <a:solidFill>
                  <a:srgbClr val="0070C0"/>
                </a:solidFill>
                <a:latin typeface="Arial" panose="020B0604020202020204" pitchFamily="34" charset="0"/>
                <a:cs typeface="Arial" panose="020B0604020202020204" pitchFamily="34" charset="0"/>
              </a:rPr>
              <a:t>riiklike</a:t>
            </a:r>
            <a:r>
              <a:rPr lang="en-US" sz="2900" dirty="0">
                <a:solidFill>
                  <a:srgbClr val="0070C0"/>
                </a:solidFill>
                <a:latin typeface="Arial" panose="020B0604020202020204" pitchFamily="34" charset="0"/>
                <a:cs typeface="Arial" panose="020B0604020202020204" pitchFamily="34" charset="0"/>
              </a:rPr>
              <a:t> </a:t>
            </a:r>
            <a:r>
              <a:rPr lang="en-US" sz="2900" dirty="0" err="1">
                <a:solidFill>
                  <a:srgbClr val="0070C0"/>
                </a:solidFill>
                <a:latin typeface="Arial" panose="020B0604020202020204" pitchFamily="34" charset="0"/>
                <a:cs typeface="Arial" panose="020B0604020202020204" pitchFamily="34" charset="0"/>
              </a:rPr>
              <a:t>toetuste</a:t>
            </a:r>
            <a:r>
              <a:rPr lang="en-US" sz="2900" dirty="0">
                <a:solidFill>
                  <a:srgbClr val="0070C0"/>
                </a:solidFill>
                <a:latin typeface="Arial" panose="020B0604020202020204" pitchFamily="34" charset="0"/>
                <a:cs typeface="Arial" panose="020B0604020202020204" pitchFamily="34" charset="0"/>
              </a:rPr>
              <a:t> </a:t>
            </a:r>
            <a:r>
              <a:rPr lang="en-US" sz="2900" dirty="0" err="1">
                <a:solidFill>
                  <a:srgbClr val="0070C0"/>
                </a:solidFill>
                <a:latin typeface="Arial" panose="020B0604020202020204" pitchFamily="34" charset="0"/>
                <a:cs typeface="Arial" panose="020B0604020202020204" pitchFamily="34" charset="0"/>
              </a:rPr>
              <a:t>kaudu</a:t>
            </a:r>
            <a:r>
              <a:rPr lang="en-US" sz="2900" dirty="0">
                <a:solidFill>
                  <a:srgbClr val="0070C0"/>
                </a:solidFill>
                <a:latin typeface="Arial" panose="020B0604020202020204" pitchFamily="34" charset="0"/>
                <a:cs typeface="Arial" panose="020B0604020202020204" pitchFamily="34" charset="0"/>
              </a:rPr>
              <a:t> </a:t>
            </a:r>
            <a:r>
              <a:rPr lang="en-US" sz="2900" dirty="0" err="1">
                <a:solidFill>
                  <a:srgbClr val="0070C0"/>
                </a:solidFill>
                <a:latin typeface="Arial" panose="020B0604020202020204" pitchFamily="34" charset="0"/>
                <a:cs typeface="Arial" panose="020B0604020202020204" pitchFamily="34" charset="0"/>
              </a:rPr>
              <a:t>kaetud</a:t>
            </a:r>
            <a:r>
              <a:rPr lang="en-US" sz="2900" dirty="0">
                <a:solidFill>
                  <a:srgbClr val="0070C0"/>
                </a:solidFill>
                <a:latin typeface="Arial" panose="020B0604020202020204" pitchFamily="34" charset="0"/>
                <a:cs typeface="Arial" panose="020B0604020202020204" pitchFamily="34" charset="0"/>
              </a:rPr>
              <a:t>. </a:t>
            </a:r>
          </a:p>
          <a:p>
            <a:pPr marL="0" indent="0" algn="just">
              <a:buNone/>
            </a:pPr>
            <a:endParaRPr lang="en-US" sz="3100" dirty="0">
              <a:latin typeface="Arial" panose="020B0604020202020204" pitchFamily="34" charset="0"/>
              <a:cs typeface="Arial" panose="020B0604020202020204" pitchFamily="34" charset="0"/>
            </a:endParaRPr>
          </a:p>
          <a:p>
            <a:pPr marL="0" indent="0" algn="just">
              <a:buNone/>
            </a:pPr>
            <a:r>
              <a:rPr lang="en-US" sz="3100" b="1" dirty="0" err="1">
                <a:latin typeface="Arial" panose="020B0604020202020204" pitchFamily="34" charset="0"/>
                <a:cs typeface="Arial" panose="020B0604020202020204" pitchFamily="34" charset="0"/>
              </a:rPr>
              <a:t>Eestis</a:t>
            </a:r>
            <a:r>
              <a:rPr lang="en-US" sz="3100" b="1" dirty="0">
                <a:latin typeface="Arial" panose="020B0604020202020204" pitchFamily="34" charset="0"/>
                <a:cs typeface="Arial" panose="020B0604020202020204" pitchFamily="34" charset="0"/>
              </a:rPr>
              <a:t> </a:t>
            </a:r>
            <a:r>
              <a:rPr lang="en-US" sz="3100" b="1" dirty="0" err="1">
                <a:latin typeface="Arial" panose="020B0604020202020204" pitchFamily="34" charset="0"/>
                <a:cs typeface="Arial" panose="020B0604020202020204" pitchFamily="34" charset="0"/>
              </a:rPr>
              <a:t>vabatahtlikku</a:t>
            </a:r>
            <a:r>
              <a:rPr lang="en-US" sz="3100" b="1" dirty="0">
                <a:latin typeface="Arial" panose="020B0604020202020204" pitchFamily="34" charset="0"/>
                <a:cs typeface="Arial" panose="020B0604020202020204" pitchFamily="34" charset="0"/>
              </a:rPr>
              <a:t> ja </a:t>
            </a:r>
            <a:r>
              <a:rPr lang="en-US" sz="3100" b="1" dirty="0" err="1">
                <a:latin typeface="Arial" panose="020B0604020202020204" pitchFamily="34" charset="0"/>
                <a:cs typeface="Arial" panose="020B0604020202020204" pitchFamily="34" charset="0"/>
              </a:rPr>
              <a:t>vastavat</a:t>
            </a:r>
            <a:r>
              <a:rPr lang="en-US" sz="3100" b="1" dirty="0">
                <a:latin typeface="Arial" panose="020B0604020202020204" pitchFamily="34" charset="0"/>
                <a:cs typeface="Arial" panose="020B0604020202020204" pitchFamily="34" charset="0"/>
              </a:rPr>
              <a:t> </a:t>
            </a:r>
            <a:r>
              <a:rPr lang="en-US" sz="3100" b="1" dirty="0" err="1">
                <a:latin typeface="Arial" panose="020B0604020202020204" pitchFamily="34" charset="0"/>
                <a:cs typeface="Arial" panose="020B0604020202020204" pitchFamily="34" charset="0"/>
              </a:rPr>
              <a:t>erakindlustust</a:t>
            </a:r>
            <a:r>
              <a:rPr lang="en-US" sz="3100" b="1" dirty="0">
                <a:latin typeface="Arial" panose="020B0604020202020204" pitchFamily="34" charset="0"/>
                <a:cs typeface="Arial" panose="020B0604020202020204" pitchFamily="34" charset="0"/>
              </a:rPr>
              <a:t> </a:t>
            </a:r>
            <a:r>
              <a:rPr lang="en-US" sz="3100" b="1" dirty="0" err="1">
                <a:latin typeface="Arial" panose="020B0604020202020204" pitchFamily="34" charset="0"/>
                <a:cs typeface="Arial" panose="020B0604020202020204" pitchFamily="34" charset="0"/>
              </a:rPr>
              <a:t>ei</a:t>
            </a:r>
            <a:r>
              <a:rPr lang="en-US" sz="3100" b="1" dirty="0">
                <a:latin typeface="Arial" panose="020B0604020202020204" pitchFamily="34" charset="0"/>
                <a:cs typeface="Arial" panose="020B0604020202020204" pitchFamily="34" charset="0"/>
              </a:rPr>
              <a:t> ole.</a:t>
            </a:r>
          </a:p>
          <a:p>
            <a:pPr marL="0" indent="0">
              <a:buNone/>
            </a:pPr>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43C96F2C-55A6-44ED-B3C0-9B060C12C831}" type="slidenum">
              <a:rPr lang="et-EE" smtClean="0"/>
              <a:pPr/>
              <a:t>10</a:t>
            </a:fld>
            <a:endParaRPr lang="et-EE" dirty="0"/>
          </a:p>
        </p:txBody>
      </p:sp>
    </p:spTree>
    <p:extLst>
      <p:ext uri="{BB962C8B-B14F-4D97-AF65-F5344CB8AC3E}">
        <p14:creationId xmlns:p14="http://schemas.microsoft.com/office/powerpoint/2010/main" val="25425220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AF7E7C-94CD-46B0-AB6C-FB4B5792A6C3}"/>
              </a:ext>
            </a:extLst>
          </p:cNvPr>
          <p:cNvSpPr>
            <a:spLocks noGrp="1"/>
          </p:cNvSpPr>
          <p:nvPr>
            <p:ph type="title"/>
          </p:nvPr>
        </p:nvSpPr>
        <p:spPr>
          <a:xfrm>
            <a:off x="457200" y="274638"/>
            <a:ext cx="8229600" cy="706090"/>
          </a:xfrm>
        </p:spPr>
        <p:txBody>
          <a:bodyPr>
            <a:normAutofit/>
          </a:bodyPr>
          <a:lstStyle/>
          <a:p>
            <a:r>
              <a:rPr lang="en-US" sz="3600" dirty="0" err="1">
                <a:solidFill>
                  <a:srgbClr val="0070C0"/>
                </a:solidFill>
                <a:latin typeface="Arial" panose="020B0604020202020204" pitchFamily="34" charset="0"/>
                <a:cs typeface="Arial" panose="020B0604020202020204" pitchFamily="34" charset="0"/>
              </a:rPr>
              <a:t>Järelravi</a:t>
            </a:r>
            <a:endParaRPr lang="en-US" sz="3600" dirty="0">
              <a:solidFill>
                <a:srgbClr val="0070C0"/>
              </a:solidFill>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F62B6270-D063-481A-9AB6-E209E05F5568}"/>
              </a:ext>
            </a:extLst>
          </p:cNvPr>
          <p:cNvSpPr>
            <a:spLocks noGrp="1"/>
          </p:cNvSpPr>
          <p:nvPr>
            <p:ph idx="1"/>
          </p:nvPr>
        </p:nvSpPr>
        <p:spPr>
          <a:xfrm>
            <a:off x="457200" y="1268760"/>
            <a:ext cx="8229600" cy="5452715"/>
          </a:xfrm>
        </p:spPr>
        <p:txBody>
          <a:bodyPr>
            <a:normAutofit/>
          </a:bodyPr>
          <a:lstStyle/>
          <a:p>
            <a:pPr marL="0" indent="0" algn="just">
              <a:lnSpc>
                <a:spcPct val="107000"/>
              </a:lnSpc>
              <a:spcAft>
                <a:spcPts val="800"/>
              </a:spcAft>
              <a:buNone/>
            </a:pPr>
            <a:r>
              <a:rPr lang="en-US" sz="1800" b="1" dirty="0">
                <a:solidFill>
                  <a:srgbClr val="0070C0"/>
                </a:solidFill>
                <a:effectLst/>
                <a:latin typeface="Arial" panose="020B0604020202020204" pitchFamily="34" charset="0"/>
              </a:rPr>
              <a:t>HC012 </a:t>
            </a:r>
            <a:r>
              <a:rPr lang="en-US" sz="1800" dirty="0">
                <a:solidFill>
                  <a:srgbClr val="0070C0"/>
                </a:solidFill>
                <a:effectLst/>
                <a:latin typeface="Arial" panose="020B0604020202020204" pitchFamily="34" charset="0"/>
                <a:ea typeface="Arial" panose="020B0604020202020204" pitchFamily="34" charset="0"/>
                <a:cs typeface="Arial" panose="020B0604020202020204" pitchFamily="34" charset="0"/>
              </a:rPr>
              <a:t>Kas </a:t>
            </a:r>
            <a:r>
              <a:rPr lang="en-US" sz="1800" dirty="0" err="1">
                <a:solidFill>
                  <a:srgbClr val="0070C0"/>
                </a:solidFill>
                <a:effectLst/>
                <a:latin typeface="Arial" panose="020B0604020202020204" pitchFamily="34" charset="0"/>
                <a:ea typeface="Arial" panose="020B0604020202020204" pitchFamily="34" charset="0"/>
                <a:cs typeface="Arial" panose="020B0604020202020204" pitchFamily="34" charset="0"/>
              </a:rPr>
              <a:t>te</a:t>
            </a:r>
            <a:r>
              <a:rPr lang="en-US" sz="1800" dirty="0">
                <a:solidFill>
                  <a:srgbClr val="0070C0"/>
                </a:solidFill>
                <a:effectLst/>
                <a:latin typeface="Arial" panose="020B0604020202020204" pitchFamily="34" charset="0"/>
                <a:ea typeface="Arial" panose="020B0604020202020204" pitchFamily="34" charset="0"/>
                <a:cs typeface="Arial" panose="020B0604020202020204" pitchFamily="34" charset="0"/>
              </a:rPr>
              <a:t> </a:t>
            </a:r>
            <a:r>
              <a:rPr lang="en-US" sz="1800" dirty="0" err="1">
                <a:solidFill>
                  <a:srgbClr val="0070C0"/>
                </a:solidFill>
                <a:effectLst/>
                <a:latin typeface="Arial" panose="020B0604020202020204" pitchFamily="34" charset="0"/>
                <a:ea typeface="Arial" panose="020B0604020202020204" pitchFamily="34" charset="0"/>
                <a:cs typeface="Arial" panose="020B0604020202020204" pitchFamily="34" charset="0"/>
              </a:rPr>
              <a:t>olete</a:t>
            </a:r>
            <a:r>
              <a:rPr lang="en-US" sz="1800" dirty="0">
                <a:solidFill>
                  <a:srgbClr val="0070C0"/>
                </a:solidFill>
                <a:effectLst/>
                <a:latin typeface="Arial" panose="020B0604020202020204" pitchFamily="34" charset="0"/>
                <a:ea typeface="Arial" panose="020B0604020202020204" pitchFamily="34" charset="0"/>
                <a:cs typeface="Arial" panose="020B0604020202020204" pitchFamily="34" charset="0"/>
              </a:rPr>
              <a:t> VIIMASE 12 KUU </a:t>
            </a:r>
            <a:r>
              <a:rPr lang="en-US" sz="1800" dirty="0" err="1">
                <a:solidFill>
                  <a:srgbClr val="0070C0"/>
                </a:solidFill>
                <a:effectLst/>
                <a:latin typeface="Arial" panose="020B0604020202020204" pitchFamily="34" charset="0"/>
                <a:ea typeface="Arial" panose="020B0604020202020204" pitchFamily="34" charset="0"/>
                <a:cs typeface="Arial" panose="020B0604020202020204" pitchFamily="34" charset="0"/>
              </a:rPr>
              <a:t>jooksul</a:t>
            </a:r>
            <a:r>
              <a:rPr lang="en-US" sz="1800" dirty="0">
                <a:solidFill>
                  <a:srgbClr val="0070C0"/>
                </a:solidFill>
                <a:latin typeface="Arial" panose="020B0604020202020204" pitchFamily="34" charset="0"/>
                <a:ea typeface="Arial" panose="020B0604020202020204" pitchFamily="34" charset="0"/>
                <a:cs typeface="Arial" panose="020B0604020202020204" pitchFamily="34" charset="0"/>
              </a:rPr>
              <a:t> </a:t>
            </a:r>
            <a:r>
              <a:rPr lang="en-US" sz="1800" dirty="0" err="1">
                <a:solidFill>
                  <a:srgbClr val="0070C0"/>
                </a:solidFill>
                <a:effectLst/>
                <a:latin typeface="Arial" panose="020B0604020202020204" pitchFamily="34" charset="0"/>
                <a:ea typeface="Arial" panose="020B0604020202020204" pitchFamily="34" charset="0"/>
                <a:cs typeface="Arial" panose="020B0604020202020204" pitchFamily="34" charset="0"/>
              </a:rPr>
              <a:t>olnud</a:t>
            </a:r>
            <a:r>
              <a:rPr lang="en-US" sz="1800" dirty="0">
                <a:solidFill>
                  <a:srgbClr val="0070C0"/>
                </a:solidFill>
                <a:effectLst/>
                <a:latin typeface="Arial" panose="020B0604020202020204" pitchFamily="34" charset="0"/>
                <a:ea typeface="Arial" panose="020B0604020202020204" pitchFamily="34" charset="0"/>
                <a:cs typeface="Arial" panose="020B0604020202020204" pitchFamily="34" charset="0"/>
              </a:rPr>
              <a:t> </a:t>
            </a:r>
            <a:r>
              <a:rPr lang="en-US" sz="1800" dirty="0" err="1">
                <a:solidFill>
                  <a:srgbClr val="0070C0"/>
                </a:solidFill>
                <a:effectLst/>
                <a:latin typeface="Arial" panose="020B0604020202020204" pitchFamily="34" charset="0"/>
                <a:ea typeface="Arial" panose="020B0604020202020204" pitchFamily="34" charset="0"/>
                <a:cs typeface="Arial" panose="020B0604020202020204" pitchFamily="34" charset="0"/>
              </a:rPr>
              <a:t>vähemalt</a:t>
            </a:r>
            <a:r>
              <a:rPr lang="en-US" sz="1800" dirty="0">
                <a:solidFill>
                  <a:srgbClr val="0070C0"/>
                </a:solidFill>
                <a:effectLst/>
                <a:latin typeface="Arial" panose="020B0604020202020204" pitchFamily="34" charset="0"/>
                <a:ea typeface="Arial" panose="020B0604020202020204" pitchFamily="34" charset="0"/>
                <a:cs typeface="Arial" panose="020B0604020202020204" pitchFamily="34" charset="0"/>
              </a:rPr>
              <a:t> </a:t>
            </a:r>
            <a:r>
              <a:rPr lang="en-US" sz="1800" dirty="0" err="1">
                <a:solidFill>
                  <a:srgbClr val="0070C0"/>
                </a:solidFill>
                <a:effectLst/>
                <a:latin typeface="Arial" panose="020B0604020202020204" pitchFamily="34" charset="0"/>
                <a:ea typeface="Arial" panose="020B0604020202020204" pitchFamily="34" charset="0"/>
                <a:cs typeface="Arial" panose="020B0604020202020204" pitchFamily="34" charset="0"/>
              </a:rPr>
              <a:t>ühe</a:t>
            </a:r>
            <a:r>
              <a:rPr lang="en-US" sz="1800" dirty="0">
                <a:solidFill>
                  <a:srgbClr val="0070C0"/>
                </a:solidFill>
                <a:effectLst/>
                <a:latin typeface="Arial" panose="020B0604020202020204" pitchFamily="34" charset="0"/>
                <a:ea typeface="Arial" panose="020B0604020202020204" pitchFamily="34" charset="0"/>
                <a:cs typeface="Arial" panose="020B0604020202020204" pitchFamily="34" charset="0"/>
              </a:rPr>
              <a:t> </a:t>
            </a:r>
            <a:r>
              <a:rPr lang="en-US" sz="1800" dirty="0" err="1">
                <a:solidFill>
                  <a:srgbClr val="0070C0"/>
                </a:solidFill>
                <a:effectLst/>
                <a:latin typeface="Arial" panose="020B0604020202020204" pitchFamily="34" charset="0"/>
                <a:ea typeface="Arial" panose="020B0604020202020204" pitchFamily="34" charset="0"/>
                <a:cs typeface="Arial" panose="020B0604020202020204" pitchFamily="34" charset="0"/>
              </a:rPr>
              <a:t>öö</a:t>
            </a:r>
            <a:r>
              <a:rPr lang="en-US" sz="1800" dirty="0">
                <a:solidFill>
                  <a:srgbClr val="0070C0"/>
                </a:solidFill>
                <a:effectLst/>
                <a:latin typeface="Arial" panose="020B0604020202020204" pitchFamily="34" charset="0"/>
                <a:ea typeface="Arial" panose="020B0604020202020204" pitchFamily="34" charset="0"/>
                <a:cs typeface="Arial" panose="020B0604020202020204" pitchFamily="34" charset="0"/>
              </a:rPr>
              <a:t> </a:t>
            </a:r>
            <a:r>
              <a:rPr lang="en-US" sz="1800" dirty="0" err="1">
                <a:solidFill>
                  <a:srgbClr val="0070C0"/>
                </a:solidFill>
                <a:effectLst/>
                <a:latin typeface="Arial" panose="020B0604020202020204" pitchFamily="34" charset="0"/>
                <a:ea typeface="Arial" panose="020B0604020202020204" pitchFamily="34" charset="0"/>
                <a:cs typeface="Arial" panose="020B0604020202020204" pitchFamily="34" charset="0"/>
              </a:rPr>
              <a:t>haiglas</a:t>
            </a:r>
            <a:r>
              <a:rPr lang="en-US" sz="1800" dirty="0">
                <a:solidFill>
                  <a:srgbClr val="0070C0"/>
                </a:solidFill>
                <a:effectLst/>
                <a:latin typeface="Arial" panose="020B0604020202020204" pitchFamily="34" charset="0"/>
                <a:ea typeface="Arial" panose="020B0604020202020204" pitchFamily="34" charset="0"/>
                <a:cs typeface="Arial" panose="020B0604020202020204" pitchFamily="34" charset="0"/>
              </a:rPr>
              <a:t>? </a:t>
            </a:r>
            <a:r>
              <a:rPr lang="en-US" sz="1800" dirty="0" err="1">
                <a:solidFill>
                  <a:srgbClr val="0070C0"/>
                </a:solidFill>
                <a:effectLst/>
                <a:latin typeface="Arial" panose="020B0604020202020204" pitchFamily="34" charset="0"/>
                <a:ea typeface="Arial" panose="020B0604020202020204" pitchFamily="34" charset="0"/>
                <a:cs typeface="Arial" panose="020B0604020202020204" pitchFamily="34" charset="0"/>
              </a:rPr>
              <a:t>Arvestage</a:t>
            </a:r>
            <a:r>
              <a:rPr lang="en-US" sz="1800" dirty="0">
                <a:solidFill>
                  <a:srgbClr val="0070C0"/>
                </a:solidFill>
                <a:effectLst/>
                <a:latin typeface="Arial" panose="020B0604020202020204" pitchFamily="34" charset="0"/>
                <a:ea typeface="Arial" panose="020B0604020202020204" pitchFamily="34" charset="0"/>
                <a:cs typeface="Arial" panose="020B0604020202020204" pitchFamily="34" charset="0"/>
              </a:rPr>
              <a:t> </a:t>
            </a:r>
            <a:r>
              <a:rPr lang="en-US" sz="1800" dirty="0" err="1">
                <a:solidFill>
                  <a:srgbClr val="0070C0"/>
                </a:solidFill>
                <a:effectLst/>
                <a:latin typeface="Arial" panose="020B0604020202020204" pitchFamily="34" charset="0"/>
                <a:ea typeface="Arial" panose="020B0604020202020204" pitchFamily="34" charset="0"/>
                <a:cs typeface="Arial" panose="020B0604020202020204" pitchFamily="34" charset="0"/>
              </a:rPr>
              <a:t>viibimisi</a:t>
            </a:r>
            <a:r>
              <a:rPr lang="en-US" sz="1800" dirty="0">
                <a:solidFill>
                  <a:srgbClr val="0070C0"/>
                </a:solidFill>
                <a:effectLst/>
                <a:latin typeface="Arial" panose="020B0604020202020204" pitchFamily="34" charset="0"/>
                <a:ea typeface="Arial" panose="020B0604020202020204" pitchFamily="34" charset="0"/>
                <a:cs typeface="Arial" panose="020B0604020202020204" pitchFamily="34" charset="0"/>
              </a:rPr>
              <a:t> </a:t>
            </a:r>
            <a:r>
              <a:rPr lang="en-US" sz="1800" dirty="0" err="1">
                <a:solidFill>
                  <a:srgbClr val="0070C0"/>
                </a:solidFill>
                <a:effectLst/>
                <a:latin typeface="Arial" panose="020B0604020202020204" pitchFamily="34" charset="0"/>
                <a:ea typeface="Arial" panose="020B0604020202020204" pitchFamily="34" charset="0"/>
                <a:cs typeface="Arial" panose="020B0604020202020204" pitchFamily="34" charset="0"/>
              </a:rPr>
              <a:t>ravi</a:t>
            </a:r>
            <a:r>
              <a:rPr lang="en-US" sz="1800" dirty="0">
                <a:solidFill>
                  <a:srgbClr val="0070C0"/>
                </a:solidFill>
                <a:effectLst/>
                <a:latin typeface="Arial" panose="020B0604020202020204" pitchFamily="34" charset="0"/>
                <a:ea typeface="Arial" panose="020B0604020202020204" pitchFamily="34" charset="0"/>
                <a:cs typeface="Arial" panose="020B0604020202020204" pitchFamily="34" charset="0"/>
              </a:rPr>
              <a:t>- ja </a:t>
            </a:r>
            <a:r>
              <a:rPr lang="en-US" sz="1800" dirty="0" err="1">
                <a:solidFill>
                  <a:srgbClr val="0070C0"/>
                </a:solidFill>
                <a:effectLst/>
                <a:latin typeface="Arial" panose="020B0604020202020204" pitchFamily="34" charset="0"/>
                <a:ea typeface="Arial" panose="020B0604020202020204" pitchFamily="34" charset="0"/>
                <a:cs typeface="Arial" panose="020B0604020202020204" pitchFamily="34" charset="0"/>
              </a:rPr>
              <a:t>psühhiaatriaosakondades</a:t>
            </a:r>
            <a:r>
              <a:rPr lang="en-US" sz="1800" dirty="0">
                <a:solidFill>
                  <a:srgbClr val="0070C0"/>
                </a:solidFill>
                <a:effectLst/>
                <a:latin typeface="Arial" panose="020B0604020202020204" pitchFamily="34" charset="0"/>
                <a:ea typeface="Arial" panose="020B0604020202020204" pitchFamily="34" charset="0"/>
                <a:cs typeface="Arial" panose="020B0604020202020204" pitchFamily="34" charset="0"/>
              </a:rPr>
              <a:t> ja -</a:t>
            </a:r>
            <a:r>
              <a:rPr lang="en-US" sz="1800" dirty="0" err="1">
                <a:solidFill>
                  <a:srgbClr val="0070C0"/>
                </a:solidFill>
                <a:effectLst/>
                <a:latin typeface="Arial" panose="020B0604020202020204" pitchFamily="34" charset="0"/>
                <a:ea typeface="Arial" panose="020B0604020202020204" pitchFamily="34" charset="0"/>
                <a:cs typeface="Arial" panose="020B0604020202020204" pitchFamily="34" charset="0"/>
              </a:rPr>
              <a:t>haiglas</a:t>
            </a:r>
            <a:r>
              <a:rPr lang="en-US" sz="1800" dirty="0">
                <a:solidFill>
                  <a:srgbClr val="0070C0"/>
                </a:solidFill>
                <a:effectLst/>
                <a:latin typeface="Arial" panose="020B0604020202020204" pitchFamily="34" charset="0"/>
                <a:ea typeface="Arial" panose="020B0604020202020204" pitchFamily="34" charset="0"/>
                <a:cs typeface="Arial" panose="020B0604020202020204" pitchFamily="34" charset="0"/>
              </a:rPr>
              <a:t>, </a:t>
            </a:r>
            <a:r>
              <a:rPr lang="en-US" sz="1800" dirty="0" err="1">
                <a:solidFill>
                  <a:srgbClr val="0070C0"/>
                </a:solidFill>
                <a:effectLst/>
                <a:latin typeface="Arial" panose="020B0604020202020204" pitchFamily="34" charset="0"/>
                <a:ea typeface="Arial" panose="020B0604020202020204" pitchFamily="34" charset="0"/>
                <a:cs typeface="Arial" panose="020B0604020202020204" pitchFamily="34" charset="0"/>
              </a:rPr>
              <a:t>välja</a:t>
            </a:r>
            <a:r>
              <a:rPr lang="en-US" sz="1800" dirty="0">
                <a:solidFill>
                  <a:srgbClr val="0070C0"/>
                </a:solidFill>
                <a:effectLst/>
                <a:latin typeface="Arial" panose="020B0604020202020204" pitchFamily="34" charset="0"/>
                <a:ea typeface="Arial" panose="020B0604020202020204" pitchFamily="34" charset="0"/>
                <a:cs typeface="Arial" panose="020B0604020202020204" pitchFamily="34" charset="0"/>
              </a:rPr>
              <a:t> </a:t>
            </a:r>
            <a:r>
              <a:rPr lang="en-US" sz="1800" dirty="0" err="1">
                <a:solidFill>
                  <a:srgbClr val="0070C0"/>
                </a:solidFill>
                <a:effectLst/>
                <a:latin typeface="Arial" panose="020B0604020202020204" pitchFamily="34" charset="0"/>
                <a:ea typeface="Arial" panose="020B0604020202020204" pitchFamily="34" charset="0"/>
                <a:cs typeface="Arial" panose="020B0604020202020204" pitchFamily="34" charset="0"/>
              </a:rPr>
              <a:t>arvatud</a:t>
            </a:r>
            <a:r>
              <a:rPr lang="en-US" sz="1800" dirty="0">
                <a:solidFill>
                  <a:srgbClr val="0070C0"/>
                </a:solidFill>
                <a:effectLst/>
                <a:latin typeface="Arial" panose="020B0604020202020204" pitchFamily="34" charset="0"/>
                <a:ea typeface="Arial" panose="020B0604020202020204" pitchFamily="34" charset="0"/>
                <a:cs typeface="Arial" panose="020B0604020202020204" pitchFamily="34" charset="0"/>
              </a:rPr>
              <a:t> </a:t>
            </a:r>
            <a:r>
              <a:rPr lang="en-US" sz="1800" dirty="0" err="1">
                <a:solidFill>
                  <a:srgbClr val="0070C0"/>
                </a:solidFill>
                <a:effectLst/>
                <a:latin typeface="Arial" panose="020B0604020202020204" pitchFamily="34" charset="0"/>
                <a:ea typeface="Arial" panose="020B0604020202020204" pitchFamily="34" charset="0"/>
                <a:cs typeface="Arial" panose="020B0604020202020204" pitchFamily="34" charset="0"/>
              </a:rPr>
              <a:t>taastus</a:t>
            </a:r>
            <a:r>
              <a:rPr lang="en-US" sz="1800" dirty="0">
                <a:solidFill>
                  <a:srgbClr val="0070C0"/>
                </a:solidFill>
                <a:effectLst/>
                <a:latin typeface="Arial" panose="020B0604020202020204" pitchFamily="34" charset="0"/>
                <a:ea typeface="Arial" panose="020B0604020202020204" pitchFamily="34" charset="0"/>
                <a:cs typeface="Arial" panose="020B0604020202020204" pitchFamily="34" charset="0"/>
              </a:rPr>
              <a:t>-, </a:t>
            </a:r>
            <a:r>
              <a:rPr lang="en-US" sz="1800" dirty="0" err="1">
                <a:solidFill>
                  <a:srgbClr val="0070C0"/>
                </a:solidFill>
                <a:effectLst/>
                <a:latin typeface="Arial" panose="020B0604020202020204" pitchFamily="34" charset="0"/>
                <a:ea typeface="Arial" panose="020B0604020202020204" pitchFamily="34" charset="0"/>
                <a:cs typeface="Arial" panose="020B0604020202020204" pitchFamily="34" charset="0"/>
              </a:rPr>
              <a:t>hooldus</a:t>
            </a:r>
            <a:r>
              <a:rPr lang="en-US" sz="1800" dirty="0">
                <a:solidFill>
                  <a:srgbClr val="0070C0"/>
                </a:solidFill>
                <a:effectLst/>
                <a:latin typeface="Arial" panose="020B0604020202020204" pitchFamily="34" charset="0"/>
                <a:ea typeface="Arial" panose="020B0604020202020204" pitchFamily="34" charset="0"/>
                <a:cs typeface="Arial" panose="020B0604020202020204" pitchFamily="34" charset="0"/>
              </a:rPr>
              <a:t>- ja </a:t>
            </a:r>
            <a:r>
              <a:rPr lang="en-US" sz="1800" dirty="0" err="1">
                <a:solidFill>
                  <a:srgbClr val="0070C0"/>
                </a:solidFill>
                <a:effectLst/>
                <a:latin typeface="Arial" panose="020B0604020202020204" pitchFamily="34" charset="0"/>
                <a:ea typeface="Arial" panose="020B0604020202020204" pitchFamily="34" charset="0"/>
                <a:cs typeface="Arial" panose="020B0604020202020204" pitchFamily="34" charset="0"/>
              </a:rPr>
              <a:t>järelravi</a:t>
            </a:r>
            <a:r>
              <a:rPr lang="en-US" sz="1800" dirty="0">
                <a:solidFill>
                  <a:srgbClr val="0070C0"/>
                </a:solidFill>
                <a:effectLst/>
                <a:latin typeface="Arial" panose="020B0604020202020204" pitchFamily="34" charset="0"/>
                <a:ea typeface="Arial" panose="020B0604020202020204" pitchFamily="34" charset="0"/>
                <a:cs typeface="Arial" panose="020B0604020202020204" pitchFamily="34" charset="0"/>
              </a:rPr>
              <a:t>  </a:t>
            </a:r>
            <a:r>
              <a:rPr lang="en-US" sz="1800" dirty="0" err="1">
                <a:solidFill>
                  <a:srgbClr val="0070C0"/>
                </a:solidFill>
                <a:effectLst/>
                <a:latin typeface="Arial" panose="020B0604020202020204" pitchFamily="34" charset="0"/>
                <a:ea typeface="Arial" panose="020B0604020202020204" pitchFamily="34" charset="0"/>
                <a:cs typeface="Arial" panose="020B0604020202020204" pitchFamily="34" charset="0"/>
              </a:rPr>
              <a:t>osakonnas</a:t>
            </a:r>
            <a:r>
              <a:rPr lang="en-US" sz="1800" dirty="0">
                <a:solidFill>
                  <a:srgbClr val="0070C0"/>
                </a:solidFill>
                <a:effectLst/>
                <a:latin typeface="Arial" panose="020B0604020202020204" pitchFamily="34" charset="0"/>
                <a:ea typeface="Arial" panose="020B0604020202020204" pitchFamily="34" charset="0"/>
                <a:cs typeface="Arial" panose="020B0604020202020204" pitchFamily="34" charset="0"/>
              </a:rPr>
              <a:t> </a:t>
            </a:r>
            <a:r>
              <a:rPr lang="en-US" sz="1800" dirty="0" err="1">
                <a:solidFill>
                  <a:srgbClr val="0070C0"/>
                </a:solidFill>
                <a:effectLst/>
                <a:latin typeface="Arial" panose="020B0604020202020204" pitchFamily="34" charset="0"/>
                <a:ea typeface="Arial" panose="020B0604020202020204" pitchFamily="34" charset="0"/>
                <a:cs typeface="Arial" panose="020B0604020202020204" pitchFamily="34" charset="0"/>
              </a:rPr>
              <a:t>või</a:t>
            </a:r>
            <a:r>
              <a:rPr lang="en-US" sz="1800" dirty="0">
                <a:solidFill>
                  <a:srgbClr val="0070C0"/>
                </a:solidFill>
                <a:effectLst/>
                <a:latin typeface="Arial" panose="020B0604020202020204" pitchFamily="34" charset="0"/>
                <a:ea typeface="Arial" panose="020B0604020202020204" pitchFamily="34" charset="0"/>
                <a:cs typeface="Arial" panose="020B0604020202020204" pitchFamily="34" charset="0"/>
              </a:rPr>
              <a:t> </a:t>
            </a:r>
            <a:r>
              <a:rPr lang="en-US" sz="1800" dirty="0" err="1">
                <a:solidFill>
                  <a:srgbClr val="0070C0"/>
                </a:solidFill>
                <a:effectLst/>
                <a:latin typeface="Arial" panose="020B0604020202020204" pitchFamily="34" charset="0"/>
                <a:ea typeface="Arial" panose="020B0604020202020204" pitchFamily="34" charset="0"/>
                <a:cs typeface="Arial" panose="020B0604020202020204" pitchFamily="34" charset="0"/>
              </a:rPr>
              <a:t>taastus</a:t>
            </a:r>
            <a:r>
              <a:rPr lang="en-US" sz="1800" dirty="0">
                <a:solidFill>
                  <a:srgbClr val="0070C0"/>
                </a:solidFill>
                <a:effectLst/>
                <a:latin typeface="Arial" panose="020B0604020202020204" pitchFamily="34" charset="0"/>
                <a:ea typeface="Arial" panose="020B0604020202020204" pitchFamily="34" charset="0"/>
                <a:cs typeface="Arial" panose="020B0604020202020204" pitchFamily="34" charset="0"/>
              </a:rPr>
              <a:t>- ja </a:t>
            </a:r>
            <a:r>
              <a:rPr lang="en-US" sz="1800" dirty="0" err="1">
                <a:solidFill>
                  <a:srgbClr val="0070C0"/>
                </a:solidFill>
                <a:effectLst/>
                <a:latin typeface="Arial" panose="020B0604020202020204" pitchFamily="34" charset="0"/>
                <a:ea typeface="Arial" panose="020B0604020202020204" pitchFamily="34" charset="0"/>
                <a:cs typeface="Arial" panose="020B0604020202020204" pitchFamily="34" charset="0"/>
              </a:rPr>
              <a:t>hooldusravihaiglas</a:t>
            </a:r>
            <a:r>
              <a:rPr lang="en-US" sz="1800" dirty="0">
                <a:solidFill>
                  <a:srgbClr val="0070C0"/>
                </a:solidFill>
                <a:effectLst/>
                <a:latin typeface="Arial" panose="020B0604020202020204" pitchFamily="34" charset="0"/>
                <a:ea typeface="Arial" panose="020B0604020202020204" pitchFamily="34" charset="0"/>
                <a:cs typeface="Arial" panose="020B0604020202020204" pitchFamily="34" charset="0"/>
              </a:rPr>
              <a:t>.</a:t>
            </a:r>
          </a:p>
          <a:p>
            <a:pPr marL="0" indent="0" algn="just">
              <a:lnSpc>
                <a:spcPct val="107000"/>
              </a:lnSpc>
              <a:spcAft>
                <a:spcPts val="800"/>
              </a:spcAft>
              <a:buNone/>
            </a:pPr>
            <a:r>
              <a:rPr lang="en-US" sz="1800" b="1" dirty="0">
                <a:solidFill>
                  <a:srgbClr val="0070C0"/>
                </a:solidFill>
                <a:effectLst/>
                <a:latin typeface="Arial" panose="020B0604020202020204" pitchFamily="34" charset="0"/>
              </a:rPr>
              <a:t>HC064 </a:t>
            </a:r>
            <a:r>
              <a:rPr lang="en-US" sz="1800" dirty="0">
                <a:solidFill>
                  <a:srgbClr val="0070C0"/>
                </a:solidFill>
                <a:effectLst/>
                <a:latin typeface="Arial" panose="020B0604020202020204" pitchFamily="34" charset="0"/>
                <a:ea typeface="Arial" panose="020B0604020202020204" pitchFamily="34" charset="0"/>
                <a:cs typeface="Arial" panose="020B0604020202020204" pitchFamily="34" charset="0"/>
              </a:rPr>
              <a:t>Kas </a:t>
            </a:r>
            <a:r>
              <a:rPr lang="en-US" sz="1800" dirty="0" err="1">
                <a:solidFill>
                  <a:srgbClr val="0070C0"/>
                </a:solidFill>
                <a:effectLst/>
                <a:latin typeface="Arial" panose="020B0604020202020204" pitchFamily="34" charset="0"/>
                <a:ea typeface="Arial" panose="020B0604020202020204" pitchFamily="34" charset="0"/>
                <a:cs typeface="Arial" panose="020B0604020202020204" pitchFamily="34" charset="0"/>
              </a:rPr>
              <a:t>te</a:t>
            </a:r>
            <a:r>
              <a:rPr lang="en-US" sz="1800" dirty="0">
                <a:solidFill>
                  <a:srgbClr val="0070C0"/>
                </a:solidFill>
                <a:effectLst/>
                <a:latin typeface="Arial" panose="020B0604020202020204" pitchFamily="34" charset="0"/>
                <a:ea typeface="Arial" panose="020B0604020202020204" pitchFamily="34" charset="0"/>
                <a:cs typeface="Arial" panose="020B0604020202020204" pitchFamily="34" charset="0"/>
              </a:rPr>
              <a:t> </a:t>
            </a:r>
            <a:r>
              <a:rPr lang="en-US" sz="1800" dirty="0" err="1">
                <a:solidFill>
                  <a:srgbClr val="0070C0"/>
                </a:solidFill>
                <a:effectLst/>
                <a:latin typeface="Arial" panose="020B0604020202020204" pitchFamily="34" charset="0"/>
                <a:ea typeface="Arial" panose="020B0604020202020204" pitchFamily="34" charset="0"/>
                <a:cs typeface="Arial" panose="020B0604020202020204" pitchFamily="34" charset="0"/>
              </a:rPr>
              <a:t>olete</a:t>
            </a:r>
            <a:r>
              <a:rPr lang="en-US" sz="1800" dirty="0">
                <a:solidFill>
                  <a:srgbClr val="0070C0"/>
                </a:solidFill>
                <a:effectLst/>
                <a:latin typeface="Arial" panose="020B0604020202020204" pitchFamily="34" charset="0"/>
                <a:ea typeface="Arial" panose="020B0604020202020204" pitchFamily="34" charset="0"/>
                <a:cs typeface="Arial" panose="020B0604020202020204" pitchFamily="34" charset="0"/>
              </a:rPr>
              <a:t> </a:t>
            </a:r>
            <a:r>
              <a:rPr lang="en-US" sz="1800" dirty="0" err="1">
                <a:solidFill>
                  <a:srgbClr val="0070C0"/>
                </a:solidFill>
                <a:effectLst/>
                <a:latin typeface="Arial" panose="020B0604020202020204" pitchFamily="34" charset="0"/>
                <a:ea typeface="Arial" panose="020B0604020202020204" pitchFamily="34" charset="0"/>
                <a:cs typeface="Arial" panose="020B0604020202020204" pitchFamily="34" charset="0"/>
              </a:rPr>
              <a:t>viimase</a:t>
            </a:r>
            <a:r>
              <a:rPr lang="en-US" sz="1800" dirty="0">
                <a:solidFill>
                  <a:srgbClr val="0070C0"/>
                </a:solidFill>
                <a:effectLst/>
                <a:latin typeface="Arial" panose="020B0604020202020204" pitchFamily="34" charset="0"/>
                <a:ea typeface="Arial" panose="020B0604020202020204" pitchFamily="34" charset="0"/>
                <a:cs typeface="Arial" panose="020B0604020202020204" pitchFamily="34" charset="0"/>
              </a:rPr>
              <a:t> 12 </a:t>
            </a:r>
            <a:r>
              <a:rPr lang="en-US" sz="1800" dirty="0" err="1">
                <a:solidFill>
                  <a:srgbClr val="0070C0"/>
                </a:solidFill>
                <a:effectLst/>
                <a:latin typeface="Arial" panose="020B0604020202020204" pitchFamily="34" charset="0"/>
                <a:ea typeface="Arial" panose="020B0604020202020204" pitchFamily="34" charset="0"/>
                <a:cs typeface="Arial" panose="020B0604020202020204" pitchFamily="34" charset="0"/>
              </a:rPr>
              <a:t>kuu</a:t>
            </a:r>
            <a:r>
              <a:rPr lang="en-US" sz="1800" dirty="0">
                <a:solidFill>
                  <a:srgbClr val="0070C0"/>
                </a:solidFill>
                <a:effectLst/>
                <a:latin typeface="Arial" panose="020B0604020202020204" pitchFamily="34" charset="0"/>
                <a:ea typeface="Arial" panose="020B0604020202020204" pitchFamily="34" charset="0"/>
                <a:cs typeface="Arial" panose="020B0604020202020204" pitchFamily="34" charset="0"/>
              </a:rPr>
              <a:t> </a:t>
            </a:r>
            <a:r>
              <a:rPr lang="en-US" sz="1800" dirty="0" err="1">
                <a:solidFill>
                  <a:srgbClr val="0070C0"/>
                </a:solidFill>
                <a:effectLst/>
                <a:latin typeface="Arial" panose="020B0604020202020204" pitchFamily="34" charset="0"/>
                <a:ea typeface="Arial" panose="020B0604020202020204" pitchFamily="34" charset="0"/>
                <a:cs typeface="Arial" panose="020B0604020202020204" pitchFamily="34" charset="0"/>
              </a:rPr>
              <a:t>jooksul</a:t>
            </a:r>
            <a:r>
              <a:rPr lang="en-US" sz="1800" dirty="0">
                <a:solidFill>
                  <a:srgbClr val="0070C0"/>
                </a:solidFill>
                <a:effectLst/>
                <a:latin typeface="Arial" panose="020B0604020202020204" pitchFamily="34" charset="0"/>
                <a:ea typeface="Arial" panose="020B0604020202020204" pitchFamily="34" charset="0"/>
                <a:cs typeface="Arial" panose="020B0604020202020204" pitchFamily="34" charset="0"/>
              </a:rPr>
              <a:t> </a:t>
            </a:r>
            <a:r>
              <a:rPr lang="en-US" sz="1800" dirty="0" err="1">
                <a:solidFill>
                  <a:srgbClr val="0070C0"/>
                </a:solidFill>
                <a:effectLst/>
                <a:latin typeface="Arial" panose="020B0604020202020204" pitchFamily="34" charset="0"/>
                <a:ea typeface="Arial" panose="020B0604020202020204" pitchFamily="34" charset="0"/>
                <a:cs typeface="Arial" panose="020B0604020202020204" pitchFamily="34" charset="0"/>
              </a:rPr>
              <a:t>olnud</a:t>
            </a:r>
            <a:r>
              <a:rPr lang="en-US" sz="1800" dirty="0">
                <a:solidFill>
                  <a:srgbClr val="0070C0"/>
                </a:solidFill>
                <a:effectLst/>
                <a:latin typeface="Arial" panose="020B0604020202020204" pitchFamily="34" charset="0"/>
                <a:ea typeface="Arial" panose="020B0604020202020204" pitchFamily="34" charset="0"/>
                <a:cs typeface="Arial" panose="020B0604020202020204" pitchFamily="34" charset="0"/>
              </a:rPr>
              <a:t> </a:t>
            </a:r>
            <a:r>
              <a:rPr lang="en-US" sz="1800" dirty="0" err="1">
                <a:solidFill>
                  <a:srgbClr val="0070C0"/>
                </a:solidFill>
                <a:effectLst/>
                <a:latin typeface="Arial" panose="020B0604020202020204" pitchFamily="34" charset="0"/>
                <a:ea typeface="Arial" panose="020B0604020202020204" pitchFamily="34" charset="0"/>
                <a:cs typeface="Arial" panose="020B0604020202020204" pitchFamily="34" charset="0"/>
              </a:rPr>
              <a:t>ravil</a:t>
            </a:r>
            <a:r>
              <a:rPr lang="en-US" sz="1800" dirty="0">
                <a:solidFill>
                  <a:srgbClr val="0070C0"/>
                </a:solidFill>
                <a:effectLst/>
                <a:latin typeface="Arial" panose="020B0604020202020204" pitchFamily="34" charset="0"/>
                <a:ea typeface="Arial" panose="020B0604020202020204" pitchFamily="34" charset="0"/>
                <a:cs typeface="Arial" panose="020B0604020202020204" pitchFamily="34" charset="0"/>
              </a:rPr>
              <a:t> </a:t>
            </a:r>
            <a:r>
              <a:rPr lang="en-US" sz="1800" dirty="0" err="1">
                <a:solidFill>
                  <a:srgbClr val="0070C0"/>
                </a:solidFill>
                <a:effectLst/>
                <a:latin typeface="Arial" panose="020B0604020202020204" pitchFamily="34" charset="0"/>
                <a:ea typeface="Arial" panose="020B0604020202020204" pitchFamily="34" charset="0"/>
                <a:cs typeface="Arial" panose="020B0604020202020204" pitchFamily="34" charset="0"/>
              </a:rPr>
              <a:t>järelravi</a:t>
            </a:r>
            <a:r>
              <a:rPr lang="en-US" sz="1800" dirty="0">
                <a:solidFill>
                  <a:srgbClr val="0070C0"/>
                </a:solidFill>
                <a:effectLst/>
                <a:latin typeface="Arial" panose="020B0604020202020204" pitchFamily="34" charset="0"/>
                <a:ea typeface="Arial" panose="020B0604020202020204" pitchFamily="34" charset="0"/>
                <a:cs typeface="Arial" panose="020B0604020202020204" pitchFamily="34" charset="0"/>
              </a:rPr>
              <a:t>-, </a:t>
            </a:r>
            <a:r>
              <a:rPr lang="en-US" sz="1800" dirty="0" err="1">
                <a:solidFill>
                  <a:srgbClr val="0070C0"/>
                </a:solidFill>
                <a:effectLst/>
                <a:latin typeface="Arial" panose="020B0604020202020204" pitchFamily="34" charset="0"/>
                <a:ea typeface="Arial" panose="020B0604020202020204" pitchFamily="34" charset="0"/>
                <a:cs typeface="Arial" panose="020B0604020202020204" pitchFamily="34" charset="0"/>
              </a:rPr>
              <a:t>taastusravi</a:t>
            </a:r>
            <a:r>
              <a:rPr lang="en-US" sz="1800" dirty="0">
                <a:solidFill>
                  <a:srgbClr val="0070C0"/>
                </a:solidFill>
                <a:effectLst/>
                <a:latin typeface="Arial" panose="020B0604020202020204" pitchFamily="34" charset="0"/>
                <a:ea typeface="Arial" panose="020B0604020202020204" pitchFamily="34" charset="0"/>
                <a:cs typeface="Arial" panose="020B0604020202020204" pitchFamily="34" charset="0"/>
              </a:rPr>
              <a:t>- </a:t>
            </a:r>
            <a:r>
              <a:rPr lang="en-US" sz="1800" dirty="0" err="1">
                <a:solidFill>
                  <a:srgbClr val="0070C0"/>
                </a:solidFill>
                <a:effectLst/>
                <a:latin typeface="Arial" panose="020B0604020202020204" pitchFamily="34" charset="0"/>
                <a:ea typeface="Arial" panose="020B0604020202020204" pitchFamily="34" charset="0"/>
                <a:cs typeface="Arial" panose="020B0604020202020204" pitchFamily="34" charset="0"/>
              </a:rPr>
              <a:t>või</a:t>
            </a:r>
            <a:r>
              <a:rPr lang="en-US" sz="1800" dirty="0">
                <a:solidFill>
                  <a:srgbClr val="0070C0"/>
                </a:solidFill>
                <a:effectLst/>
                <a:latin typeface="Arial" panose="020B0604020202020204" pitchFamily="34" charset="0"/>
                <a:ea typeface="Arial" panose="020B0604020202020204" pitchFamily="34" charset="0"/>
                <a:cs typeface="Arial" panose="020B0604020202020204" pitchFamily="34" charset="0"/>
              </a:rPr>
              <a:t> </a:t>
            </a:r>
            <a:r>
              <a:rPr lang="en-US" sz="1800" dirty="0" err="1">
                <a:solidFill>
                  <a:srgbClr val="0070C0"/>
                </a:solidFill>
                <a:effectLst/>
                <a:latin typeface="Arial" panose="020B0604020202020204" pitchFamily="34" charset="0"/>
                <a:ea typeface="Arial" panose="020B0604020202020204" pitchFamily="34" charset="0"/>
                <a:cs typeface="Arial" panose="020B0604020202020204" pitchFamily="34" charset="0"/>
              </a:rPr>
              <a:t>hooldusravi</a:t>
            </a:r>
            <a:r>
              <a:rPr lang="en-US" sz="1800" dirty="0">
                <a:solidFill>
                  <a:srgbClr val="0070C0"/>
                </a:solidFill>
                <a:effectLst/>
                <a:latin typeface="Arial" panose="020B0604020202020204" pitchFamily="34" charset="0"/>
                <a:ea typeface="Arial" panose="020B0604020202020204" pitchFamily="34" charset="0"/>
                <a:cs typeface="Arial" panose="020B0604020202020204" pitchFamily="34" charset="0"/>
              </a:rPr>
              <a:t>- (</a:t>
            </a:r>
            <a:r>
              <a:rPr lang="en-US" sz="1800" dirty="0" err="1">
                <a:solidFill>
                  <a:srgbClr val="0070C0"/>
                </a:solidFill>
                <a:effectLst/>
                <a:latin typeface="Arial" panose="020B0604020202020204" pitchFamily="34" charset="0"/>
                <a:ea typeface="Arial" panose="020B0604020202020204" pitchFamily="34" charset="0"/>
                <a:cs typeface="Arial" panose="020B0604020202020204" pitchFamily="34" charset="0"/>
              </a:rPr>
              <a:t>osakonnas</a:t>
            </a:r>
            <a:r>
              <a:rPr lang="en-US" sz="1800" dirty="0">
                <a:solidFill>
                  <a:srgbClr val="0070C0"/>
                </a:solidFill>
                <a:effectLst/>
                <a:latin typeface="Arial" panose="020B0604020202020204" pitchFamily="34" charset="0"/>
                <a:ea typeface="Arial" panose="020B0604020202020204" pitchFamily="34" charset="0"/>
                <a:cs typeface="Arial" panose="020B0604020202020204" pitchFamily="34" charset="0"/>
              </a:rPr>
              <a:t>) </a:t>
            </a:r>
            <a:r>
              <a:rPr lang="en-US" sz="1800" dirty="0" err="1">
                <a:solidFill>
                  <a:srgbClr val="0070C0"/>
                </a:solidFill>
                <a:effectLst/>
                <a:latin typeface="Arial" panose="020B0604020202020204" pitchFamily="34" charset="0"/>
                <a:ea typeface="Arial" panose="020B0604020202020204" pitchFamily="34" charset="0"/>
                <a:cs typeface="Arial" panose="020B0604020202020204" pitchFamily="34" charset="0"/>
              </a:rPr>
              <a:t>haiglas</a:t>
            </a:r>
            <a:r>
              <a:rPr lang="en-US" sz="1800" dirty="0">
                <a:solidFill>
                  <a:srgbClr val="0070C0"/>
                </a:solidFill>
                <a:effectLst/>
                <a:latin typeface="Arial" panose="020B0604020202020204" pitchFamily="34" charset="0"/>
                <a:ea typeface="Arial" panose="020B0604020202020204" pitchFamily="34" charset="0"/>
                <a:cs typeface="Arial" panose="020B0604020202020204" pitchFamily="34" charset="0"/>
              </a:rPr>
              <a:t> </a:t>
            </a:r>
            <a:r>
              <a:rPr lang="en-US" sz="1800" dirty="0" err="1">
                <a:solidFill>
                  <a:srgbClr val="0070C0"/>
                </a:solidFill>
                <a:effectLst/>
                <a:latin typeface="Arial" panose="020B0604020202020204" pitchFamily="34" charset="0"/>
                <a:ea typeface="Arial" panose="020B0604020202020204" pitchFamily="34" charset="0"/>
                <a:cs typeface="Arial" panose="020B0604020202020204" pitchFamily="34" charset="0"/>
              </a:rPr>
              <a:t>vähemalt</a:t>
            </a:r>
            <a:r>
              <a:rPr lang="en-US" sz="1800" dirty="0">
                <a:solidFill>
                  <a:srgbClr val="0070C0"/>
                </a:solidFill>
                <a:effectLst/>
                <a:latin typeface="Arial" panose="020B0604020202020204" pitchFamily="34" charset="0"/>
                <a:ea typeface="Arial" panose="020B0604020202020204" pitchFamily="34" charset="0"/>
                <a:cs typeface="Arial" panose="020B0604020202020204" pitchFamily="34" charset="0"/>
              </a:rPr>
              <a:t> </a:t>
            </a:r>
            <a:r>
              <a:rPr lang="en-US" sz="1800" dirty="0" err="1">
                <a:solidFill>
                  <a:srgbClr val="0070C0"/>
                </a:solidFill>
                <a:effectLst/>
                <a:latin typeface="Arial" panose="020B0604020202020204" pitchFamily="34" charset="0"/>
                <a:ea typeface="Arial" panose="020B0604020202020204" pitchFamily="34" charset="0"/>
                <a:cs typeface="Arial" panose="020B0604020202020204" pitchFamily="34" charset="0"/>
              </a:rPr>
              <a:t>ühe</a:t>
            </a:r>
            <a:r>
              <a:rPr lang="en-US" sz="1800" dirty="0">
                <a:solidFill>
                  <a:srgbClr val="0070C0"/>
                </a:solidFill>
                <a:effectLst/>
                <a:latin typeface="Arial" panose="020B0604020202020204" pitchFamily="34" charset="0"/>
                <a:ea typeface="Arial" panose="020B0604020202020204" pitchFamily="34" charset="0"/>
                <a:cs typeface="Arial" panose="020B0604020202020204" pitchFamily="34" charset="0"/>
              </a:rPr>
              <a:t> </a:t>
            </a:r>
            <a:r>
              <a:rPr lang="en-US" sz="1800" dirty="0" err="1">
                <a:solidFill>
                  <a:srgbClr val="0070C0"/>
                </a:solidFill>
                <a:effectLst/>
                <a:latin typeface="Arial" panose="020B0604020202020204" pitchFamily="34" charset="0"/>
                <a:ea typeface="Arial" panose="020B0604020202020204" pitchFamily="34" charset="0"/>
                <a:cs typeface="Arial" panose="020B0604020202020204" pitchFamily="34" charset="0"/>
              </a:rPr>
              <a:t>öö</a:t>
            </a:r>
            <a:r>
              <a:rPr lang="en-US" sz="1800" dirty="0">
                <a:solidFill>
                  <a:srgbClr val="0070C0"/>
                </a:solidFill>
                <a:effectLst/>
                <a:latin typeface="Arial" panose="020B0604020202020204" pitchFamily="34" charset="0"/>
                <a:ea typeface="Arial" panose="020B0604020202020204" pitchFamily="34" charset="0"/>
                <a:cs typeface="Arial" panose="020B0604020202020204" pitchFamily="34" charset="0"/>
              </a:rPr>
              <a:t>? </a:t>
            </a:r>
            <a:r>
              <a:rPr lang="en-US" sz="1800" dirty="0" err="1">
                <a:solidFill>
                  <a:srgbClr val="0070C0"/>
                </a:solidFill>
                <a:effectLst/>
                <a:latin typeface="Arial" panose="020B0604020202020204" pitchFamily="34" charset="0"/>
                <a:ea typeface="Arial" panose="020B0604020202020204" pitchFamily="34" charset="0"/>
                <a:cs typeface="Arial" panose="020B0604020202020204" pitchFamily="34" charset="0"/>
              </a:rPr>
              <a:t>Arvestage</a:t>
            </a:r>
            <a:r>
              <a:rPr lang="en-US" sz="1800" dirty="0">
                <a:solidFill>
                  <a:srgbClr val="0070C0"/>
                </a:solidFill>
                <a:effectLst/>
                <a:latin typeface="Arial" panose="020B0604020202020204" pitchFamily="34" charset="0"/>
                <a:ea typeface="Arial" panose="020B0604020202020204" pitchFamily="34" charset="0"/>
                <a:cs typeface="Arial" panose="020B0604020202020204" pitchFamily="34" charset="0"/>
              </a:rPr>
              <a:t> </a:t>
            </a:r>
            <a:r>
              <a:rPr lang="en-US" sz="1800" dirty="0" err="1">
                <a:solidFill>
                  <a:srgbClr val="0070C0"/>
                </a:solidFill>
                <a:effectLst/>
                <a:latin typeface="Arial" panose="020B0604020202020204" pitchFamily="34" charset="0"/>
                <a:ea typeface="Arial" panose="020B0604020202020204" pitchFamily="34" charset="0"/>
                <a:cs typeface="Arial" panose="020B0604020202020204" pitchFamily="34" charset="0"/>
              </a:rPr>
              <a:t>siin</a:t>
            </a:r>
            <a:r>
              <a:rPr lang="en-US" sz="1800" dirty="0">
                <a:solidFill>
                  <a:srgbClr val="0070C0"/>
                </a:solidFill>
                <a:effectLst/>
                <a:latin typeface="Arial" panose="020B0604020202020204" pitchFamily="34" charset="0"/>
                <a:ea typeface="Arial" panose="020B0604020202020204" pitchFamily="34" charset="0"/>
                <a:cs typeface="Arial" panose="020B0604020202020204" pitchFamily="34" charset="0"/>
              </a:rPr>
              <a:t> ka </a:t>
            </a:r>
            <a:r>
              <a:rPr lang="en-US" sz="1800" dirty="0" err="1">
                <a:solidFill>
                  <a:srgbClr val="0070C0"/>
                </a:solidFill>
                <a:effectLst/>
                <a:latin typeface="Arial" panose="020B0604020202020204" pitchFamily="34" charset="0"/>
                <a:ea typeface="Arial" panose="020B0604020202020204" pitchFamily="34" charset="0"/>
                <a:cs typeface="Arial" panose="020B0604020202020204" pitchFamily="34" charset="0"/>
              </a:rPr>
              <a:t>viibimist</a:t>
            </a:r>
            <a:r>
              <a:rPr lang="en-US" sz="1800" dirty="0">
                <a:solidFill>
                  <a:srgbClr val="0070C0"/>
                </a:solidFill>
                <a:effectLst/>
                <a:latin typeface="Arial" panose="020B0604020202020204" pitchFamily="34" charset="0"/>
                <a:ea typeface="Arial" panose="020B0604020202020204" pitchFamily="34" charset="0"/>
                <a:cs typeface="Arial" panose="020B0604020202020204" pitchFamily="34" charset="0"/>
              </a:rPr>
              <a:t> </a:t>
            </a:r>
            <a:r>
              <a:rPr lang="en-US" sz="1800" dirty="0" err="1">
                <a:solidFill>
                  <a:srgbClr val="0070C0"/>
                </a:solidFill>
                <a:effectLst/>
                <a:latin typeface="Arial" panose="020B0604020202020204" pitchFamily="34" charset="0"/>
                <a:ea typeface="Arial" panose="020B0604020202020204" pitchFamily="34" charset="0"/>
                <a:cs typeface="Arial" panose="020B0604020202020204" pitchFamily="34" charset="0"/>
              </a:rPr>
              <a:t>arsti</a:t>
            </a:r>
            <a:r>
              <a:rPr lang="en-US" sz="1800" dirty="0">
                <a:solidFill>
                  <a:srgbClr val="0070C0"/>
                </a:solidFill>
                <a:effectLst/>
                <a:latin typeface="Arial" panose="020B0604020202020204" pitchFamily="34" charset="0"/>
                <a:ea typeface="Arial" panose="020B0604020202020204" pitchFamily="34" charset="0"/>
                <a:cs typeface="Arial" panose="020B0604020202020204" pitchFamily="34" charset="0"/>
              </a:rPr>
              <a:t> </a:t>
            </a:r>
            <a:r>
              <a:rPr lang="en-US" sz="1800" dirty="0" err="1">
                <a:solidFill>
                  <a:srgbClr val="0070C0"/>
                </a:solidFill>
                <a:effectLst/>
                <a:latin typeface="Arial" panose="020B0604020202020204" pitchFamily="34" charset="0"/>
                <a:ea typeface="Arial" panose="020B0604020202020204" pitchFamily="34" charset="0"/>
                <a:cs typeface="Arial" panose="020B0604020202020204" pitchFamily="34" charset="0"/>
              </a:rPr>
              <a:t>soovitatud</a:t>
            </a:r>
            <a:r>
              <a:rPr lang="en-US" sz="1800" dirty="0">
                <a:solidFill>
                  <a:srgbClr val="0070C0"/>
                </a:solidFill>
                <a:effectLst/>
                <a:latin typeface="Arial" panose="020B0604020202020204" pitchFamily="34" charset="0"/>
                <a:ea typeface="Arial" panose="020B0604020202020204" pitchFamily="34" charset="0"/>
                <a:cs typeface="Arial" panose="020B0604020202020204" pitchFamily="34" charset="0"/>
              </a:rPr>
              <a:t> </a:t>
            </a:r>
            <a:r>
              <a:rPr lang="en-US" sz="1800" dirty="0" err="1">
                <a:solidFill>
                  <a:srgbClr val="0070C0"/>
                </a:solidFill>
                <a:effectLst/>
                <a:latin typeface="Arial" panose="020B0604020202020204" pitchFamily="34" charset="0"/>
                <a:ea typeface="Arial" panose="020B0604020202020204" pitchFamily="34" charset="0"/>
                <a:cs typeface="Arial" panose="020B0604020202020204" pitchFamily="34" charset="0"/>
              </a:rPr>
              <a:t>taastusraviprotseduuridel</a:t>
            </a:r>
            <a:r>
              <a:rPr lang="en-US" sz="1800" dirty="0">
                <a:solidFill>
                  <a:srgbClr val="0070C0"/>
                </a:solidFill>
                <a:effectLst/>
                <a:latin typeface="Arial" panose="020B0604020202020204" pitchFamily="34" charset="0"/>
                <a:ea typeface="Arial" panose="020B0604020202020204" pitchFamily="34" charset="0"/>
                <a:cs typeface="Arial" panose="020B0604020202020204" pitchFamily="34" charset="0"/>
              </a:rPr>
              <a:t> </a:t>
            </a:r>
            <a:r>
              <a:rPr lang="en-US" sz="1800" dirty="0" err="1">
                <a:solidFill>
                  <a:srgbClr val="0070C0"/>
                </a:solidFill>
                <a:effectLst/>
                <a:latin typeface="Arial" panose="020B0604020202020204" pitchFamily="34" charset="0"/>
                <a:ea typeface="Arial" panose="020B0604020202020204" pitchFamily="34" charset="0"/>
                <a:cs typeface="Arial" panose="020B0604020202020204" pitchFamily="34" charset="0"/>
              </a:rPr>
              <a:t>spaades</a:t>
            </a:r>
            <a:r>
              <a:rPr lang="en-US" sz="1800" dirty="0">
                <a:solidFill>
                  <a:srgbClr val="0070C0"/>
                </a:solidFill>
                <a:effectLst/>
                <a:latin typeface="Arial" panose="020B0604020202020204" pitchFamily="34" charset="0"/>
                <a:ea typeface="Arial" panose="020B0604020202020204" pitchFamily="34" charset="0"/>
                <a:cs typeface="Arial" panose="020B0604020202020204" pitchFamily="34" charset="0"/>
              </a:rPr>
              <a:t> (</a:t>
            </a:r>
            <a:r>
              <a:rPr lang="en-US" sz="1800" dirty="0" err="1">
                <a:solidFill>
                  <a:srgbClr val="0070C0"/>
                </a:solidFill>
                <a:effectLst/>
                <a:latin typeface="Arial" panose="020B0604020202020204" pitchFamily="34" charset="0"/>
                <a:ea typeface="Arial" panose="020B0604020202020204" pitchFamily="34" charset="0"/>
                <a:cs typeface="Arial" panose="020B0604020202020204" pitchFamily="34" charset="0"/>
              </a:rPr>
              <a:t>endised</a:t>
            </a:r>
            <a:r>
              <a:rPr lang="en-US" sz="1800" dirty="0">
                <a:solidFill>
                  <a:srgbClr val="0070C0"/>
                </a:solidFill>
                <a:effectLst/>
                <a:latin typeface="Arial" panose="020B0604020202020204" pitchFamily="34" charset="0"/>
                <a:ea typeface="Arial" panose="020B0604020202020204" pitchFamily="34" charset="0"/>
                <a:cs typeface="Arial" panose="020B0604020202020204" pitchFamily="34" charset="0"/>
              </a:rPr>
              <a:t> </a:t>
            </a:r>
            <a:r>
              <a:rPr lang="en-US" sz="1800" dirty="0" err="1">
                <a:solidFill>
                  <a:srgbClr val="0070C0"/>
                </a:solidFill>
                <a:effectLst/>
                <a:latin typeface="Arial" panose="020B0604020202020204" pitchFamily="34" charset="0"/>
                <a:ea typeface="Arial" panose="020B0604020202020204" pitchFamily="34" charset="0"/>
                <a:cs typeface="Arial" panose="020B0604020202020204" pitchFamily="34" charset="0"/>
              </a:rPr>
              <a:t>sanatooriumid</a:t>
            </a:r>
            <a:r>
              <a:rPr lang="en-US" sz="1800" dirty="0">
                <a:solidFill>
                  <a:srgbClr val="0070C0"/>
                </a:solidFill>
                <a:effectLst/>
                <a:latin typeface="Arial" panose="020B0604020202020204" pitchFamily="34" charset="0"/>
                <a:ea typeface="Arial" panose="020B0604020202020204" pitchFamily="34" charset="0"/>
                <a:cs typeface="Arial" panose="020B0604020202020204" pitchFamily="34" charset="0"/>
              </a:rPr>
              <a:t>), </a:t>
            </a:r>
            <a:r>
              <a:rPr lang="en-US" sz="1800" dirty="0" err="1">
                <a:solidFill>
                  <a:srgbClr val="0070C0"/>
                </a:solidFill>
                <a:effectLst/>
                <a:latin typeface="Arial" panose="020B0604020202020204" pitchFamily="34" charset="0"/>
                <a:ea typeface="Arial" panose="020B0604020202020204" pitchFamily="34" charset="0"/>
                <a:cs typeface="Arial" panose="020B0604020202020204" pitchFamily="34" charset="0"/>
              </a:rPr>
              <a:t>kus</a:t>
            </a:r>
            <a:r>
              <a:rPr lang="en-US" sz="1800" dirty="0">
                <a:solidFill>
                  <a:srgbClr val="0070C0"/>
                </a:solidFill>
                <a:effectLst/>
                <a:latin typeface="Arial" panose="020B0604020202020204" pitchFamily="34" charset="0"/>
                <a:ea typeface="Arial" panose="020B0604020202020204" pitchFamily="34" charset="0"/>
                <a:cs typeface="Arial" panose="020B0604020202020204" pitchFamily="34" charset="0"/>
              </a:rPr>
              <a:t> </a:t>
            </a:r>
            <a:r>
              <a:rPr lang="en-US" sz="1800" dirty="0" err="1">
                <a:solidFill>
                  <a:srgbClr val="0070C0"/>
                </a:solidFill>
                <a:effectLst/>
                <a:latin typeface="Arial" panose="020B0604020202020204" pitchFamily="34" charset="0"/>
                <a:ea typeface="Arial" panose="020B0604020202020204" pitchFamily="34" charset="0"/>
                <a:cs typeface="Arial" panose="020B0604020202020204" pitchFamily="34" charset="0"/>
              </a:rPr>
              <a:t>protseduuri</a:t>
            </a:r>
            <a:r>
              <a:rPr lang="en-US" sz="1800" dirty="0">
                <a:solidFill>
                  <a:srgbClr val="0070C0"/>
                </a:solidFill>
                <a:effectLst/>
                <a:latin typeface="Arial" panose="020B0604020202020204" pitchFamily="34" charset="0"/>
                <a:ea typeface="Arial" panose="020B0604020202020204" pitchFamily="34" charset="0"/>
                <a:cs typeface="Arial" panose="020B0604020202020204" pitchFamily="34" charset="0"/>
              </a:rPr>
              <a:t> </a:t>
            </a:r>
            <a:r>
              <a:rPr lang="en-US" sz="1800" dirty="0" err="1">
                <a:solidFill>
                  <a:srgbClr val="0070C0"/>
                </a:solidFill>
                <a:effectLst/>
                <a:latin typeface="Arial" panose="020B0604020202020204" pitchFamily="34" charset="0"/>
                <a:ea typeface="Arial" panose="020B0604020202020204" pitchFamily="34" charset="0"/>
                <a:cs typeface="Arial" panose="020B0604020202020204" pitchFamily="34" charset="0"/>
              </a:rPr>
              <a:t>kooskõlastab</a:t>
            </a:r>
            <a:r>
              <a:rPr lang="en-US" sz="1800" dirty="0">
                <a:solidFill>
                  <a:srgbClr val="0070C0"/>
                </a:solidFill>
                <a:effectLst/>
                <a:latin typeface="Arial" panose="020B0604020202020204" pitchFamily="34" charset="0"/>
                <a:ea typeface="Arial" panose="020B0604020202020204" pitchFamily="34" charset="0"/>
                <a:cs typeface="Arial" panose="020B0604020202020204" pitchFamily="34" charset="0"/>
              </a:rPr>
              <a:t> </a:t>
            </a:r>
            <a:r>
              <a:rPr lang="en-US" sz="1800" dirty="0" err="1">
                <a:solidFill>
                  <a:srgbClr val="0070C0"/>
                </a:solidFill>
                <a:effectLst/>
                <a:latin typeface="Arial" panose="020B0604020202020204" pitchFamily="34" charset="0"/>
                <a:ea typeface="Arial" panose="020B0604020202020204" pitchFamily="34" charset="0"/>
                <a:cs typeface="Arial" panose="020B0604020202020204" pitchFamily="34" charset="0"/>
              </a:rPr>
              <a:t>arst</a:t>
            </a:r>
            <a:r>
              <a:rPr lang="en-US" sz="1800" dirty="0">
                <a:solidFill>
                  <a:srgbClr val="0070C0"/>
                </a:solidFill>
                <a:effectLst/>
                <a:latin typeface="Arial" panose="020B0604020202020204" pitchFamily="34" charset="0"/>
                <a:ea typeface="Arial" panose="020B0604020202020204" pitchFamily="34" charset="0"/>
                <a:cs typeface="Arial" panose="020B0604020202020204" pitchFamily="34" charset="0"/>
              </a:rPr>
              <a:t>. </a:t>
            </a:r>
            <a:r>
              <a:rPr lang="en-US" sz="1800" dirty="0" err="1">
                <a:solidFill>
                  <a:srgbClr val="0070C0"/>
                </a:solidFill>
                <a:effectLst/>
                <a:latin typeface="Arial" panose="020B0604020202020204" pitchFamily="34" charset="0"/>
                <a:ea typeface="Arial" panose="020B0604020202020204" pitchFamily="34" charset="0"/>
                <a:cs typeface="Arial" panose="020B0604020202020204" pitchFamily="34" charset="0"/>
              </a:rPr>
              <a:t>Ärge</a:t>
            </a:r>
            <a:r>
              <a:rPr lang="en-US" sz="1800" dirty="0">
                <a:solidFill>
                  <a:srgbClr val="0070C0"/>
                </a:solidFill>
                <a:effectLst/>
                <a:latin typeface="Arial" panose="020B0604020202020204" pitchFamily="34" charset="0"/>
                <a:ea typeface="Arial" panose="020B0604020202020204" pitchFamily="34" charset="0"/>
                <a:cs typeface="Arial" panose="020B0604020202020204" pitchFamily="34" charset="0"/>
              </a:rPr>
              <a:t> </a:t>
            </a:r>
            <a:r>
              <a:rPr lang="en-US" sz="1800" dirty="0" err="1">
                <a:solidFill>
                  <a:srgbClr val="0070C0"/>
                </a:solidFill>
                <a:effectLst/>
                <a:latin typeface="Arial" panose="020B0604020202020204" pitchFamily="34" charset="0"/>
                <a:ea typeface="Arial" panose="020B0604020202020204" pitchFamily="34" charset="0"/>
                <a:cs typeface="Arial" panose="020B0604020202020204" pitchFamily="34" charset="0"/>
              </a:rPr>
              <a:t>arvestage</a:t>
            </a:r>
            <a:r>
              <a:rPr lang="en-US" sz="1800" dirty="0">
                <a:solidFill>
                  <a:srgbClr val="0070C0"/>
                </a:solidFill>
                <a:effectLst/>
                <a:latin typeface="Arial" panose="020B0604020202020204" pitchFamily="34" charset="0"/>
                <a:ea typeface="Arial" panose="020B0604020202020204" pitchFamily="34" charset="0"/>
                <a:cs typeface="Arial" panose="020B0604020202020204" pitchFamily="34" charset="0"/>
              </a:rPr>
              <a:t> </a:t>
            </a:r>
            <a:r>
              <a:rPr lang="en-US" sz="1800" dirty="0" err="1">
                <a:solidFill>
                  <a:srgbClr val="0070C0"/>
                </a:solidFill>
                <a:effectLst/>
                <a:latin typeface="Arial" panose="020B0604020202020204" pitchFamily="34" charset="0"/>
                <a:ea typeface="Arial" panose="020B0604020202020204" pitchFamily="34" charset="0"/>
                <a:cs typeface="Arial" panose="020B0604020202020204" pitchFamily="34" charset="0"/>
              </a:rPr>
              <a:t>hooldekodus</a:t>
            </a:r>
            <a:r>
              <a:rPr lang="en-US" sz="1800" dirty="0">
                <a:solidFill>
                  <a:srgbClr val="0070C0"/>
                </a:solidFill>
                <a:effectLst/>
                <a:latin typeface="Arial" panose="020B0604020202020204" pitchFamily="34" charset="0"/>
                <a:ea typeface="Arial" panose="020B0604020202020204" pitchFamily="34" charset="0"/>
                <a:cs typeface="Arial" panose="020B0604020202020204" pitchFamily="34" charset="0"/>
              </a:rPr>
              <a:t> </a:t>
            </a:r>
            <a:r>
              <a:rPr lang="en-US" sz="1800" dirty="0" err="1">
                <a:solidFill>
                  <a:srgbClr val="0070C0"/>
                </a:solidFill>
                <a:effectLst/>
                <a:latin typeface="Arial" panose="020B0604020202020204" pitchFamily="34" charset="0"/>
                <a:ea typeface="Arial" panose="020B0604020202020204" pitchFamily="34" charset="0"/>
                <a:cs typeface="Arial" panose="020B0604020202020204" pitchFamily="34" charset="0"/>
              </a:rPr>
              <a:t>oldud</a:t>
            </a:r>
            <a:r>
              <a:rPr lang="en-US" sz="1800" dirty="0">
                <a:solidFill>
                  <a:srgbClr val="0070C0"/>
                </a:solidFill>
                <a:effectLst/>
                <a:latin typeface="Arial" panose="020B0604020202020204" pitchFamily="34" charset="0"/>
                <a:ea typeface="Arial" panose="020B0604020202020204" pitchFamily="34" charset="0"/>
                <a:cs typeface="Arial" panose="020B0604020202020204" pitchFamily="34" charset="0"/>
              </a:rPr>
              <a:t> </a:t>
            </a:r>
            <a:r>
              <a:rPr lang="en-US" sz="1800" dirty="0" err="1">
                <a:solidFill>
                  <a:srgbClr val="0070C0"/>
                </a:solidFill>
                <a:effectLst/>
                <a:latin typeface="Arial" panose="020B0604020202020204" pitchFamily="34" charset="0"/>
                <a:ea typeface="Arial" panose="020B0604020202020204" pitchFamily="34" charset="0"/>
                <a:cs typeface="Arial" panose="020B0604020202020204" pitchFamily="34" charset="0"/>
              </a:rPr>
              <a:t>aega</a:t>
            </a:r>
            <a:r>
              <a:rPr lang="en-US" sz="1800" dirty="0">
                <a:solidFill>
                  <a:srgbClr val="0070C0"/>
                </a:solidFill>
                <a:effectLst/>
                <a:latin typeface="Arial" panose="020B0604020202020204" pitchFamily="34" charset="0"/>
                <a:ea typeface="Arial" panose="020B0604020202020204" pitchFamily="34" charset="0"/>
                <a:cs typeface="Arial" panose="020B0604020202020204" pitchFamily="34" charset="0"/>
              </a:rPr>
              <a:t>.</a:t>
            </a:r>
            <a:endParaRPr lang="en-US" sz="1800" dirty="0">
              <a:solidFill>
                <a:srgbClr val="0070C0"/>
              </a:solidFill>
              <a:effectLst/>
              <a:latin typeface="Arial" panose="020B0604020202020204" pitchFamily="34" charset="0"/>
              <a:ea typeface="Arial" panose="020B0604020202020204" pitchFamily="34" charset="0"/>
            </a:endParaRPr>
          </a:p>
          <a:p>
            <a:pPr marL="0" indent="0" algn="just">
              <a:buNone/>
            </a:pPr>
            <a:r>
              <a:rPr lang="en-US" sz="2000" b="1" i="0" dirty="0" err="1">
                <a:effectLst/>
                <a:latin typeface="Arial" panose="020B0604020202020204" pitchFamily="34" charset="0"/>
                <a:cs typeface="Arial" panose="020B0604020202020204" pitchFamily="34" charset="0"/>
              </a:rPr>
              <a:t>Järelravi</a:t>
            </a:r>
            <a:r>
              <a:rPr lang="en-US" sz="2000" b="0" i="0" dirty="0">
                <a:effectLst/>
                <a:latin typeface="Arial" panose="020B0604020202020204" pitchFamily="34" charset="0"/>
                <a:cs typeface="Arial" panose="020B0604020202020204" pitchFamily="34" charset="0"/>
              </a:rPr>
              <a:t> on </a:t>
            </a:r>
            <a:r>
              <a:rPr lang="en-US" sz="2000" b="0" i="0" dirty="0" err="1">
                <a:effectLst/>
                <a:latin typeface="Arial" panose="020B0604020202020204" pitchFamily="34" charset="0"/>
                <a:cs typeface="Arial" panose="020B0604020202020204" pitchFamily="34" charset="0"/>
              </a:rPr>
              <a:t>mõeldud</a:t>
            </a:r>
            <a:r>
              <a:rPr lang="en-US" sz="2000" b="0" i="0" dirty="0">
                <a:effectLst/>
                <a:latin typeface="Arial" panose="020B0604020202020204" pitchFamily="34" charset="0"/>
                <a:cs typeface="Arial" panose="020B0604020202020204" pitchFamily="34" charset="0"/>
              </a:rPr>
              <a:t> </a:t>
            </a:r>
            <a:r>
              <a:rPr lang="en-US" sz="2000" b="0" i="0" dirty="0" err="1">
                <a:effectLst/>
                <a:latin typeface="Arial" panose="020B0604020202020204" pitchFamily="34" charset="0"/>
                <a:cs typeface="Arial" panose="020B0604020202020204" pitchFamily="34" charset="0"/>
              </a:rPr>
              <a:t>patsientidele</a:t>
            </a:r>
            <a:r>
              <a:rPr lang="en-US" sz="2000" b="0" i="0" dirty="0">
                <a:effectLst/>
                <a:latin typeface="Arial" panose="020B0604020202020204" pitchFamily="34" charset="0"/>
                <a:cs typeface="Arial" panose="020B0604020202020204" pitchFamily="34" charset="0"/>
              </a:rPr>
              <a:t>, </a:t>
            </a:r>
            <a:r>
              <a:rPr lang="en-US" sz="2000" b="0" i="0" dirty="0" err="1">
                <a:effectLst/>
                <a:latin typeface="Arial" panose="020B0604020202020204" pitchFamily="34" charset="0"/>
                <a:cs typeface="Arial" panose="020B0604020202020204" pitchFamily="34" charset="0"/>
              </a:rPr>
              <a:t>kes</a:t>
            </a:r>
            <a:r>
              <a:rPr lang="en-US" sz="2000" b="0" i="0" dirty="0">
                <a:effectLst/>
                <a:latin typeface="Arial" panose="020B0604020202020204" pitchFamily="34" charset="0"/>
                <a:cs typeface="Arial" panose="020B0604020202020204" pitchFamily="34" charset="0"/>
              </a:rPr>
              <a:t> </a:t>
            </a:r>
            <a:r>
              <a:rPr lang="en-US" sz="2000" b="0" i="0" dirty="0" err="1">
                <a:effectLst/>
                <a:latin typeface="Arial" panose="020B0604020202020204" pitchFamily="34" charset="0"/>
                <a:cs typeface="Arial" panose="020B0604020202020204" pitchFamily="34" charset="0"/>
              </a:rPr>
              <a:t>vajavad</a:t>
            </a:r>
            <a:r>
              <a:rPr lang="en-US" sz="2000" b="0" i="0" dirty="0">
                <a:effectLst/>
                <a:latin typeface="Arial" panose="020B0604020202020204" pitchFamily="34" charset="0"/>
                <a:cs typeface="Arial" panose="020B0604020202020204" pitchFamily="34" charset="0"/>
              </a:rPr>
              <a:t> </a:t>
            </a:r>
            <a:r>
              <a:rPr lang="en-US" sz="2000" b="0" i="0" dirty="0" err="1">
                <a:effectLst/>
                <a:latin typeface="Arial" panose="020B0604020202020204" pitchFamily="34" charset="0"/>
                <a:cs typeface="Arial" panose="020B0604020202020204" pitchFamily="34" charset="0"/>
              </a:rPr>
              <a:t>oma</a:t>
            </a:r>
            <a:r>
              <a:rPr lang="en-US" sz="2000" b="0" i="0" dirty="0">
                <a:effectLst/>
                <a:latin typeface="Arial" panose="020B0604020202020204" pitchFamily="34" charset="0"/>
                <a:cs typeface="Arial" panose="020B0604020202020204" pitchFamily="34" charset="0"/>
              </a:rPr>
              <a:t> </a:t>
            </a:r>
            <a:r>
              <a:rPr lang="en-US" sz="2000" b="0" i="0" dirty="0" err="1">
                <a:effectLst/>
                <a:latin typeface="Arial" panose="020B0604020202020204" pitchFamily="34" charset="0"/>
                <a:cs typeface="Arial" panose="020B0604020202020204" pitchFamily="34" charset="0"/>
              </a:rPr>
              <a:t>seisundi</a:t>
            </a:r>
            <a:r>
              <a:rPr lang="en-US" sz="2000" b="0" i="0" dirty="0">
                <a:effectLst/>
                <a:latin typeface="Arial" panose="020B0604020202020204" pitchFamily="34" charset="0"/>
                <a:cs typeface="Arial" panose="020B0604020202020204" pitchFamily="34" charset="0"/>
              </a:rPr>
              <a:t> </a:t>
            </a:r>
            <a:r>
              <a:rPr lang="en-US" sz="2000" b="0" i="0" dirty="0" err="1">
                <a:effectLst/>
                <a:latin typeface="Arial" panose="020B0604020202020204" pitchFamily="34" charset="0"/>
                <a:cs typeface="Arial" panose="020B0604020202020204" pitchFamily="34" charset="0"/>
              </a:rPr>
              <a:t>või</a:t>
            </a:r>
            <a:r>
              <a:rPr lang="en-US" sz="2000" b="0" i="0" dirty="0">
                <a:effectLst/>
                <a:latin typeface="Arial" panose="020B0604020202020204" pitchFamily="34" charset="0"/>
                <a:cs typeface="Arial" panose="020B0604020202020204" pitchFamily="34" charset="0"/>
              </a:rPr>
              <a:t> </a:t>
            </a:r>
            <a:r>
              <a:rPr lang="en-US" sz="2000" b="0" i="0" dirty="0" err="1">
                <a:effectLst/>
                <a:latin typeface="Arial" panose="020B0604020202020204" pitchFamily="34" charset="0"/>
                <a:cs typeface="Arial" panose="020B0604020202020204" pitchFamily="34" charset="0"/>
              </a:rPr>
              <a:t>haiguse</a:t>
            </a:r>
            <a:r>
              <a:rPr lang="en-US" sz="2000" b="0" i="0" dirty="0">
                <a:effectLst/>
                <a:latin typeface="Arial" panose="020B0604020202020204" pitchFamily="34" charset="0"/>
                <a:cs typeface="Arial" panose="020B0604020202020204" pitchFamily="34" charset="0"/>
              </a:rPr>
              <a:t> </a:t>
            </a:r>
            <a:r>
              <a:rPr lang="en-US" sz="2000" b="0" i="0" dirty="0" err="1">
                <a:effectLst/>
                <a:latin typeface="Arial" panose="020B0604020202020204" pitchFamily="34" charset="0"/>
                <a:cs typeface="Arial" panose="020B0604020202020204" pitchFamily="34" charset="0"/>
              </a:rPr>
              <a:t>tõttu</a:t>
            </a:r>
            <a:r>
              <a:rPr lang="en-US" sz="2000" b="0" i="0" dirty="0">
                <a:effectLst/>
                <a:latin typeface="Arial" panose="020B0604020202020204" pitchFamily="34" charset="0"/>
                <a:cs typeface="Arial" panose="020B0604020202020204" pitchFamily="34" charset="0"/>
              </a:rPr>
              <a:t> </a:t>
            </a:r>
            <a:r>
              <a:rPr lang="en-US" sz="2000" b="0" i="0" dirty="0" err="1">
                <a:effectLst/>
                <a:latin typeface="Arial" panose="020B0604020202020204" pitchFamily="34" charset="0"/>
                <a:cs typeface="Arial" panose="020B0604020202020204" pitchFamily="34" charset="0"/>
              </a:rPr>
              <a:t>pikaajalist</a:t>
            </a:r>
            <a:r>
              <a:rPr lang="en-US" sz="2000" b="0" i="0" dirty="0">
                <a:effectLst/>
                <a:latin typeface="Arial" panose="020B0604020202020204" pitchFamily="34" charset="0"/>
                <a:cs typeface="Arial" panose="020B0604020202020204" pitchFamily="34" charset="0"/>
              </a:rPr>
              <a:t> </a:t>
            </a:r>
            <a:r>
              <a:rPr lang="en-US" sz="2000" b="0" i="0" dirty="0" err="1">
                <a:effectLst/>
                <a:latin typeface="Arial" panose="020B0604020202020204" pitchFamily="34" charset="0"/>
                <a:cs typeface="Arial" panose="020B0604020202020204" pitchFamily="34" charset="0"/>
              </a:rPr>
              <a:t>aktiivravi</a:t>
            </a:r>
            <a:r>
              <a:rPr lang="en-US" sz="2000" b="0" i="0" dirty="0">
                <a:effectLst/>
                <a:latin typeface="Arial" panose="020B0604020202020204" pitchFamily="34" charset="0"/>
                <a:cs typeface="Arial" panose="020B0604020202020204" pitchFamily="34" charset="0"/>
              </a:rPr>
              <a:t>. </a:t>
            </a:r>
            <a:r>
              <a:rPr lang="en-US" sz="2000" b="0" i="0" dirty="0" err="1">
                <a:effectLst/>
                <a:latin typeface="Arial" panose="020B0604020202020204" pitchFamily="34" charset="0"/>
                <a:cs typeface="Arial" panose="020B0604020202020204" pitchFamily="34" charset="0"/>
              </a:rPr>
              <a:t>Esmased</a:t>
            </a:r>
            <a:r>
              <a:rPr lang="en-US" sz="2000" b="0" i="0" dirty="0">
                <a:effectLst/>
                <a:latin typeface="Arial" panose="020B0604020202020204" pitchFamily="34" charset="0"/>
                <a:cs typeface="Arial" panose="020B0604020202020204" pitchFamily="34" charset="0"/>
              </a:rPr>
              <a:t> </a:t>
            </a:r>
            <a:r>
              <a:rPr lang="en-US" sz="2000" b="0" i="0" dirty="0" err="1">
                <a:effectLst/>
                <a:latin typeface="Arial" panose="020B0604020202020204" pitchFamily="34" charset="0"/>
                <a:cs typeface="Arial" panose="020B0604020202020204" pitchFamily="34" charset="0"/>
              </a:rPr>
              <a:t>uuringud</a:t>
            </a:r>
            <a:r>
              <a:rPr lang="en-US" sz="2000" b="0" i="0" dirty="0">
                <a:effectLst/>
                <a:latin typeface="Arial" panose="020B0604020202020204" pitchFamily="34" charset="0"/>
                <a:cs typeface="Arial" panose="020B0604020202020204" pitchFamily="34" charset="0"/>
              </a:rPr>
              <a:t>, </a:t>
            </a:r>
            <a:r>
              <a:rPr lang="en-US" sz="2000" b="0" i="0" dirty="0" err="1">
                <a:effectLst/>
                <a:latin typeface="Arial" panose="020B0604020202020204" pitchFamily="34" charset="0"/>
                <a:cs typeface="Arial" panose="020B0604020202020204" pitchFamily="34" charset="0"/>
              </a:rPr>
              <a:t>diagnoosid</a:t>
            </a:r>
            <a:r>
              <a:rPr lang="en-US" sz="2000" b="0" i="0" dirty="0">
                <a:effectLst/>
                <a:latin typeface="Arial" panose="020B0604020202020204" pitchFamily="34" charset="0"/>
                <a:cs typeface="Arial" panose="020B0604020202020204" pitchFamily="34" charset="0"/>
              </a:rPr>
              <a:t> ja </a:t>
            </a:r>
            <a:r>
              <a:rPr lang="en-US" sz="2000" b="0" i="0" dirty="0" err="1">
                <a:effectLst/>
                <a:latin typeface="Arial" panose="020B0604020202020204" pitchFamily="34" charset="0"/>
                <a:cs typeface="Arial" panose="020B0604020202020204" pitchFamily="34" charset="0"/>
              </a:rPr>
              <a:t>raviplaani</a:t>
            </a:r>
            <a:r>
              <a:rPr lang="en-US" sz="2000" b="0" i="0" dirty="0">
                <a:effectLst/>
                <a:latin typeface="Arial" panose="020B0604020202020204" pitchFamily="34" charset="0"/>
                <a:cs typeface="Arial" panose="020B0604020202020204" pitchFamily="34" charset="0"/>
              </a:rPr>
              <a:t> </a:t>
            </a:r>
            <a:r>
              <a:rPr lang="en-US" sz="2000" b="0" i="0" dirty="0" err="1">
                <a:effectLst/>
                <a:latin typeface="Arial" panose="020B0604020202020204" pitchFamily="34" charset="0"/>
                <a:cs typeface="Arial" panose="020B0604020202020204" pitchFamily="34" charset="0"/>
              </a:rPr>
              <a:t>koostamine</a:t>
            </a:r>
            <a:r>
              <a:rPr lang="en-US" sz="2000" b="0" i="0" dirty="0">
                <a:effectLst/>
                <a:latin typeface="Arial" panose="020B0604020202020204" pitchFamily="34" charset="0"/>
                <a:cs typeface="Arial" panose="020B0604020202020204" pitchFamily="34" charset="0"/>
              </a:rPr>
              <a:t> </a:t>
            </a:r>
            <a:r>
              <a:rPr lang="en-US" sz="2000" b="0" i="0" dirty="0" err="1">
                <a:effectLst/>
                <a:latin typeface="Arial" panose="020B0604020202020204" pitchFamily="34" charset="0"/>
                <a:cs typeface="Arial" panose="020B0604020202020204" pitchFamily="34" charset="0"/>
              </a:rPr>
              <a:t>patsiendile</a:t>
            </a:r>
            <a:r>
              <a:rPr lang="en-US" sz="2000" b="0" i="0" dirty="0">
                <a:effectLst/>
                <a:latin typeface="Arial" panose="020B0604020202020204" pitchFamily="34" charset="0"/>
                <a:cs typeface="Arial" panose="020B0604020202020204" pitchFamily="34" charset="0"/>
              </a:rPr>
              <a:t> </a:t>
            </a:r>
            <a:r>
              <a:rPr lang="en-US" sz="2000" b="0" i="0" dirty="0" err="1">
                <a:effectLst/>
                <a:latin typeface="Arial" panose="020B0604020202020204" pitchFamily="34" charset="0"/>
                <a:cs typeface="Arial" panose="020B0604020202020204" pitchFamily="34" charset="0"/>
              </a:rPr>
              <a:t>teostatakse</a:t>
            </a:r>
            <a:r>
              <a:rPr lang="en-US" sz="2000" b="0" i="0" dirty="0">
                <a:effectLst/>
                <a:latin typeface="Arial" panose="020B0604020202020204" pitchFamily="34" charset="0"/>
                <a:cs typeface="Arial" panose="020B0604020202020204" pitchFamily="34" charset="0"/>
              </a:rPr>
              <a:t> </a:t>
            </a:r>
            <a:r>
              <a:rPr lang="en-US" sz="2000" b="0" i="0" dirty="0" err="1">
                <a:effectLst/>
                <a:latin typeface="Arial" panose="020B0604020202020204" pitchFamily="34" charset="0"/>
                <a:cs typeface="Arial" panose="020B0604020202020204" pitchFamily="34" charset="0"/>
              </a:rPr>
              <a:t>aktiivravi</a:t>
            </a:r>
            <a:r>
              <a:rPr lang="en-US" sz="2000" b="0" i="0" dirty="0">
                <a:effectLst/>
                <a:latin typeface="Arial" panose="020B0604020202020204" pitchFamily="34" charset="0"/>
                <a:cs typeface="Arial" panose="020B0604020202020204" pitchFamily="34" charset="0"/>
              </a:rPr>
              <a:t> </a:t>
            </a:r>
            <a:r>
              <a:rPr lang="en-US" sz="2000" b="0" i="0" dirty="0" err="1">
                <a:effectLst/>
                <a:latin typeface="Arial" panose="020B0604020202020204" pitchFamily="34" charset="0"/>
                <a:cs typeface="Arial" panose="020B0604020202020204" pitchFamily="34" charset="0"/>
              </a:rPr>
              <a:t>osakonnas</a:t>
            </a:r>
            <a:r>
              <a:rPr lang="en-US" sz="2000" b="0" i="0" dirty="0">
                <a:effectLst/>
                <a:latin typeface="Arial" panose="020B0604020202020204" pitchFamily="34" charset="0"/>
                <a:cs typeface="Arial" panose="020B0604020202020204" pitchFamily="34" charset="0"/>
              </a:rPr>
              <a:t> aga </a:t>
            </a:r>
            <a:r>
              <a:rPr lang="en-US" sz="2000" b="0" i="0" dirty="0" err="1">
                <a:effectLst/>
                <a:latin typeface="Arial" panose="020B0604020202020204" pitchFamily="34" charset="0"/>
                <a:cs typeface="Arial" panose="020B0604020202020204" pitchFamily="34" charset="0"/>
              </a:rPr>
              <a:t>järelravi</a:t>
            </a:r>
            <a:r>
              <a:rPr lang="en-US" sz="2000" b="0" i="0" dirty="0">
                <a:effectLst/>
                <a:latin typeface="Arial" panose="020B0604020202020204" pitchFamily="34" charset="0"/>
                <a:cs typeface="Arial" panose="020B0604020202020204" pitchFamily="34" charset="0"/>
              </a:rPr>
              <a:t> on </a:t>
            </a:r>
            <a:r>
              <a:rPr lang="en-US" sz="2000" b="0" i="0" dirty="0" err="1">
                <a:effectLst/>
                <a:latin typeface="Arial" panose="020B0604020202020204" pitchFamily="34" charset="0"/>
                <a:cs typeface="Arial" panose="020B0604020202020204" pitchFamily="34" charset="0"/>
              </a:rPr>
              <a:t>vahetult</a:t>
            </a:r>
            <a:r>
              <a:rPr lang="en-US" sz="2000" b="0" i="0" dirty="0">
                <a:effectLst/>
                <a:latin typeface="Arial" panose="020B0604020202020204" pitchFamily="34" charset="0"/>
                <a:cs typeface="Arial" panose="020B0604020202020204" pitchFamily="34" charset="0"/>
              </a:rPr>
              <a:t> </a:t>
            </a:r>
            <a:r>
              <a:rPr lang="en-US" sz="2000" b="0" i="0" dirty="0" err="1">
                <a:effectLst/>
                <a:latin typeface="Arial" panose="020B0604020202020204" pitchFamily="34" charset="0"/>
                <a:cs typeface="Arial" panose="020B0604020202020204" pitchFamily="34" charset="0"/>
              </a:rPr>
              <a:t>aktiivravile</a:t>
            </a:r>
            <a:r>
              <a:rPr lang="en-US" sz="2000" b="0" i="0" dirty="0">
                <a:effectLst/>
                <a:latin typeface="Arial" panose="020B0604020202020204" pitchFamily="34" charset="0"/>
                <a:cs typeface="Arial" panose="020B0604020202020204" pitchFamily="34" charset="0"/>
              </a:rPr>
              <a:t> </a:t>
            </a:r>
            <a:r>
              <a:rPr lang="en-US" sz="2000" b="0" i="0" dirty="0" err="1">
                <a:effectLst/>
                <a:latin typeface="Arial" panose="020B0604020202020204" pitchFamily="34" charset="0"/>
                <a:cs typeface="Arial" panose="020B0604020202020204" pitchFamily="34" charset="0"/>
              </a:rPr>
              <a:t>järgnev</a:t>
            </a:r>
            <a:r>
              <a:rPr lang="en-US" sz="2000" b="0" i="0" dirty="0">
                <a:effectLst/>
                <a:latin typeface="Arial" panose="020B0604020202020204" pitchFamily="34" charset="0"/>
                <a:cs typeface="Arial" panose="020B0604020202020204" pitchFamily="34" charset="0"/>
              </a:rPr>
              <a:t> </a:t>
            </a:r>
            <a:r>
              <a:rPr lang="en-US" sz="2000" b="0" i="0" dirty="0" err="1">
                <a:effectLst/>
                <a:latin typeface="Arial" panose="020B0604020202020204" pitchFamily="34" charset="0"/>
                <a:cs typeface="Arial" panose="020B0604020202020204" pitchFamily="34" charset="0"/>
              </a:rPr>
              <a:t>ravi</a:t>
            </a:r>
            <a:r>
              <a:rPr lang="en-US" sz="2000" b="0" i="0" dirty="0">
                <a:effectLst/>
                <a:latin typeface="Arial" panose="020B0604020202020204" pitchFamily="34" charset="0"/>
                <a:cs typeface="Arial" panose="020B0604020202020204" pitchFamily="34" charset="0"/>
              </a:rPr>
              <a:t>. </a:t>
            </a:r>
          </a:p>
          <a:p>
            <a:pPr marL="0" indent="0" algn="just">
              <a:buNone/>
            </a:pPr>
            <a:r>
              <a:rPr lang="en-US" sz="2000" b="0" i="0" dirty="0" err="1">
                <a:solidFill>
                  <a:srgbClr val="000000"/>
                </a:solidFill>
                <a:effectLst/>
                <a:latin typeface="Arial" panose="020B0604020202020204" pitchFamily="34" charset="0"/>
                <a:cs typeface="Arial" panose="020B0604020202020204" pitchFamily="34" charset="0"/>
              </a:rPr>
              <a:t>Pikaajalist</a:t>
            </a:r>
            <a:r>
              <a:rPr lang="en-US" sz="2000" b="0" i="0" dirty="0">
                <a:solidFill>
                  <a:srgbClr val="000000"/>
                </a:solidFill>
                <a:effectLst/>
                <a:latin typeface="Arial" panose="020B0604020202020204" pitchFamily="34" charset="0"/>
                <a:cs typeface="Arial" panose="020B0604020202020204" pitchFamily="34" charset="0"/>
              </a:rPr>
              <a:t> </a:t>
            </a:r>
            <a:r>
              <a:rPr lang="en-US" sz="2000" b="0" i="0" dirty="0" err="1">
                <a:solidFill>
                  <a:srgbClr val="000000"/>
                </a:solidFill>
                <a:effectLst/>
                <a:latin typeface="Arial" panose="020B0604020202020204" pitchFamily="34" charset="0"/>
                <a:cs typeface="Arial" panose="020B0604020202020204" pitchFamily="34" charset="0"/>
              </a:rPr>
              <a:t>haiglaravi</a:t>
            </a:r>
            <a:r>
              <a:rPr lang="en-US" sz="2000" b="0" i="0" dirty="0">
                <a:solidFill>
                  <a:srgbClr val="000000"/>
                </a:solidFill>
                <a:effectLst/>
                <a:latin typeface="Arial" panose="020B0604020202020204" pitchFamily="34" charset="0"/>
                <a:cs typeface="Arial" panose="020B0604020202020204" pitchFamily="34" charset="0"/>
              </a:rPr>
              <a:t> </a:t>
            </a:r>
            <a:r>
              <a:rPr lang="en-US" sz="2000" b="0" i="0" dirty="0" err="1">
                <a:solidFill>
                  <a:srgbClr val="000000"/>
                </a:solidFill>
                <a:effectLst/>
                <a:latin typeface="Arial" panose="020B0604020202020204" pitchFamily="34" charset="0"/>
                <a:cs typeface="Arial" panose="020B0604020202020204" pitchFamily="34" charset="0"/>
              </a:rPr>
              <a:t>vajavad</a:t>
            </a:r>
            <a:r>
              <a:rPr lang="en-US" sz="2000" b="0" i="0" dirty="0">
                <a:solidFill>
                  <a:srgbClr val="000000"/>
                </a:solidFill>
                <a:effectLst/>
                <a:latin typeface="Arial" panose="020B0604020202020204" pitchFamily="34" charset="0"/>
                <a:cs typeface="Arial" panose="020B0604020202020204" pitchFamily="34" charset="0"/>
              </a:rPr>
              <a:t> </a:t>
            </a:r>
            <a:r>
              <a:rPr lang="en-US" sz="2000" b="0" i="0" dirty="0" err="1">
                <a:solidFill>
                  <a:srgbClr val="000000"/>
                </a:solidFill>
                <a:effectLst/>
                <a:latin typeface="Arial" panose="020B0604020202020204" pitchFamily="34" charset="0"/>
                <a:cs typeface="Arial" panose="020B0604020202020204" pitchFamily="34" charset="0"/>
              </a:rPr>
              <a:t>väga</a:t>
            </a:r>
            <a:r>
              <a:rPr lang="en-US" sz="2000" b="0" i="0" dirty="0">
                <a:solidFill>
                  <a:srgbClr val="000000"/>
                </a:solidFill>
                <a:effectLst/>
                <a:latin typeface="Arial" panose="020B0604020202020204" pitchFamily="34" charset="0"/>
                <a:cs typeface="Arial" panose="020B0604020202020204" pitchFamily="34" charset="0"/>
              </a:rPr>
              <a:t> </a:t>
            </a:r>
            <a:r>
              <a:rPr lang="en-US" sz="2000" b="0" i="0" dirty="0" err="1">
                <a:solidFill>
                  <a:srgbClr val="000000"/>
                </a:solidFill>
                <a:effectLst/>
                <a:latin typeface="Arial" panose="020B0604020202020204" pitchFamily="34" charset="0"/>
                <a:cs typeface="Arial" panose="020B0604020202020204" pitchFamily="34" charset="0"/>
              </a:rPr>
              <a:t>erinevad</a:t>
            </a:r>
            <a:r>
              <a:rPr lang="en-US" sz="2000" b="0" i="0" dirty="0">
                <a:solidFill>
                  <a:srgbClr val="000000"/>
                </a:solidFill>
                <a:effectLst/>
                <a:latin typeface="Arial" panose="020B0604020202020204" pitchFamily="34" charset="0"/>
                <a:cs typeface="Arial" panose="020B0604020202020204" pitchFamily="34" charset="0"/>
              </a:rPr>
              <a:t> </a:t>
            </a:r>
            <a:r>
              <a:rPr lang="en-US" sz="2000" b="0" i="0" dirty="0" err="1">
                <a:solidFill>
                  <a:srgbClr val="000000"/>
                </a:solidFill>
                <a:effectLst/>
                <a:latin typeface="Arial" panose="020B0604020202020204" pitchFamily="34" charset="0"/>
                <a:cs typeface="Arial" panose="020B0604020202020204" pitchFamily="34" charset="0"/>
              </a:rPr>
              <a:t>patsiendid</a:t>
            </a:r>
            <a:r>
              <a:rPr lang="en-US" sz="2000" b="0" i="0" dirty="0">
                <a:solidFill>
                  <a:srgbClr val="000000"/>
                </a:solidFill>
                <a:effectLst/>
                <a:latin typeface="Arial" panose="020B0604020202020204" pitchFamily="34" charset="0"/>
                <a:cs typeface="Arial" panose="020B0604020202020204" pitchFamily="34" charset="0"/>
              </a:rPr>
              <a:t>, </a:t>
            </a:r>
            <a:r>
              <a:rPr lang="en-US" sz="2000" b="0" i="0" dirty="0" err="1">
                <a:solidFill>
                  <a:srgbClr val="000000"/>
                </a:solidFill>
                <a:effectLst/>
                <a:latin typeface="Arial" panose="020B0604020202020204" pitchFamily="34" charset="0"/>
                <a:cs typeface="Arial" panose="020B0604020202020204" pitchFamily="34" charset="0"/>
              </a:rPr>
              <a:t>näiteks</a:t>
            </a:r>
            <a:r>
              <a:rPr lang="en-US" sz="2000" b="0" i="0" dirty="0">
                <a:solidFill>
                  <a:srgbClr val="000000"/>
                </a:solidFill>
                <a:effectLst/>
                <a:latin typeface="Arial" panose="020B0604020202020204" pitchFamily="34" charset="0"/>
                <a:cs typeface="Arial" panose="020B0604020202020204" pitchFamily="34" charset="0"/>
              </a:rPr>
              <a:t> trauma- </a:t>
            </a:r>
            <a:r>
              <a:rPr lang="en-US" sz="2000" b="0" i="0" dirty="0" err="1">
                <a:solidFill>
                  <a:srgbClr val="000000"/>
                </a:solidFill>
                <a:effectLst/>
                <a:latin typeface="Arial" panose="020B0604020202020204" pitchFamily="34" charset="0"/>
                <a:cs typeface="Arial" panose="020B0604020202020204" pitchFamily="34" charset="0"/>
              </a:rPr>
              <a:t>või</a:t>
            </a:r>
            <a:r>
              <a:rPr lang="en-US" sz="2000" b="0" i="0" dirty="0">
                <a:solidFill>
                  <a:srgbClr val="000000"/>
                </a:solidFill>
                <a:effectLst/>
                <a:latin typeface="Arial" panose="020B0604020202020204" pitchFamily="34" charset="0"/>
                <a:cs typeface="Arial" panose="020B0604020202020204" pitchFamily="34" charset="0"/>
              </a:rPr>
              <a:t> </a:t>
            </a:r>
            <a:r>
              <a:rPr lang="en-US" sz="2000" b="0" i="0" dirty="0" err="1">
                <a:solidFill>
                  <a:srgbClr val="000000"/>
                </a:solidFill>
                <a:effectLst/>
                <a:latin typeface="Arial" panose="020B0604020202020204" pitchFamily="34" charset="0"/>
                <a:cs typeface="Arial" panose="020B0604020202020204" pitchFamily="34" charset="0"/>
              </a:rPr>
              <a:t>operatsiooni</a:t>
            </a:r>
            <a:r>
              <a:rPr lang="en-US" sz="2000" b="0" i="0" dirty="0">
                <a:solidFill>
                  <a:srgbClr val="000000"/>
                </a:solidFill>
                <a:effectLst/>
                <a:latin typeface="Arial" panose="020B0604020202020204" pitchFamily="34" charset="0"/>
                <a:cs typeface="Arial" panose="020B0604020202020204" pitchFamily="34" charset="0"/>
              </a:rPr>
              <a:t>, </a:t>
            </a:r>
            <a:r>
              <a:rPr lang="en-US" sz="2000" b="0" i="0" dirty="0" err="1">
                <a:solidFill>
                  <a:srgbClr val="000000"/>
                </a:solidFill>
                <a:effectLst/>
                <a:latin typeface="Arial" panose="020B0604020202020204" pitchFamily="34" charset="0"/>
                <a:cs typeface="Arial" panose="020B0604020202020204" pitchFamily="34" charset="0"/>
              </a:rPr>
              <a:t>raske</a:t>
            </a:r>
            <a:r>
              <a:rPr lang="en-US" sz="2000" b="0" i="0" dirty="0">
                <a:solidFill>
                  <a:srgbClr val="000000"/>
                </a:solidFill>
                <a:effectLst/>
                <a:latin typeface="Arial" panose="020B0604020202020204" pitchFamily="34" charset="0"/>
                <a:cs typeface="Arial" panose="020B0604020202020204" pitchFamily="34" charset="0"/>
              </a:rPr>
              <a:t> </a:t>
            </a:r>
            <a:r>
              <a:rPr lang="en-US" sz="2000" b="0" i="0" dirty="0" err="1">
                <a:solidFill>
                  <a:srgbClr val="000000"/>
                </a:solidFill>
                <a:effectLst/>
                <a:latin typeface="Arial" panose="020B0604020202020204" pitchFamily="34" charset="0"/>
                <a:cs typeface="Arial" panose="020B0604020202020204" pitchFamily="34" charset="0"/>
              </a:rPr>
              <a:t>neuroloogilise</a:t>
            </a:r>
            <a:r>
              <a:rPr lang="en-US" sz="2000" b="0" i="0" dirty="0">
                <a:solidFill>
                  <a:srgbClr val="000000"/>
                </a:solidFill>
                <a:effectLst/>
                <a:latin typeface="Arial" panose="020B0604020202020204" pitchFamily="34" charset="0"/>
                <a:cs typeface="Arial" panose="020B0604020202020204" pitchFamily="34" charset="0"/>
              </a:rPr>
              <a:t> </a:t>
            </a:r>
            <a:r>
              <a:rPr lang="en-US" sz="2000" b="0" i="0" dirty="0" err="1">
                <a:solidFill>
                  <a:srgbClr val="000000"/>
                </a:solidFill>
                <a:effectLst/>
                <a:latin typeface="Arial" panose="020B0604020202020204" pitchFamily="34" charset="0"/>
                <a:cs typeface="Arial" panose="020B0604020202020204" pitchFamily="34" charset="0"/>
              </a:rPr>
              <a:t>või</a:t>
            </a:r>
            <a:r>
              <a:rPr lang="en-US" sz="2000" b="0" i="0" dirty="0">
                <a:solidFill>
                  <a:srgbClr val="000000"/>
                </a:solidFill>
                <a:effectLst/>
                <a:latin typeface="Arial" panose="020B0604020202020204" pitchFamily="34" charset="0"/>
                <a:cs typeface="Arial" panose="020B0604020202020204" pitchFamily="34" charset="0"/>
              </a:rPr>
              <a:t> </a:t>
            </a:r>
            <a:r>
              <a:rPr lang="en-US" sz="2000" b="0" i="0" dirty="0" err="1">
                <a:solidFill>
                  <a:srgbClr val="000000"/>
                </a:solidFill>
                <a:effectLst/>
                <a:latin typeface="Arial" panose="020B0604020202020204" pitchFamily="34" charset="0"/>
                <a:cs typeface="Arial" panose="020B0604020202020204" pitchFamily="34" charset="0"/>
              </a:rPr>
              <a:t>onkoloogilise</a:t>
            </a:r>
            <a:r>
              <a:rPr lang="en-US" sz="2000" b="0" i="0" dirty="0">
                <a:solidFill>
                  <a:srgbClr val="000000"/>
                </a:solidFill>
                <a:effectLst/>
                <a:latin typeface="Arial" panose="020B0604020202020204" pitchFamily="34" charset="0"/>
                <a:cs typeface="Arial" panose="020B0604020202020204" pitchFamily="34" charset="0"/>
              </a:rPr>
              <a:t> </a:t>
            </a:r>
            <a:r>
              <a:rPr lang="en-US" sz="2000" b="0" i="0" dirty="0" err="1">
                <a:solidFill>
                  <a:srgbClr val="000000"/>
                </a:solidFill>
                <a:effectLst/>
                <a:latin typeface="Arial" panose="020B0604020202020204" pitchFamily="34" charset="0"/>
                <a:cs typeface="Arial" panose="020B0604020202020204" pitchFamily="34" charset="0"/>
              </a:rPr>
              <a:t>haiguse</a:t>
            </a:r>
            <a:r>
              <a:rPr lang="en-US" sz="2000" b="0" i="0" dirty="0">
                <a:solidFill>
                  <a:srgbClr val="000000"/>
                </a:solidFill>
                <a:effectLst/>
                <a:latin typeface="Arial" panose="020B0604020202020204" pitchFamily="34" charset="0"/>
                <a:cs typeface="Arial" panose="020B0604020202020204" pitchFamily="34" charset="0"/>
              </a:rPr>
              <a:t> </a:t>
            </a:r>
            <a:r>
              <a:rPr lang="en-US" sz="2000" b="0" i="0" dirty="0" err="1">
                <a:solidFill>
                  <a:srgbClr val="000000"/>
                </a:solidFill>
                <a:effectLst/>
                <a:latin typeface="Arial" panose="020B0604020202020204" pitchFamily="34" charset="0"/>
                <a:cs typeface="Arial" panose="020B0604020202020204" pitchFamily="34" charset="0"/>
              </a:rPr>
              <a:t>järel</a:t>
            </a:r>
            <a:r>
              <a:rPr lang="en-US" sz="2000" b="0" i="0" dirty="0">
                <a:solidFill>
                  <a:srgbClr val="000000"/>
                </a:solidFill>
                <a:effectLst/>
                <a:latin typeface="Arial" panose="020B0604020202020204" pitchFamily="34" charset="0"/>
                <a:cs typeface="Arial" panose="020B0604020202020204" pitchFamily="34" charset="0"/>
              </a:rPr>
              <a:t>. </a:t>
            </a:r>
            <a:r>
              <a:rPr lang="en-US" sz="2000" b="0" i="0" dirty="0" err="1">
                <a:solidFill>
                  <a:srgbClr val="000000"/>
                </a:solidFill>
                <a:effectLst/>
                <a:latin typeface="Arial" panose="020B0604020202020204" pitchFamily="34" charset="0"/>
                <a:cs typeface="Arial" panose="020B0604020202020204" pitchFamily="34" charset="0"/>
              </a:rPr>
              <a:t>Sageli</a:t>
            </a:r>
            <a:r>
              <a:rPr lang="en-US" sz="2000" b="0" i="0" dirty="0">
                <a:solidFill>
                  <a:srgbClr val="000000"/>
                </a:solidFill>
                <a:effectLst/>
                <a:latin typeface="Arial" panose="020B0604020202020204" pitchFamily="34" charset="0"/>
                <a:cs typeface="Arial" panose="020B0604020202020204" pitchFamily="34" charset="0"/>
              </a:rPr>
              <a:t> </a:t>
            </a:r>
            <a:r>
              <a:rPr lang="en-US" sz="2000" b="0" i="0" dirty="0" err="1">
                <a:solidFill>
                  <a:srgbClr val="000000"/>
                </a:solidFill>
                <a:effectLst/>
                <a:latin typeface="Arial" panose="020B0604020202020204" pitchFamily="34" charset="0"/>
                <a:cs typeface="Arial" panose="020B0604020202020204" pitchFamily="34" charset="0"/>
              </a:rPr>
              <a:t>vajavad</a:t>
            </a:r>
            <a:r>
              <a:rPr lang="en-US" sz="2000" b="0" i="0" dirty="0">
                <a:solidFill>
                  <a:srgbClr val="000000"/>
                </a:solidFill>
                <a:effectLst/>
                <a:latin typeface="Arial" panose="020B0604020202020204" pitchFamily="34" charset="0"/>
                <a:cs typeface="Arial" panose="020B0604020202020204" pitchFamily="34" charset="0"/>
              </a:rPr>
              <a:t> </a:t>
            </a:r>
            <a:r>
              <a:rPr lang="en-US" sz="2000" b="0" i="0" dirty="0" err="1">
                <a:solidFill>
                  <a:srgbClr val="000000"/>
                </a:solidFill>
                <a:effectLst/>
                <a:latin typeface="Arial" panose="020B0604020202020204" pitchFamily="34" charset="0"/>
                <a:cs typeface="Arial" panose="020B0604020202020204" pitchFamily="34" charset="0"/>
              </a:rPr>
              <a:t>pikaajalist</a:t>
            </a:r>
            <a:r>
              <a:rPr lang="en-US" sz="2000" b="0" i="0" dirty="0">
                <a:solidFill>
                  <a:srgbClr val="000000"/>
                </a:solidFill>
                <a:effectLst/>
                <a:latin typeface="Arial" panose="020B0604020202020204" pitchFamily="34" charset="0"/>
                <a:cs typeface="Arial" panose="020B0604020202020204" pitchFamily="34" charset="0"/>
              </a:rPr>
              <a:t> </a:t>
            </a:r>
            <a:r>
              <a:rPr lang="en-US" sz="2000" b="0" i="0" dirty="0" err="1">
                <a:solidFill>
                  <a:srgbClr val="000000"/>
                </a:solidFill>
                <a:effectLst/>
                <a:latin typeface="Arial" panose="020B0604020202020204" pitchFamily="34" charset="0"/>
                <a:cs typeface="Arial" panose="020B0604020202020204" pitchFamily="34" charset="0"/>
              </a:rPr>
              <a:t>ravi</a:t>
            </a:r>
            <a:r>
              <a:rPr lang="en-US" sz="2000" b="0" i="0" dirty="0">
                <a:solidFill>
                  <a:srgbClr val="000000"/>
                </a:solidFill>
                <a:effectLst/>
                <a:latin typeface="Arial" panose="020B0604020202020204" pitchFamily="34" charset="0"/>
                <a:cs typeface="Arial" panose="020B0604020202020204" pitchFamily="34" charset="0"/>
              </a:rPr>
              <a:t> </a:t>
            </a:r>
            <a:r>
              <a:rPr lang="en-US" sz="2000" b="0" i="0" dirty="0" err="1">
                <a:solidFill>
                  <a:srgbClr val="000000"/>
                </a:solidFill>
                <a:effectLst/>
                <a:latin typeface="Arial" panose="020B0604020202020204" pitchFamily="34" charset="0"/>
                <a:cs typeface="Arial" panose="020B0604020202020204" pitchFamily="34" charset="0"/>
              </a:rPr>
              <a:t>eakad</a:t>
            </a:r>
            <a:r>
              <a:rPr lang="en-US" sz="2000" b="0" i="0" dirty="0">
                <a:solidFill>
                  <a:srgbClr val="000000"/>
                </a:solidFill>
                <a:effectLst/>
                <a:latin typeface="Arial" panose="020B0604020202020204" pitchFamily="34" charset="0"/>
                <a:cs typeface="Arial" panose="020B0604020202020204" pitchFamily="34" charset="0"/>
              </a:rPr>
              <a:t> ja </a:t>
            </a:r>
            <a:r>
              <a:rPr lang="en-US" sz="2000" b="0" i="0" dirty="0" err="1">
                <a:solidFill>
                  <a:srgbClr val="000000"/>
                </a:solidFill>
                <a:effectLst/>
                <a:latin typeface="Arial" panose="020B0604020202020204" pitchFamily="34" charset="0"/>
                <a:cs typeface="Arial" panose="020B0604020202020204" pitchFamily="34" charset="0"/>
              </a:rPr>
              <a:t>paljude</a:t>
            </a:r>
            <a:r>
              <a:rPr lang="en-US" sz="2000" b="0" i="0" dirty="0">
                <a:solidFill>
                  <a:srgbClr val="000000"/>
                </a:solidFill>
                <a:effectLst/>
                <a:latin typeface="Arial" panose="020B0604020202020204" pitchFamily="34" charset="0"/>
                <a:cs typeface="Arial" panose="020B0604020202020204" pitchFamily="34" charset="0"/>
              </a:rPr>
              <a:t> </a:t>
            </a:r>
            <a:r>
              <a:rPr lang="en-US" sz="2000" b="0" i="0" dirty="0" err="1">
                <a:solidFill>
                  <a:srgbClr val="000000"/>
                </a:solidFill>
                <a:effectLst/>
                <a:latin typeface="Arial" panose="020B0604020202020204" pitchFamily="34" charset="0"/>
                <a:cs typeface="Arial" panose="020B0604020202020204" pitchFamily="34" charset="0"/>
              </a:rPr>
              <a:t>kaasuvate</a:t>
            </a:r>
            <a:r>
              <a:rPr lang="en-US" sz="2000" b="0" i="0" dirty="0">
                <a:solidFill>
                  <a:srgbClr val="000000"/>
                </a:solidFill>
                <a:effectLst/>
                <a:latin typeface="Arial" panose="020B0604020202020204" pitchFamily="34" charset="0"/>
                <a:cs typeface="Arial" panose="020B0604020202020204" pitchFamily="34" charset="0"/>
              </a:rPr>
              <a:t> </a:t>
            </a:r>
            <a:r>
              <a:rPr lang="en-US" sz="2000" b="0" i="0" dirty="0" err="1">
                <a:solidFill>
                  <a:srgbClr val="000000"/>
                </a:solidFill>
                <a:effectLst/>
                <a:latin typeface="Arial" panose="020B0604020202020204" pitchFamily="34" charset="0"/>
                <a:cs typeface="Arial" panose="020B0604020202020204" pitchFamily="34" charset="0"/>
              </a:rPr>
              <a:t>haigustega</a:t>
            </a:r>
            <a:r>
              <a:rPr lang="en-US" sz="2000" b="0" i="0" dirty="0">
                <a:solidFill>
                  <a:srgbClr val="000000"/>
                </a:solidFill>
                <a:effectLst/>
                <a:latin typeface="Arial" panose="020B0604020202020204" pitchFamily="34" charset="0"/>
                <a:cs typeface="Arial" panose="020B0604020202020204" pitchFamily="34" charset="0"/>
              </a:rPr>
              <a:t> </a:t>
            </a:r>
            <a:r>
              <a:rPr lang="en-US" sz="2000" b="0" i="0" dirty="0" err="1">
                <a:solidFill>
                  <a:srgbClr val="000000"/>
                </a:solidFill>
                <a:effectLst/>
                <a:latin typeface="Arial" panose="020B0604020202020204" pitchFamily="34" charset="0"/>
                <a:cs typeface="Arial" panose="020B0604020202020204" pitchFamily="34" charset="0"/>
              </a:rPr>
              <a:t>patsiendid</a:t>
            </a:r>
            <a:r>
              <a:rPr lang="en-US" sz="2000" b="0" i="0" dirty="0">
                <a:solidFill>
                  <a:srgbClr val="000000"/>
                </a:solidFill>
                <a:effectLst/>
                <a:latin typeface="Arial" panose="020B0604020202020204" pitchFamily="34" charset="0"/>
                <a:cs typeface="Arial" panose="020B0604020202020204" pitchFamily="34" charset="0"/>
              </a:rPr>
              <a:t>, </a:t>
            </a:r>
            <a:r>
              <a:rPr lang="en-US" sz="2000" b="0" i="0" dirty="0" err="1">
                <a:solidFill>
                  <a:srgbClr val="000000"/>
                </a:solidFill>
                <a:effectLst/>
                <a:latin typeface="Arial" panose="020B0604020202020204" pitchFamily="34" charset="0"/>
                <a:cs typeface="Arial" panose="020B0604020202020204" pitchFamily="34" charset="0"/>
              </a:rPr>
              <a:t>kuna</a:t>
            </a:r>
            <a:r>
              <a:rPr lang="en-US" sz="2000" b="0" i="0" dirty="0">
                <a:solidFill>
                  <a:srgbClr val="000000"/>
                </a:solidFill>
                <a:effectLst/>
                <a:latin typeface="Arial" panose="020B0604020202020204" pitchFamily="34" charset="0"/>
                <a:cs typeface="Arial" panose="020B0604020202020204" pitchFamily="34" charset="0"/>
              </a:rPr>
              <a:t> </a:t>
            </a:r>
            <a:r>
              <a:rPr lang="en-US" sz="2000" b="0" i="0" dirty="0" err="1">
                <a:solidFill>
                  <a:srgbClr val="000000"/>
                </a:solidFill>
                <a:effectLst/>
                <a:latin typeface="Arial" panose="020B0604020202020204" pitchFamily="34" charset="0"/>
                <a:cs typeface="Arial" panose="020B0604020202020204" pitchFamily="34" charset="0"/>
              </a:rPr>
              <a:t>nende</a:t>
            </a:r>
            <a:r>
              <a:rPr lang="en-US" sz="2000" b="0" i="0" dirty="0">
                <a:solidFill>
                  <a:srgbClr val="000000"/>
                </a:solidFill>
                <a:effectLst/>
                <a:latin typeface="Arial" panose="020B0604020202020204" pitchFamily="34" charset="0"/>
                <a:cs typeface="Arial" panose="020B0604020202020204" pitchFamily="34" charset="0"/>
              </a:rPr>
              <a:t> </a:t>
            </a:r>
            <a:r>
              <a:rPr lang="en-US" sz="2000" b="0" i="0" dirty="0" err="1">
                <a:solidFill>
                  <a:srgbClr val="000000"/>
                </a:solidFill>
                <a:effectLst/>
                <a:latin typeface="Arial" panose="020B0604020202020204" pitchFamily="34" charset="0"/>
                <a:cs typeface="Arial" panose="020B0604020202020204" pitchFamily="34" charset="0"/>
              </a:rPr>
              <a:t>paranemine</a:t>
            </a:r>
            <a:r>
              <a:rPr lang="en-US" sz="2000" b="0" i="0" dirty="0">
                <a:solidFill>
                  <a:srgbClr val="000000"/>
                </a:solidFill>
                <a:effectLst/>
                <a:latin typeface="Arial" panose="020B0604020202020204" pitchFamily="34" charset="0"/>
                <a:cs typeface="Arial" panose="020B0604020202020204" pitchFamily="34" charset="0"/>
              </a:rPr>
              <a:t> on </a:t>
            </a:r>
            <a:r>
              <a:rPr lang="en-US" sz="2000" b="0" i="0" dirty="0" err="1">
                <a:solidFill>
                  <a:srgbClr val="000000"/>
                </a:solidFill>
                <a:effectLst/>
                <a:latin typeface="Arial" panose="020B0604020202020204" pitchFamily="34" charset="0"/>
                <a:cs typeface="Arial" panose="020B0604020202020204" pitchFamily="34" charset="0"/>
              </a:rPr>
              <a:t>tavapärasest</a:t>
            </a:r>
            <a:r>
              <a:rPr lang="en-US" sz="2000" b="0" i="0" dirty="0">
                <a:solidFill>
                  <a:srgbClr val="000000"/>
                </a:solidFill>
                <a:effectLst/>
                <a:latin typeface="Arial" panose="020B0604020202020204" pitchFamily="34" charset="0"/>
                <a:cs typeface="Arial" panose="020B0604020202020204" pitchFamily="34" charset="0"/>
              </a:rPr>
              <a:t> </a:t>
            </a:r>
            <a:r>
              <a:rPr lang="en-US" sz="2000" b="0" i="0" dirty="0" err="1">
                <a:solidFill>
                  <a:srgbClr val="000000"/>
                </a:solidFill>
                <a:effectLst/>
                <a:latin typeface="Arial" panose="020B0604020202020204" pitchFamily="34" charset="0"/>
                <a:cs typeface="Arial" panose="020B0604020202020204" pitchFamily="34" charset="0"/>
              </a:rPr>
              <a:t>aeganõudvam</a:t>
            </a:r>
            <a:r>
              <a:rPr lang="en-US" sz="2000" b="0" i="0" dirty="0">
                <a:solidFill>
                  <a:srgbClr val="000000"/>
                </a:solidFill>
                <a:effectLst/>
                <a:latin typeface="Arial" panose="020B0604020202020204" pitchFamily="34" charset="0"/>
                <a:cs typeface="Arial" panose="020B0604020202020204" pitchFamily="34" charset="0"/>
              </a:rPr>
              <a:t>. </a:t>
            </a:r>
            <a:endParaRPr lang="en-US" sz="2000"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4F832EFE-521B-47DD-A34D-45B520D73BF5}"/>
              </a:ext>
            </a:extLst>
          </p:cNvPr>
          <p:cNvSpPr>
            <a:spLocks noGrp="1"/>
          </p:cNvSpPr>
          <p:nvPr>
            <p:ph type="sldNum" sz="quarter" idx="12"/>
          </p:nvPr>
        </p:nvSpPr>
        <p:spPr/>
        <p:txBody>
          <a:bodyPr/>
          <a:lstStyle/>
          <a:p>
            <a:fld id="{43C96F2C-55A6-44ED-B3C0-9B060C12C831}" type="slidenum">
              <a:rPr lang="et-EE" smtClean="0"/>
              <a:pPr/>
              <a:t>11</a:t>
            </a:fld>
            <a:endParaRPr lang="et-EE"/>
          </a:p>
        </p:txBody>
      </p:sp>
    </p:spTree>
    <p:extLst>
      <p:ext uri="{BB962C8B-B14F-4D97-AF65-F5344CB8AC3E}">
        <p14:creationId xmlns:p14="http://schemas.microsoft.com/office/powerpoint/2010/main" val="1827919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9AFC68-A6ED-4B5E-93E8-5123DF6B4C66}"/>
              </a:ext>
            </a:extLst>
          </p:cNvPr>
          <p:cNvSpPr>
            <a:spLocks noGrp="1"/>
          </p:cNvSpPr>
          <p:nvPr>
            <p:ph type="title"/>
          </p:nvPr>
        </p:nvSpPr>
        <p:spPr>
          <a:xfrm>
            <a:off x="457200" y="274638"/>
            <a:ext cx="8229600" cy="634082"/>
          </a:xfrm>
        </p:spPr>
        <p:txBody>
          <a:bodyPr>
            <a:noAutofit/>
          </a:bodyPr>
          <a:lstStyle/>
          <a:p>
            <a:r>
              <a:rPr lang="en-US" sz="3600" b="0" i="0" dirty="0" err="1">
                <a:solidFill>
                  <a:srgbClr val="0070C0"/>
                </a:solidFill>
                <a:effectLst/>
                <a:latin typeface="Arial" panose="020B0604020202020204" pitchFamily="34" charset="0"/>
                <a:cs typeface="Arial" panose="020B0604020202020204" pitchFamily="34" charset="0"/>
              </a:rPr>
              <a:t>Taastusravi</a:t>
            </a:r>
            <a:endParaRPr lang="en-US" sz="3600" dirty="0">
              <a:solidFill>
                <a:srgbClr val="0070C0"/>
              </a:solidFill>
            </a:endParaRPr>
          </a:p>
        </p:txBody>
      </p:sp>
      <p:sp>
        <p:nvSpPr>
          <p:cNvPr id="3" name="Content Placeholder 2">
            <a:extLst>
              <a:ext uri="{FF2B5EF4-FFF2-40B4-BE49-F238E27FC236}">
                <a16:creationId xmlns:a16="http://schemas.microsoft.com/office/drawing/2014/main" id="{92265B28-ED6A-408A-9D0B-97EDB6B20176}"/>
              </a:ext>
            </a:extLst>
          </p:cNvPr>
          <p:cNvSpPr>
            <a:spLocks noGrp="1"/>
          </p:cNvSpPr>
          <p:nvPr>
            <p:ph idx="1"/>
          </p:nvPr>
        </p:nvSpPr>
        <p:spPr>
          <a:xfrm>
            <a:off x="457200" y="1340768"/>
            <a:ext cx="8229600" cy="5242594"/>
          </a:xfrm>
        </p:spPr>
        <p:txBody>
          <a:bodyPr>
            <a:noAutofit/>
          </a:bodyPr>
          <a:lstStyle/>
          <a:p>
            <a:pPr marL="0" indent="0" algn="just">
              <a:buNone/>
            </a:pPr>
            <a:r>
              <a:rPr lang="en-US" sz="2000" b="0" i="0" dirty="0" err="1">
                <a:solidFill>
                  <a:srgbClr val="041B1B"/>
                </a:solidFill>
                <a:effectLst/>
                <a:latin typeface="Arial" panose="020B0604020202020204" pitchFamily="34" charset="0"/>
                <a:cs typeface="Arial" panose="020B0604020202020204" pitchFamily="34" charset="0"/>
              </a:rPr>
              <a:t>Taastumise</a:t>
            </a:r>
            <a:r>
              <a:rPr lang="en-US" sz="2000" b="0" i="0" dirty="0">
                <a:solidFill>
                  <a:srgbClr val="041B1B"/>
                </a:solidFill>
                <a:effectLst/>
                <a:latin typeface="Arial" panose="020B0604020202020204" pitchFamily="34" charset="0"/>
                <a:cs typeface="Arial" panose="020B0604020202020204" pitchFamily="34" charset="0"/>
              </a:rPr>
              <a:t> </a:t>
            </a:r>
            <a:r>
              <a:rPr lang="en-US" sz="2000" b="0" i="0" dirty="0" err="1">
                <a:solidFill>
                  <a:srgbClr val="041B1B"/>
                </a:solidFill>
                <a:effectLst/>
                <a:latin typeface="Arial" panose="020B0604020202020204" pitchFamily="34" charset="0"/>
                <a:cs typeface="Arial" panose="020B0604020202020204" pitchFamily="34" charset="0"/>
              </a:rPr>
              <a:t>eesmärgiks</a:t>
            </a:r>
            <a:r>
              <a:rPr lang="en-US" sz="2000" b="0" i="0" dirty="0">
                <a:solidFill>
                  <a:srgbClr val="041B1B"/>
                </a:solidFill>
                <a:effectLst/>
                <a:latin typeface="Arial" panose="020B0604020202020204" pitchFamily="34" charset="0"/>
                <a:cs typeface="Arial" panose="020B0604020202020204" pitchFamily="34" charset="0"/>
              </a:rPr>
              <a:t> on </a:t>
            </a:r>
            <a:r>
              <a:rPr lang="en-US" sz="2000" b="0" i="0" dirty="0" err="1">
                <a:solidFill>
                  <a:srgbClr val="041B1B"/>
                </a:solidFill>
                <a:effectLst/>
                <a:latin typeface="Arial" panose="020B0604020202020204" pitchFamily="34" charset="0"/>
                <a:cs typeface="Arial" panose="020B0604020202020204" pitchFamily="34" charset="0"/>
              </a:rPr>
              <a:t>tervistumine</a:t>
            </a:r>
            <a:r>
              <a:rPr lang="en-US" sz="2000" b="0" i="0" dirty="0">
                <a:solidFill>
                  <a:srgbClr val="041B1B"/>
                </a:solidFill>
                <a:effectLst/>
                <a:latin typeface="Arial" panose="020B0604020202020204" pitchFamily="34" charset="0"/>
                <a:cs typeface="Arial" panose="020B0604020202020204" pitchFamily="34" charset="0"/>
              </a:rPr>
              <a:t> </a:t>
            </a:r>
            <a:r>
              <a:rPr lang="en-US" sz="2000" b="0" i="0" dirty="0" err="1">
                <a:solidFill>
                  <a:srgbClr val="041B1B"/>
                </a:solidFill>
                <a:effectLst/>
                <a:latin typeface="Arial" panose="020B0604020202020204" pitchFamily="34" charset="0"/>
                <a:cs typeface="Arial" panose="020B0604020202020204" pitchFamily="34" charset="0"/>
              </a:rPr>
              <a:t>või</a:t>
            </a:r>
            <a:r>
              <a:rPr lang="en-US" sz="2000" b="0" i="0" dirty="0">
                <a:solidFill>
                  <a:srgbClr val="041B1B"/>
                </a:solidFill>
                <a:effectLst/>
                <a:latin typeface="Arial" panose="020B0604020202020204" pitchFamily="34" charset="0"/>
                <a:cs typeface="Arial" panose="020B0604020202020204" pitchFamily="34" charset="0"/>
              </a:rPr>
              <a:t> </a:t>
            </a:r>
            <a:r>
              <a:rPr lang="en-US" sz="2000" b="0" i="0" dirty="0" err="1">
                <a:solidFill>
                  <a:srgbClr val="041B1B"/>
                </a:solidFill>
                <a:effectLst/>
                <a:latin typeface="Arial" panose="020B0604020202020204" pitchFamily="34" charset="0"/>
                <a:cs typeface="Arial" panose="020B0604020202020204" pitchFamily="34" charset="0"/>
              </a:rPr>
              <a:t>terviseseisundi</a:t>
            </a:r>
            <a:r>
              <a:rPr lang="en-US" sz="2000" b="0" i="0" dirty="0">
                <a:solidFill>
                  <a:srgbClr val="041B1B"/>
                </a:solidFill>
                <a:effectLst/>
                <a:latin typeface="Arial" panose="020B0604020202020204" pitchFamily="34" charset="0"/>
                <a:cs typeface="Arial" panose="020B0604020202020204" pitchFamily="34" charset="0"/>
              </a:rPr>
              <a:t> </a:t>
            </a:r>
            <a:r>
              <a:rPr lang="en-US" sz="2000" b="0" i="0" dirty="0" err="1">
                <a:solidFill>
                  <a:srgbClr val="041B1B"/>
                </a:solidFill>
                <a:effectLst/>
                <a:latin typeface="Arial" panose="020B0604020202020204" pitchFamily="34" charset="0"/>
                <a:cs typeface="Arial" panose="020B0604020202020204" pitchFamily="34" charset="0"/>
              </a:rPr>
              <a:t>parandamine</a:t>
            </a:r>
            <a:r>
              <a:rPr lang="en-US" sz="2000" b="0" i="0" dirty="0">
                <a:solidFill>
                  <a:srgbClr val="041B1B"/>
                </a:solidFill>
                <a:effectLst/>
                <a:latin typeface="Arial" panose="020B0604020202020204" pitchFamily="34" charset="0"/>
                <a:cs typeface="Arial" panose="020B0604020202020204" pitchFamily="34" charset="0"/>
              </a:rPr>
              <a:t>. </a:t>
            </a:r>
            <a:r>
              <a:rPr lang="en-US" sz="2000" b="0" i="0" dirty="0" err="1">
                <a:solidFill>
                  <a:srgbClr val="041B1B"/>
                </a:solidFill>
                <a:effectLst/>
                <a:latin typeface="Arial" panose="020B0604020202020204" pitchFamily="34" charset="0"/>
                <a:cs typeface="Arial" panose="020B0604020202020204" pitchFamily="34" charset="0"/>
              </a:rPr>
              <a:t>Taastusravikliinik</a:t>
            </a:r>
            <a:r>
              <a:rPr lang="en-US" sz="2000" b="0" i="0" dirty="0">
                <a:solidFill>
                  <a:srgbClr val="041B1B"/>
                </a:solidFill>
                <a:effectLst/>
                <a:latin typeface="Arial" panose="020B0604020202020204" pitchFamily="34" charset="0"/>
                <a:cs typeface="Arial" panose="020B0604020202020204" pitchFamily="34" charset="0"/>
              </a:rPr>
              <a:t> on </a:t>
            </a:r>
            <a:r>
              <a:rPr lang="en-US" sz="2000" b="0" i="0" dirty="0" err="1">
                <a:solidFill>
                  <a:srgbClr val="041B1B"/>
                </a:solidFill>
                <a:effectLst/>
                <a:latin typeface="Arial" panose="020B0604020202020204" pitchFamily="34" charset="0"/>
                <a:cs typeface="Arial" panose="020B0604020202020204" pitchFamily="34" charset="0"/>
              </a:rPr>
              <a:t>taastusraviteenust</a:t>
            </a:r>
            <a:r>
              <a:rPr lang="en-US" sz="2000" b="0" i="0" dirty="0">
                <a:solidFill>
                  <a:srgbClr val="041B1B"/>
                </a:solidFill>
                <a:effectLst/>
                <a:latin typeface="Arial" panose="020B0604020202020204" pitchFamily="34" charset="0"/>
                <a:cs typeface="Arial" panose="020B0604020202020204" pitchFamily="34" charset="0"/>
              </a:rPr>
              <a:t> </a:t>
            </a:r>
            <a:r>
              <a:rPr lang="en-US" sz="2000" b="0" i="0" dirty="0" err="1">
                <a:solidFill>
                  <a:srgbClr val="041B1B"/>
                </a:solidFill>
                <a:effectLst/>
                <a:latin typeface="Arial" panose="020B0604020202020204" pitchFamily="34" charset="0"/>
                <a:cs typeface="Arial" panose="020B0604020202020204" pitchFamily="34" charset="0"/>
              </a:rPr>
              <a:t>arendav</a:t>
            </a:r>
            <a:r>
              <a:rPr lang="en-US" sz="2000" b="0" i="0" dirty="0">
                <a:solidFill>
                  <a:srgbClr val="041B1B"/>
                </a:solidFill>
                <a:effectLst/>
                <a:latin typeface="Arial" panose="020B0604020202020204" pitchFamily="34" charset="0"/>
                <a:cs typeface="Arial" panose="020B0604020202020204" pitchFamily="34" charset="0"/>
              </a:rPr>
              <a:t> </a:t>
            </a:r>
            <a:r>
              <a:rPr lang="en-US" sz="2000" b="0" i="0" dirty="0" err="1">
                <a:solidFill>
                  <a:srgbClr val="041B1B"/>
                </a:solidFill>
                <a:effectLst/>
                <a:latin typeface="Arial" panose="020B0604020202020204" pitchFamily="34" charset="0"/>
                <a:cs typeface="Arial" panose="020B0604020202020204" pitchFamily="34" charset="0"/>
              </a:rPr>
              <a:t>kliinik</a:t>
            </a:r>
            <a:r>
              <a:rPr lang="en-US" sz="2000" b="0" i="0" dirty="0">
                <a:solidFill>
                  <a:srgbClr val="041B1B"/>
                </a:solidFill>
                <a:effectLst/>
                <a:latin typeface="Arial" panose="020B0604020202020204" pitchFamily="34" charset="0"/>
                <a:cs typeface="Arial" panose="020B0604020202020204" pitchFamily="34" charset="0"/>
              </a:rPr>
              <a:t>, </a:t>
            </a:r>
            <a:r>
              <a:rPr lang="en-US" sz="2000" b="0" i="0" dirty="0" err="1">
                <a:solidFill>
                  <a:srgbClr val="041B1B"/>
                </a:solidFill>
                <a:effectLst/>
                <a:latin typeface="Arial" panose="020B0604020202020204" pitchFamily="34" charset="0"/>
                <a:cs typeface="Arial" panose="020B0604020202020204" pitchFamily="34" charset="0"/>
              </a:rPr>
              <a:t>kus</a:t>
            </a:r>
            <a:r>
              <a:rPr lang="en-US" sz="2000" b="0" i="0" dirty="0">
                <a:solidFill>
                  <a:srgbClr val="041B1B"/>
                </a:solidFill>
                <a:effectLst/>
                <a:latin typeface="Arial" panose="020B0604020202020204" pitchFamily="34" charset="0"/>
                <a:cs typeface="Arial" panose="020B0604020202020204" pitchFamily="34" charset="0"/>
              </a:rPr>
              <a:t> </a:t>
            </a:r>
            <a:r>
              <a:rPr lang="en-US" sz="2000" b="0" i="0" dirty="0" err="1">
                <a:solidFill>
                  <a:srgbClr val="041B1B"/>
                </a:solidFill>
                <a:effectLst/>
                <a:latin typeface="Arial" panose="020B0604020202020204" pitchFamily="34" charset="0"/>
                <a:cs typeface="Arial" panose="020B0604020202020204" pitchFamily="34" charset="0"/>
              </a:rPr>
              <a:t>tegeletakse</a:t>
            </a:r>
            <a:r>
              <a:rPr lang="en-US" sz="2000" b="0" i="0" dirty="0">
                <a:solidFill>
                  <a:srgbClr val="041B1B"/>
                </a:solidFill>
                <a:effectLst/>
                <a:latin typeface="Arial" panose="020B0604020202020204" pitchFamily="34" charset="0"/>
                <a:cs typeface="Arial" panose="020B0604020202020204" pitchFamily="34" charset="0"/>
              </a:rPr>
              <a:t> </a:t>
            </a:r>
            <a:r>
              <a:rPr lang="en-US" sz="2000" b="0" i="0" dirty="0" err="1">
                <a:solidFill>
                  <a:srgbClr val="041B1B"/>
                </a:solidFill>
                <a:effectLst/>
                <a:latin typeface="Arial" panose="020B0604020202020204" pitchFamily="34" charset="0"/>
                <a:cs typeface="Arial" panose="020B0604020202020204" pitchFamily="34" charset="0"/>
              </a:rPr>
              <a:t>neuroloogiliste</a:t>
            </a:r>
            <a:r>
              <a:rPr lang="en-US" sz="2000" b="0" i="0" dirty="0">
                <a:solidFill>
                  <a:srgbClr val="041B1B"/>
                </a:solidFill>
                <a:effectLst/>
                <a:latin typeface="Arial" panose="020B0604020202020204" pitchFamily="34" charset="0"/>
                <a:cs typeface="Arial" panose="020B0604020202020204" pitchFamily="34" charset="0"/>
              </a:rPr>
              <a:t>, </a:t>
            </a:r>
            <a:r>
              <a:rPr lang="en-US" sz="2000" b="0" i="0" dirty="0" err="1">
                <a:solidFill>
                  <a:srgbClr val="041B1B"/>
                </a:solidFill>
                <a:effectLst/>
                <a:latin typeface="Arial" panose="020B0604020202020204" pitchFamily="34" charset="0"/>
                <a:cs typeface="Arial" panose="020B0604020202020204" pitchFamily="34" charset="0"/>
              </a:rPr>
              <a:t>kardioloogiliste</a:t>
            </a:r>
            <a:r>
              <a:rPr lang="en-US" sz="2000" b="0" i="0" dirty="0">
                <a:solidFill>
                  <a:srgbClr val="041B1B"/>
                </a:solidFill>
                <a:effectLst/>
                <a:latin typeface="Arial" panose="020B0604020202020204" pitchFamily="34" charset="0"/>
                <a:cs typeface="Arial" panose="020B0604020202020204" pitchFamily="34" charset="0"/>
              </a:rPr>
              <a:t>, </a:t>
            </a:r>
            <a:r>
              <a:rPr lang="en-US" sz="2000" b="0" i="0" dirty="0" err="1">
                <a:solidFill>
                  <a:srgbClr val="041B1B"/>
                </a:solidFill>
                <a:effectLst/>
                <a:latin typeface="Arial" panose="020B0604020202020204" pitchFamily="34" charset="0"/>
                <a:cs typeface="Arial" panose="020B0604020202020204" pitchFamily="34" charset="0"/>
              </a:rPr>
              <a:t>reumatoloogiliste</a:t>
            </a:r>
            <a:r>
              <a:rPr lang="en-US" sz="2000" b="0" i="0" dirty="0">
                <a:solidFill>
                  <a:srgbClr val="041B1B"/>
                </a:solidFill>
                <a:effectLst/>
                <a:latin typeface="Arial" panose="020B0604020202020204" pitchFamily="34" charset="0"/>
                <a:cs typeface="Arial" panose="020B0604020202020204" pitchFamily="34" charset="0"/>
              </a:rPr>
              <a:t>, </a:t>
            </a:r>
            <a:r>
              <a:rPr lang="en-US" sz="2000" b="0" i="0" dirty="0" err="1">
                <a:solidFill>
                  <a:srgbClr val="041B1B"/>
                </a:solidFill>
                <a:effectLst/>
                <a:latin typeface="Arial" panose="020B0604020202020204" pitchFamily="34" charset="0"/>
                <a:cs typeface="Arial" panose="020B0604020202020204" pitchFamily="34" charset="0"/>
              </a:rPr>
              <a:t>traumajärgsete</a:t>
            </a:r>
            <a:r>
              <a:rPr lang="en-US" sz="2000" b="0" i="0" dirty="0">
                <a:solidFill>
                  <a:srgbClr val="041B1B"/>
                </a:solidFill>
                <a:effectLst/>
                <a:latin typeface="Arial" panose="020B0604020202020204" pitchFamily="34" charset="0"/>
                <a:cs typeface="Arial" panose="020B0604020202020204" pitchFamily="34" charset="0"/>
              </a:rPr>
              <a:t>, </a:t>
            </a:r>
            <a:r>
              <a:rPr lang="en-US" sz="2000" b="0" i="0" dirty="0" err="1">
                <a:solidFill>
                  <a:srgbClr val="041B1B"/>
                </a:solidFill>
                <a:effectLst/>
                <a:latin typeface="Arial" panose="020B0604020202020204" pitchFamily="34" charset="0"/>
                <a:cs typeface="Arial" panose="020B0604020202020204" pitchFamily="34" charset="0"/>
              </a:rPr>
              <a:t>ortopeediliste</a:t>
            </a:r>
            <a:r>
              <a:rPr lang="en-US" sz="2000" b="0" i="0" dirty="0">
                <a:solidFill>
                  <a:srgbClr val="041B1B"/>
                </a:solidFill>
                <a:effectLst/>
                <a:latin typeface="Arial" panose="020B0604020202020204" pitchFamily="34" charset="0"/>
                <a:cs typeface="Arial" panose="020B0604020202020204" pitchFamily="34" charset="0"/>
              </a:rPr>
              <a:t> </a:t>
            </a:r>
            <a:r>
              <a:rPr lang="en-US" sz="2000" b="0" i="0" dirty="0" err="1">
                <a:solidFill>
                  <a:srgbClr val="041B1B"/>
                </a:solidFill>
                <a:effectLst/>
                <a:latin typeface="Arial" panose="020B0604020202020204" pitchFamily="34" charset="0"/>
                <a:cs typeface="Arial" panose="020B0604020202020204" pitchFamily="34" charset="0"/>
              </a:rPr>
              <a:t>jt</a:t>
            </a:r>
            <a:r>
              <a:rPr lang="en-US" sz="2000" b="0" i="0" dirty="0">
                <a:solidFill>
                  <a:srgbClr val="041B1B"/>
                </a:solidFill>
                <a:effectLst/>
                <a:latin typeface="Arial" panose="020B0604020202020204" pitchFamily="34" charset="0"/>
                <a:cs typeface="Arial" panose="020B0604020202020204" pitchFamily="34" charset="0"/>
              </a:rPr>
              <a:t> </a:t>
            </a:r>
            <a:r>
              <a:rPr lang="en-US" sz="2000" b="0" i="0" dirty="0" err="1">
                <a:solidFill>
                  <a:srgbClr val="041B1B"/>
                </a:solidFill>
                <a:effectLst/>
                <a:latin typeface="Arial" panose="020B0604020202020204" pitchFamily="34" charset="0"/>
                <a:cs typeface="Arial" panose="020B0604020202020204" pitchFamily="34" charset="0"/>
              </a:rPr>
              <a:t>patsientidega</a:t>
            </a:r>
            <a:r>
              <a:rPr lang="en-US" sz="2000" b="0" i="0" dirty="0">
                <a:solidFill>
                  <a:srgbClr val="041B1B"/>
                </a:solidFill>
                <a:effectLst/>
                <a:latin typeface="Arial" panose="020B0604020202020204" pitchFamily="34" charset="0"/>
                <a:cs typeface="Arial" panose="020B0604020202020204" pitchFamily="34" charset="0"/>
              </a:rPr>
              <a:t>. </a:t>
            </a:r>
          </a:p>
          <a:p>
            <a:pPr marL="0" indent="0" algn="just">
              <a:buNone/>
            </a:pPr>
            <a:r>
              <a:rPr lang="en-US" sz="2000" b="0" i="0" dirty="0" err="1">
                <a:solidFill>
                  <a:srgbClr val="041B1B"/>
                </a:solidFill>
                <a:effectLst/>
                <a:latin typeface="Arial" panose="020B0604020202020204" pitchFamily="34" charset="0"/>
                <a:cs typeface="Arial" panose="020B0604020202020204" pitchFamily="34" charset="0"/>
              </a:rPr>
              <a:t>Taastusravi</a:t>
            </a:r>
            <a:r>
              <a:rPr lang="en-US" sz="2000" b="0" i="0" dirty="0">
                <a:solidFill>
                  <a:srgbClr val="041B1B"/>
                </a:solidFill>
                <a:effectLst/>
                <a:latin typeface="Arial" panose="020B0604020202020204" pitchFamily="34" charset="0"/>
                <a:cs typeface="Arial" panose="020B0604020202020204" pitchFamily="34" charset="0"/>
              </a:rPr>
              <a:t> </a:t>
            </a:r>
            <a:r>
              <a:rPr lang="en-US" sz="2000" b="0" i="0" dirty="0" err="1">
                <a:solidFill>
                  <a:srgbClr val="041B1B"/>
                </a:solidFill>
                <a:effectLst/>
                <a:latin typeface="Arial" panose="020B0604020202020204" pitchFamily="34" charset="0"/>
                <a:cs typeface="Arial" panose="020B0604020202020204" pitchFamily="34" charset="0"/>
              </a:rPr>
              <a:t>eesmärk</a:t>
            </a:r>
            <a:r>
              <a:rPr lang="en-US" sz="2000" b="0" i="0" dirty="0">
                <a:solidFill>
                  <a:srgbClr val="041B1B"/>
                </a:solidFill>
                <a:effectLst/>
                <a:latin typeface="Arial" panose="020B0604020202020204" pitchFamily="34" charset="0"/>
                <a:cs typeface="Arial" panose="020B0604020202020204" pitchFamily="34" charset="0"/>
              </a:rPr>
              <a:t> on </a:t>
            </a:r>
            <a:r>
              <a:rPr lang="en-US" sz="2000" b="0" i="0" dirty="0" err="1">
                <a:solidFill>
                  <a:srgbClr val="041B1B"/>
                </a:solidFill>
                <a:effectLst/>
                <a:latin typeface="Arial" panose="020B0604020202020204" pitchFamily="34" charset="0"/>
                <a:cs typeface="Arial" panose="020B0604020202020204" pitchFamily="34" charset="0"/>
              </a:rPr>
              <a:t>taastada</a:t>
            </a:r>
            <a:r>
              <a:rPr lang="en-US" sz="2000" b="0" i="0" dirty="0">
                <a:solidFill>
                  <a:srgbClr val="041B1B"/>
                </a:solidFill>
                <a:effectLst/>
                <a:latin typeface="Arial" panose="020B0604020202020204" pitchFamily="34" charset="0"/>
                <a:cs typeface="Arial" panose="020B0604020202020204" pitchFamily="34" charset="0"/>
              </a:rPr>
              <a:t> </a:t>
            </a:r>
            <a:r>
              <a:rPr lang="en-US" sz="2000" b="0" i="0" dirty="0" err="1">
                <a:solidFill>
                  <a:srgbClr val="041B1B"/>
                </a:solidFill>
                <a:effectLst/>
                <a:latin typeface="Arial" panose="020B0604020202020204" pitchFamily="34" charset="0"/>
                <a:cs typeface="Arial" panose="020B0604020202020204" pitchFamily="34" charset="0"/>
              </a:rPr>
              <a:t>patsiendi</a:t>
            </a:r>
            <a:r>
              <a:rPr lang="en-US" sz="2000" b="0" i="0" dirty="0">
                <a:solidFill>
                  <a:srgbClr val="041B1B"/>
                </a:solidFill>
                <a:effectLst/>
                <a:latin typeface="Arial" panose="020B0604020202020204" pitchFamily="34" charset="0"/>
                <a:cs typeface="Arial" panose="020B0604020202020204" pitchFamily="34" charset="0"/>
              </a:rPr>
              <a:t> </a:t>
            </a:r>
            <a:r>
              <a:rPr lang="en-US" sz="2000" b="0" i="0" dirty="0" err="1">
                <a:solidFill>
                  <a:srgbClr val="041B1B"/>
                </a:solidFill>
                <a:effectLst/>
                <a:latin typeface="Arial" panose="020B0604020202020204" pitchFamily="34" charset="0"/>
                <a:cs typeface="Arial" panose="020B0604020202020204" pitchFamily="34" charset="0"/>
              </a:rPr>
              <a:t>elukvaliteet</a:t>
            </a:r>
            <a:r>
              <a:rPr lang="en-US" sz="2000" b="0" i="0" dirty="0">
                <a:solidFill>
                  <a:srgbClr val="041B1B"/>
                </a:solidFill>
                <a:effectLst/>
                <a:latin typeface="Arial" panose="020B0604020202020204" pitchFamily="34" charset="0"/>
                <a:cs typeface="Arial" panose="020B0604020202020204" pitchFamily="34" charset="0"/>
              </a:rPr>
              <a:t>, </a:t>
            </a:r>
            <a:r>
              <a:rPr lang="en-US" sz="2000" b="0" i="0" dirty="0" err="1">
                <a:solidFill>
                  <a:srgbClr val="041B1B"/>
                </a:solidFill>
                <a:effectLst/>
                <a:latin typeface="Arial" panose="020B0604020202020204" pitchFamily="34" charset="0"/>
                <a:cs typeface="Arial" panose="020B0604020202020204" pitchFamily="34" charset="0"/>
              </a:rPr>
              <a:t>viia</a:t>
            </a:r>
            <a:r>
              <a:rPr lang="en-US" sz="2000" b="0" i="0" dirty="0">
                <a:solidFill>
                  <a:srgbClr val="041B1B"/>
                </a:solidFill>
                <a:effectLst/>
                <a:latin typeface="Arial" panose="020B0604020202020204" pitchFamily="34" charset="0"/>
                <a:cs typeface="Arial" panose="020B0604020202020204" pitchFamily="34" charset="0"/>
              </a:rPr>
              <a:t> ta </a:t>
            </a:r>
            <a:r>
              <a:rPr lang="en-US" sz="2000" b="0" i="0" dirty="0" err="1">
                <a:solidFill>
                  <a:srgbClr val="041B1B"/>
                </a:solidFill>
                <a:effectLst/>
                <a:latin typeface="Arial" panose="020B0604020202020204" pitchFamily="34" charset="0"/>
                <a:cs typeface="Arial" panose="020B0604020202020204" pitchFamily="34" charset="0"/>
              </a:rPr>
              <a:t>tavaellu</a:t>
            </a:r>
            <a:r>
              <a:rPr lang="en-US" sz="2000" b="0" i="0" dirty="0">
                <a:solidFill>
                  <a:srgbClr val="041B1B"/>
                </a:solidFill>
                <a:effectLst/>
                <a:latin typeface="Arial" panose="020B0604020202020204" pitchFamily="34" charset="0"/>
                <a:cs typeface="Arial" panose="020B0604020202020204" pitchFamily="34" charset="0"/>
              </a:rPr>
              <a:t> </a:t>
            </a:r>
            <a:r>
              <a:rPr lang="en-US" sz="2000" b="0" i="0" dirty="0" err="1">
                <a:solidFill>
                  <a:srgbClr val="041B1B"/>
                </a:solidFill>
                <a:effectLst/>
                <a:latin typeface="Arial" panose="020B0604020202020204" pitchFamily="34" charset="0"/>
                <a:cs typeface="Arial" panose="020B0604020202020204" pitchFamily="34" charset="0"/>
              </a:rPr>
              <a:t>ning</a:t>
            </a:r>
            <a:r>
              <a:rPr lang="en-US" sz="2000" b="0" i="0" dirty="0">
                <a:solidFill>
                  <a:srgbClr val="041B1B"/>
                </a:solidFill>
                <a:effectLst/>
                <a:latin typeface="Arial" panose="020B0604020202020204" pitchFamily="34" charset="0"/>
                <a:cs typeface="Arial" panose="020B0604020202020204" pitchFamily="34" charset="0"/>
              </a:rPr>
              <a:t> </a:t>
            </a:r>
            <a:r>
              <a:rPr lang="en-US" sz="2000" b="0" i="0" dirty="0" err="1">
                <a:solidFill>
                  <a:srgbClr val="041B1B"/>
                </a:solidFill>
                <a:effectLst/>
                <a:latin typeface="Arial" panose="020B0604020202020204" pitchFamily="34" charset="0"/>
                <a:cs typeface="Arial" panose="020B0604020202020204" pitchFamily="34" charset="0"/>
              </a:rPr>
              <a:t>vähendada</a:t>
            </a:r>
            <a:r>
              <a:rPr lang="en-US" sz="2000" b="0" i="0" dirty="0">
                <a:solidFill>
                  <a:srgbClr val="041B1B"/>
                </a:solidFill>
                <a:effectLst/>
                <a:latin typeface="Arial" panose="020B0604020202020204" pitchFamily="34" charset="0"/>
                <a:cs typeface="Arial" panose="020B0604020202020204" pitchFamily="34" charset="0"/>
              </a:rPr>
              <a:t> </a:t>
            </a:r>
            <a:r>
              <a:rPr lang="en-US" sz="2000" b="0" i="0" dirty="0" err="1">
                <a:solidFill>
                  <a:srgbClr val="041B1B"/>
                </a:solidFill>
                <a:effectLst/>
                <a:latin typeface="Arial" panose="020B0604020202020204" pitchFamily="34" charset="0"/>
                <a:cs typeface="Arial" panose="020B0604020202020204" pitchFamily="34" charset="0"/>
              </a:rPr>
              <a:t>puuet</a:t>
            </a:r>
            <a:r>
              <a:rPr lang="en-US" sz="2000" b="0" i="0" dirty="0">
                <a:solidFill>
                  <a:srgbClr val="041B1B"/>
                </a:solidFill>
                <a:effectLst/>
                <a:latin typeface="Arial" panose="020B0604020202020204" pitchFamily="34" charset="0"/>
                <a:cs typeface="Arial" panose="020B0604020202020204" pitchFamily="34" charset="0"/>
              </a:rPr>
              <a:t> ja </a:t>
            </a:r>
            <a:r>
              <a:rPr lang="en-US" sz="2000" b="0" i="0" dirty="0" err="1">
                <a:solidFill>
                  <a:srgbClr val="041B1B"/>
                </a:solidFill>
                <a:effectLst/>
                <a:latin typeface="Arial" panose="020B0604020202020204" pitchFamily="34" charset="0"/>
                <a:cs typeface="Arial" panose="020B0604020202020204" pitchFamily="34" charset="0"/>
              </a:rPr>
              <a:t>tüsistusi</a:t>
            </a:r>
            <a:r>
              <a:rPr lang="en-US" sz="2000" b="0" i="0" dirty="0">
                <a:solidFill>
                  <a:srgbClr val="041B1B"/>
                </a:solidFill>
                <a:effectLst/>
                <a:latin typeface="Arial" panose="020B0604020202020204" pitchFamily="34" charset="0"/>
                <a:cs typeface="Arial" panose="020B0604020202020204" pitchFamily="34" charset="0"/>
              </a:rPr>
              <a:t>. </a:t>
            </a:r>
            <a:r>
              <a:rPr lang="en-US" sz="2000" b="0" i="0" dirty="0" err="1">
                <a:solidFill>
                  <a:srgbClr val="041B1B"/>
                </a:solidFill>
                <a:effectLst/>
                <a:latin typeface="Arial" panose="020B0604020202020204" pitchFamily="34" charset="0"/>
                <a:cs typeface="Arial" panose="020B0604020202020204" pitchFamily="34" charset="0"/>
              </a:rPr>
              <a:t>Taastusravi</a:t>
            </a:r>
            <a:r>
              <a:rPr lang="en-US" sz="2000" b="0" i="0" dirty="0">
                <a:solidFill>
                  <a:srgbClr val="041B1B"/>
                </a:solidFill>
                <a:effectLst/>
                <a:latin typeface="Arial" panose="020B0604020202020204" pitchFamily="34" charset="0"/>
                <a:cs typeface="Arial" panose="020B0604020202020204" pitchFamily="34" charset="0"/>
              </a:rPr>
              <a:t> </a:t>
            </a:r>
            <a:r>
              <a:rPr lang="en-US" sz="2000" b="0" i="0" dirty="0" err="1">
                <a:solidFill>
                  <a:srgbClr val="041B1B"/>
                </a:solidFill>
                <a:effectLst/>
                <a:latin typeface="Arial" panose="020B0604020202020204" pitchFamily="34" charset="0"/>
                <a:cs typeface="Arial" panose="020B0604020202020204" pitchFamily="34" charset="0"/>
              </a:rPr>
              <a:t>võib</a:t>
            </a:r>
            <a:r>
              <a:rPr lang="en-US" sz="2000" b="0" i="0" dirty="0">
                <a:solidFill>
                  <a:srgbClr val="041B1B"/>
                </a:solidFill>
                <a:effectLst/>
                <a:latin typeface="Arial" panose="020B0604020202020204" pitchFamily="34" charset="0"/>
                <a:cs typeface="Arial" panose="020B0604020202020204" pitchFamily="34" charset="0"/>
              </a:rPr>
              <a:t> </a:t>
            </a:r>
            <a:r>
              <a:rPr lang="en-US" sz="2000" b="0" i="0" dirty="0" err="1">
                <a:solidFill>
                  <a:srgbClr val="041B1B"/>
                </a:solidFill>
                <a:effectLst/>
                <a:latin typeface="Arial" panose="020B0604020202020204" pitchFamily="34" charset="0"/>
                <a:cs typeface="Arial" panose="020B0604020202020204" pitchFamily="34" charset="0"/>
              </a:rPr>
              <a:t>osutada</a:t>
            </a:r>
            <a:r>
              <a:rPr lang="en-US" sz="2000" b="0" i="0" dirty="0">
                <a:solidFill>
                  <a:srgbClr val="041B1B"/>
                </a:solidFill>
                <a:effectLst/>
                <a:latin typeface="Arial" panose="020B0604020202020204" pitchFamily="34" charset="0"/>
                <a:cs typeface="Arial" panose="020B0604020202020204" pitchFamily="34" charset="0"/>
              </a:rPr>
              <a:t> </a:t>
            </a:r>
            <a:r>
              <a:rPr lang="en-US" sz="2000" b="0" i="0" dirty="0" err="1">
                <a:solidFill>
                  <a:srgbClr val="041B1B"/>
                </a:solidFill>
                <a:effectLst/>
                <a:latin typeface="Arial" panose="020B0604020202020204" pitchFamily="34" charset="0"/>
                <a:cs typeface="Arial" panose="020B0604020202020204" pitchFamily="34" charset="0"/>
              </a:rPr>
              <a:t>nii</a:t>
            </a:r>
            <a:r>
              <a:rPr lang="en-US" sz="2000" b="0" i="0" dirty="0">
                <a:solidFill>
                  <a:srgbClr val="041B1B"/>
                </a:solidFill>
                <a:effectLst/>
                <a:latin typeface="Arial" panose="020B0604020202020204" pitchFamily="34" charset="0"/>
                <a:cs typeface="Arial" panose="020B0604020202020204" pitchFamily="34" charset="0"/>
              </a:rPr>
              <a:t> </a:t>
            </a:r>
            <a:r>
              <a:rPr lang="en-US" sz="2000" b="0" i="0" dirty="0" err="1">
                <a:solidFill>
                  <a:srgbClr val="041B1B"/>
                </a:solidFill>
                <a:effectLst/>
                <a:latin typeface="Arial" panose="020B0604020202020204" pitchFamily="34" charset="0"/>
                <a:cs typeface="Arial" panose="020B0604020202020204" pitchFamily="34" charset="0"/>
              </a:rPr>
              <a:t>statsionaarselt</a:t>
            </a:r>
            <a:r>
              <a:rPr lang="en-US" sz="2000" b="0" i="0" dirty="0">
                <a:solidFill>
                  <a:srgbClr val="041B1B"/>
                </a:solidFill>
                <a:effectLst/>
                <a:latin typeface="Arial" panose="020B0604020202020204" pitchFamily="34" charset="0"/>
                <a:cs typeface="Arial" panose="020B0604020202020204" pitchFamily="34" charset="0"/>
              </a:rPr>
              <a:t> </a:t>
            </a:r>
            <a:r>
              <a:rPr lang="en-US" sz="2000" b="0" i="0" dirty="0" err="1">
                <a:solidFill>
                  <a:srgbClr val="041B1B"/>
                </a:solidFill>
                <a:effectLst/>
                <a:latin typeface="Arial" panose="020B0604020202020204" pitchFamily="34" charset="0"/>
                <a:cs typeface="Arial" panose="020B0604020202020204" pitchFamily="34" charset="0"/>
              </a:rPr>
              <a:t>kui</a:t>
            </a:r>
            <a:r>
              <a:rPr lang="en-US" sz="2000" b="0" i="0" dirty="0">
                <a:solidFill>
                  <a:srgbClr val="041B1B"/>
                </a:solidFill>
                <a:effectLst/>
                <a:latin typeface="Arial" panose="020B0604020202020204" pitchFamily="34" charset="0"/>
                <a:cs typeface="Arial" panose="020B0604020202020204" pitchFamily="34" charset="0"/>
              </a:rPr>
              <a:t> </a:t>
            </a:r>
            <a:r>
              <a:rPr lang="en-US" sz="2000" b="0" i="0" dirty="0" err="1">
                <a:solidFill>
                  <a:srgbClr val="041B1B"/>
                </a:solidFill>
                <a:effectLst/>
                <a:latin typeface="Arial" panose="020B0604020202020204" pitchFamily="34" charset="0"/>
                <a:cs typeface="Arial" panose="020B0604020202020204" pitchFamily="34" charset="0"/>
              </a:rPr>
              <a:t>ambulatoorselt</a:t>
            </a:r>
            <a:r>
              <a:rPr lang="en-US" sz="2000" b="0" i="0" dirty="0">
                <a:solidFill>
                  <a:srgbClr val="041B1B"/>
                </a:solidFill>
                <a:effectLst/>
                <a:latin typeface="Arial" panose="020B0604020202020204" pitchFamily="34" charset="0"/>
                <a:cs typeface="Arial" panose="020B0604020202020204" pitchFamily="34" charset="0"/>
              </a:rPr>
              <a:t>.</a:t>
            </a:r>
          </a:p>
          <a:p>
            <a:pPr marL="0" indent="0" algn="just">
              <a:buNone/>
            </a:pPr>
            <a:endParaRPr lang="en-US" sz="2000" b="0" i="0" dirty="0">
              <a:solidFill>
                <a:srgbClr val="041B1B"/>
              </a:solidFill>
              <a:effectLst/>
              <a:latin typeface="Arial" panose="020B0604020202020204" pitchFamily="34" charset="0"/>
              <a:cs typeface="Arial" panose="020B0604020202020204" pitchFamily="34" charset="0"/>
            </a:endParaRPr>
          </a:p>
          <a:p>
            <a:pPr marL="0" indent="0" algn="just">
              <a:buNone/>
            </a:pPr>
            <a:r>
              <a:rPr lang="en-US" sz="2000" b="0" i="0" dirty="0" err="1">
                <a:solidFill>
                  <a:srgbClr val="041B1B"/>
                </a:solidFill>
                <a:effectLst/>
                <a:latin typeface="Arial" panose="020B0604020202020204" pitchFamily="34" charset="0"/>
                <a:cs typeface="Arial" panose="020B0604020202020204" pitchFamily="34" charset="0"/>
              </a:rPr>
              <a:t>Patsientidega</a:t>
            </a:r>
            <a:r>
              <a:rPr lang="en-US" sz="2000" b="0" i="0" dirty="0">
                <a:solidFill>
                  <a:srgbClr val="041B1B"/>
                </a:solidFill>
                <a:effectLst/>
                <a:latin typeface="Arial" panose="020B0604020202020204" pitchFamily="34" charset="0"/>
                <a:cs typeface="Arial" panose="020B0604020202020204" pitchFamily="34" charset="0"/>
              </a:rPr>
              <a:t> </a:t>
            </a:r>
            <a:r>
              <a:rPr lang="en-US" sz="2000" b="0" i="0" dirty="0" err="1">
                <a:solidFill>
                  <a:srgbClr val="041B1B"/>
                </a:solidFill>
                <a:effectLst/>
                <a:latin typeface="Arial" panose="020B0604020202020204" pitchFamily="34" charset="0"/>
                <a:cs typeface="Arial" panose="020B0604020202020204" pitchFamily="34" charset="0"/>
              </a:rPr>
              <a:t>tegeleb</a:t>
            </a:r>
            <a:r>
              <a:rPr lang="en-US" sz="2000" b="0" i="0" dirty="0">
                <a:solidFill>
                  <a:srgbClr val="041B1B"/>
                </a:solidFill>
                <a:effectLst/>
                <a:latin typeface="Arial" panose="020B0604020202020204" pitchFamily="34" charset="0"/>
                <a:cs typeface="Arial" panose="020B0604020202020204" pitchFamily="34" charset="0"/>
              </a:rPr>
              <a:t> </a:t>
            </a:r>
            <a:r>
              <a:rPr lang="en-US" sz="2000" b="0" i="0" dirty="0" err="1">
                <a:solidFill>
                  <a:srgbClr val="041B1B"/>
                </a:solidFill>
                <a:effectLst/>
                <a:latin typeface="Arial" panose="020B0604020202020204" pitchFamily="34" charset="0"/>
                <a:cs typeface="Arial" panose="020B0604020202020204" pitchFamily="34" charset="0"/>
              </a:rPr>
              <a:t>multiprofessionaalne</a:t>
            </a:r>
            <a:r>
              <a:rPr lang="en-US" sz="2000" b="0" i="0" dirty="0">
                <a:solidFill>
                  <a:srgbClr val="041B1B"/>
                </a:solidFill>
                <a:effectLst/>
                <a:latin typeface="Arial" panose="020B0604020202020204" pitchFamily="34" charset="0"/>
                <a:cs typeface="Arial" panose="020B0604020202020204" pitchFamily="34" charset="0"/>
              </a:rPr>
              <a:t> </a:t>
            </a:r>
            <a:r>
              <a:rPr lang="en-US" sz="2000" b="0" i="0" dirty="0" err="1">
                <a:solidFill>
                  <a:srgbClr val="041B1B"/>
                </a:solidFill>
                <a:effectLst/>
                <a:latin typeface="Arial" panose="020B0604020202020204" pitchFamily="34" charset="0"/>
                <a:cs typeface="Arial" panose="020B0604020202020204" pitchFamily="34" charset="0"/>
              </a:rPr>
              <a:t>meeskond</a:t>
            </a:r>
            <a:r>
              <a:rPr lang="en-US" sz="2000" b="0" i="0" dirty="0">
                <a:solidFill>
                  <a:srgbClr val="041B1B"/>
                </a:solidFill>
                <a:effectLst/>
                <a:latin typeface="Arial" panose="020B0604020202020204" pitchFamily="34" charset="0"/>
                <a:cs typeface="Arial" panose="020B0604020202020204" pitchFamily="34" charset="0"/>
              </a:rPr>
              <a:t>, </a:t>
            </a:r>
            <a:r>
              <a:rPr lang="en-US" sz="2000" b="0" i="0" dirty="0" err="1">
                <a:solidFill>
                  <a:srgbClr val="041B1B"/>
                </a:solidFill>
                <a:effectLst/>
                <a:latin typeface="Arial" panose="020B0604020202020204" pitchFamily="34" charset="0"/>
                <a:cs typeface="Arial" panose="020B0604020202020204" pitchFamily="34" charset="0"/>
              </a:rPr>
              <a:t>kuhu</a:t>
            </a:r>
            <a:r>
              <a:rPr lang="en-US" sz="2000" b="0" i="0" dirty="0">
                <a:solidFill>
                  <a:srgbClr val="041B1B"/>
                </a:solidFill>
                <a:effectLst/>
                <a:latin typeface="Arial" panose="020B0604020202020204" pitchFamily="34" charset="0"/>
                <a:cs typeface="Arial" panose="020B0604020202020204" pitchFamily="34" charset="0"/>
              </a:rPr>
              <a:t> </a:t>
            </a:r>
            <a:r>
              <a:rPr lang="en-US" sz="2000" b="0" i="0" dirty="0" err="1">
                <a:solidFill>
                  <a:srgbClr val="041B1B"/>
                </a:solidFill>
                <a:effectLst/>
                <a:latin typeface="Arial" panose="020B0604020202020204" pitchFamily="34" charset="0"/>
                <a:cs typeface="Arial" panose="020B0604020202020204" pitchFamily="34" charset="0"/>
              </a:rPr>
              <a:t>kuuluvad</a:t>
            </a:r>
            <a:r>
              <a:rPr lang="en-US" sz="2000" b="0" i="0" dirty="0">
                <a:solidFill>
                  <a:srgbClr val="041B1B"/>
                </a:solidFill>
                <a:effectLst/>
                <a:latin typeface="Arial" panose="020B0604020202020204" pitchFamily="34" charset="0"/>
                <a:cs typeface="Arial" panose="020B0604020202020204" pitchFamily="34" charset="0"/>
              </a:rPr>
              <a:t> </a:t>
            </a:r>
            <a:r>
              <a:rPr lang="en-US" sz="2000" b="0" i="0" dirty="0" err="1">
                <a:solidFill>
                  <a:srgbClr val="041B1B"/>
                </a:solidFill>
                <a:effectLst/>
                <a:latin typeface="Arial" panose="020B0604020202020204" pitchFamily="34" charset="0"/>
                <a:cs typeface="Arial" panose="020B0604020202020204" pitchFamily="34" charset="0"/>
              </a:rPr>
              <a:t>taastusarst</a:t>
            </a:r>
            <a:r>
              <a:rPr lang="en-US" sz="2000" b="0" i="0" dirty="0">
                <a:solidFill>
                  <a:srgbClr val="041B1B"/>
                </a:solidFill>
                <a:effectLst/>
                <a:latin typeface="Arial" panose="020B0604020202020204" pitchFamily="34" charset="0"/>
                <a:cs typeface="Arial" panose="020B0604020202020204" pitchFamily="34" charset="0"/>
              </a:rPr>
              <a:t>, </a:t>
            </a:r>
            <a:r>
              <a:rPr lang="en-US" sz="2000" b="0" i="0" dirty="0" err="1">
                <a:solidFill>
                  <a:srgbClr val="041B1B"/>
                </a:solidFill>
                <a:effectLst/>
                <a:latin typeface="Arial" panose="020B0604020202020204" pitchFamily="34" charset="0"/>
                <a:cs typeface="Arial" panose="020B0604020202020204" pitchFamily="34" charset="0"/>
              </a:rPr>
              <a:t>õde</a:t>
            </a:r>
            <a:r>
              <a:rPr lang="en-US" sz="2000" b="0" i="0" dirty="0">
                <a:solidFill>
                  <a:srgbClr val="041B1B"/>
                </a:solidFill>
                <a:effectLst/>
                <a:latin typeface="Arial" panose="020B0604020202020204" pitchFamily="34" charset="0"/>
                <a:cs typeface="Arial" panose="020B0604020202020204" pitchFamily="34" charset="0"/>
              </a:rPr>
              <a:t>, </a:t>
            </a:r>
            <a:r>
              <a:rPr lang="en-US" sz="2000" b="0" i="0" dirty="0" err="1">
                <a:solidFill>
                  <a:srgbClr val="041B1B"/>
                </a:solidFill>
                <a:effectLst/>
                <a:latin typeface="Arial" panose="020B0604020202020204" pitchFamily="34" charset="0"/>
                <a:cs typeface="Arial" panose="020B0604020202020204" pitchFamily="34" charset="0"/>
              </a:rPr>
              <a:t>füsioterapeut</a:t>
            </a:r>
            <a:r>
              <a:rPr lang="en-US" sz="2000" b="0" i="0" dirty="0">
                <a:solidFill>
                  <a:srgbClr val="041B1B"/>
                </a:solidFill>
                <a:effectLst/>
                <a:latin typeface="Arial" panose="020B0604020202020204" pitchFamily="34" charset="0"/>
                <a:cs typeface="Arial" panose="020B0604020202020204" pitchFamily="34" charset="0"/>
              </a:rPr>
              <a:t>, </a:t>
            </a:r>
            <a:r>
              <a:rPr lang="en-US" sz="2000" b="0" i="0" dirty="0" err="1">
                <a:solidFill>
                  <a:srgbClr val="041B1B"/>
                </a:solidFill>
                <a:effectLst/>
                <a:latin typeface="Arial" panose="020B0604020202020204" pitchFamily="34" charset="0"/>
                <a:cs typeface="Arial" panose="020B0604020202020204" pitchFamily="34" charset="0"/>
              </a:rPr>
              <a:t>tegevusterapeut</a:t>
            </a:r>
            <a:r>
              <a:rPr lang="en-US" sz="2000" b="0" i="0" dirty="0">
                <a:solidFill>
                  <a:srgbClr val="041B1B"/>
                </a:solidFill>
                <a:effectLst/>
                <a:latin typeface="Arial" panose="020B0604020202020204" pitchFamily="34" charset="0"/>
                <a:cs typeface="Arial" panose="020B0604020202020204" pitchFamily="34" charset="0"/>
              </a:rPr>
              <a:t>, </a:t>
            </a:r>
            <a:r>
              <a:rPr lang="en-US" sz="2000" b="0" i="0" dirty="0" err="1">
                <a:solidFill>
                  <a:srgbClr val="041B1B"/>
                </a:solidFill>
                <a:effectLst/>
                <a:latin typeface="Arial" panose="020B0604020202020204" pitchFamily="34" charset="0"/>
                <a:cs typeface="Arial" panose="020B0604020202020204" pitchFamily="34" charset="0"/>
              </a:rPr>
              <a:t>logopeed</a:t>
            </a:r>
            <a:r>
              <a:rPr lang="en-US" sz="2000" b="0" i="0" dirty="0">
                <a:solidFill>
                  <a:srgbClr val="041B1B"/>
                </a:solidFill>
                <a:effectLst/>
                <a:latin typeface="Arial" panose="020B0604020202020204" pitchFamily="34" charset="0"/>
                <a:cs typeface="Arial" panose="020B0604020202020204" pitchFamily="34" charset="0"/>
              </a:rPr>
              <a:t>, </a:t>
            </a:r>
            <a:r>
              <a:rPr lang="en-US" sz="2000" b="0" i="0" dirty="0" err="1">
                <a:solidFill>
                  <a:srgbClr val="041B1B"/>
                </a:solidFill>
                <a:effectLst/>
                <a:latin typeface="Arial" panose="020B0604020202020204" pitchFamily="34" charset="0"/>
                <a:cs typeface="Arial" panose="020B0604020202020204" pitchFamily="34" charset="0"/>
              </a:rPr>
              <a:t>psühholoog</a:t>
            </a:r>
            <a:r>
              <a:rPr lang="en-US" sz="2000" b="0" i="0" dirty="0">
                <a:solidFill>
                  <a:srgbClr val="041B1B"/>
                </a:solidFill>
                <a:effectLst/>
                <a:latin typeface="Arial" panose="020B0604020202020204" pitchFamily="34" charset="0"/>
                <a:cs typeface="Arial" panose="020B0604020202020204" pitchFamily="34" charset="0"/>
              </a:rPr>
              <a:t>, </a:t>
            </a:r>
            <a:r>
              <a:rPr lang="en-US" sz="2000" b="0" i="0" dirty="0" err="1">
                <a:solidFill>
                  <a:srgbClr val="041B1B"/>
                </a:solidFill>
                <a:effectLst/>
                <a:latin typeface="Arial" panose="020B0604020202020204" pitchFamily="34" charset="0"/>
                <a:cs typeface="Arial" panose="020B0604020202020204" pitchFamily="34" charset="0"/>
              </a:rPr>
              <a:t>sotsiaaltöötaja</a:t>
            </a:r>
            <a:r>
              <a:rPr lang="en-US" sz="2000" b="0" i="0" dirty="0">
                <a:solidFill>
                  <a:srgbClr val="041B1B"/>
                </a:solidFill>
                <a:effectLst/>
                <a:latin typeface="Arial" panose="020B0604020202020204" pitchFamily="34" charset="0"/>
                <a:cs typeface="Arial" panose="020B0604020202020204" pitchFamily="34" charset="0"/>
              </a:rPr>
              <a:t>, </a:t>
            </a:r>
            <a:r>
              <a:rPr lang="en-US" sz="2000" b="0" i="0" dirty="0" err="1">
                <a:solidFill>
                  <a:srgbClr val="041B1B"/>
                </a:solidFill>
                <a:effectLst/>
                <a:latin typeface="Arial" panose="020B0604020202020204" pitchFamily="34" charset="0"/>
                <a:cs typeface="Arial" panose="020B0604020202020204" pitchFamily="34" charset="0"/>
              </a:rPr>
              <a:t>proteesimeister</a:t>
            </a:r>
            <a:r>
              <a:rPr lang="en-US" sz="2000" b="0" i="0" dirty="0">
                <a:solidFill>
                  <a:srgbClr val="041B1B"/>
                </a:solidFill>
                <a:effectLst/>
                <a:latin typeface="Arial" panose="020B0604020202020204" pitchFamily="34" charset="0"/>
                <a:cs typeface="Arial" panose="020B0604020202020204" pitchFamily="34" charset="0"/>
              </a:rPr>
              <a:t>, </a:t>
            </a:r>
            <a:r>
              <a:rPr lang="en-US" sz="2000" b="0" i="0" dirty="0" err="1">
                <a:solidFill>
                  <a:srgbClr val="041B1B"/>
                </a:solidFill>
                <a:effectLst/>
                <a:latin typeface="Arial" panose="020B0604020202020204" pitchFamily="34" charset="0"/>
                <a:cs typeface="Arial" panose="020B0604020202020204" pitchFamily="34" charset="0"/>
              </a:rPr>
              <a:t>massöör</a:t>
            </a:r>
            <a:r>
              <a:rPr lang="en-US" sz="2000" b="0" i="0" dirty="0">
                <a:solidFill>
                  <a:srgbClr val="041B1B"/>
                </a:solidFill>
                <a:effectLst/>
                <a:latin typeface="Arial" panose="020B0604020202020204" pitchFamily="34" charset="0"/>
                <a:cs typeface="Arial" panose="020B0604020202020204" pitchFamily="34" charset="0"/>
              </a:rPr>
              <a:t> ja </a:t>
            </a:r>
            <a:r>
              <a:rPr lang="en-US" sz="2000" b="0" i="0" dirty="0" err="1">
                <a:solidFill>
                  <a:srgbClr val="041B1B"/>
                </a:solidFill>
                <a:effectLst/>
                <a:latin typeface="Arial" panose="020B0604020202020204" pitchFamily="34" charset="0"/>
                <a:cs typeface="Arial" panose="020B0604020202020204" pitchFamily="34" charset="0"/>
              </a:rPr>
              <a:t>hooldaja</a:t>
            </a:r>
            <a:r>
              <a:rPr lang="en-US" sz="2000" b="0" i="0" dirty="0">
                <a:solidFill>
                  <a:srgbClr val="041B1B"/>
                </a:solidFill>
                <a:effectLst/>
                <a:latin typeface="Arial" panose="020B0604020202020204" pitchFamily="34" charset="0"/>
                <a:cs typeface="Arial" panose="020B0604020202020204" pitchFamily="34" charset="0"/>
              </a:rPr>
              <a:t>.</a:t>
            </a:r>
          </a:p>
          <a:p>
            <a:pPr marL="0" indent="0" algn="just">
              <a:buNone/>
            </a:pPr>
            <a:endParaRPr lang="en-US" sz="2000" dirty="0">
              <a:solidFill>
                <a:srgbClr val="041B1B"/>
              </a:solidFill>
              <a:latin typeface="Arial" panose="020B0604020202020204" pitchFamily="34" charset="0"/>
              <a:cs typeface="Arial" panose="020B0604020202020204" pitchFamily="34" charset="0"/>
            </a:endParaRPr>
          </a:p>
          <a:p>
            <a:pPr marL="0" indent="0" algn="just">
              <a:buNone/>
            </a:pPr>
            <a:r>
              <a:rPr lang="en-US" sz="2000" b="0" i="0" dirty="0" err="1">
                <a:effectLst/>
                <a:latin typeface="Arial" panose="020B0604020202020204" pitchFamily="34" charset="0"/>
                <a:cs typeface="Arial" panose="020B0604020202020204" pitchFamily="34" charset="0"/>
              </a:rPr>
              <a:t>Teenused</a:t>
            </a:r>
            <a:r>
              <a:rPr lang="en-US" sz="2000" b="0" i="0" dirty="0">
                <a:effectLst/>
                <a:latin typeface="Arial" panose="020B0604020202020204" pitchFamily="34" charset="0"/>
                <a:cs typeface="Arial" panose="020B0604020202020204" pitchFamily="34" charset="0"/>
              </a:rPr>
              <a:t> on </a:t>
            </a:r>
            <a:r>
              <a:rPr lang="en-US" sz="2000" b="0" i="0" dirty="0" err="1">
                <a:effectLst/>
                <a:latin typeface="Arial" panose="020B0604020202020204" pitchFamily="34" charset="0"/>
                <a:cs typeface="Arial" panose="020B0604020202020204" pitchFamily="34" charset="0"/>
              </a:rPr>
              <a:t>Haigekassa</a:t>
            </a:r>
            <a:r>
              <a:rPr lang="en-US" sz="2000" b="0" i="0" dirty="0">
                <a:effectLst/>
                <a:latin typeface="Arial" panose="020B0604020202020204" pitchFamily="34" charset="0"/>
                <a:cs typeface="Arial" panose="020B0604020202020204" pitchFamily="34" charset="0"/>
              </a:rPr>
              <a:t> </a:t>
            </a:r>
            <a:r>
              <a:rPr lang="en-US" sz="2000" b="0" i="0" dirty="0" err="1">
                <a:effectLst/>
                <a:latin typeface="Arial" panose="020B0604020202020204" pitchFamily="34" charset="0"/>
                <a:cs typeface="Arial" panose="020B0604020202020204" pitchFamily="34" charset="0"/>
              </a:rPr>
              <a:t>poolt</a:t>
            </a:r>
            <a:r>
              <a:rPr lang="en-US" sz="2000" b="0" i="0" dirty="0">
                <a:effectLst/>
                <a:latin typeface="Arial" panose="020B0604020202020204" pitchFamily="34" charset="0"/>
                <a:cs typeface="Arial" panose="020B0604020202020204" pitchFamily="34" charset="0"/>
              </a:rPr>
              <a:t> </a:t>
            </a:r>
            <a:r>
              <a:rPr lang="en-US" sz="2000" b="0" i="0" dirty="0" err="1">
                <a:effectLst/>
                <a:latin typeface="Arial" panose="020B0604020202020204" pitchFamily="34" charset="0"/>
                <a:cs typeface="Arial" panose="020B0604020202020204" pitchFamily="34" charset="0"/>
              </a:rPr>
              <a:t>rahastatud</a:t>
            </a:r>
            <a:r>
              <a:rPr lang="en-US" sz="2000" b="0" i="0" dirty="0">
                <a:effectLst/>
                <a:latin typeface="Arial" panose="020B0604020202020204" pitchFamily="34" charset="0"/>
                <a:cs typeface="Arial" panose="020B0604020202020204" pitchFamily="34" charset="0"/>
              </a:rPr>
              <a:t> </a:t>
            </a:r>
            <a:r>
              <a:rPr lang="en-US" sz="2000" b="0" i="0" dirty="0" err="1">
                <a:effectLst/>
                <a:latin typeface="Arial" panose="020B0604020202020204" pitchFamily="34" charset="0"/>
                <a:cs typeface="Arial" panose="020B0604020202020204" pitchFamily="34" charset="0"/>
              </a:rPr>
              <a:t>perearsti</a:t>
            </a:r>
            <a:r>
              <a:rPr lang="en-US" sz="2000" b="0" i="0" dirty="0">
                <a:effectLst/>
                <a:latin typeface="Arial" panose="020B0604020202020204" pitchFamily="34" charset="0"/>
                <a:cs typeface="Arial" panose="020B0604020202020204" pitchFamily="34" charset="0"/>
              </a:rPr>
              <a:t> </a:t>
            </a:r>
            <a:r>
              <a:rPr lang="en-US" sz="2000" b="0" i="0" dirty="0" err="1">
                <a:effectLst/>
                <a:latin typeface="Arial" panose="020B0604020202020204" pitchFamily="34" charset="0"/>
                <a:cs typeface="Arial" panose="020B0604020202020204" pitchFamily="34" charset="0"/>
              </a:rPr>
              <a:t>või</a:t>
            </a:r>
            <a:r>
              <a:rPr lang="en-US" sz="2000" b="0" i="0" dirty="0">
                <a:effectLst/>
                <a:latin typeface="Arial" panose="020B0604020202020204" pitchFamily="34" charset="0"/>
                <a:cs typeface="Arial" panose="020B0604020202020204" pitchFamily="34" charset="0"/>
              </a:rPr>
              <a:t> </a:t>
            </a:r>
            <a:r>
              <a:rPr lang="en-US" sz="2000" b="0" i="0" dirty="0" err="1">
                <a:effectLst/>
                <a:latin typeface="Arial" panose="020B0604020202020204" pitchFamily="34" charset="0"/>
                <a:cs typeface="Arial" panose="020B0604020202020204" pitchFamily="34" charset="0"/>
              </a:rPr>
              <a:t>eriarsti</a:t>
            </a:r>
            <a:r>
              <a:rPr lang="en-US" sz="2000" b="0" i="0" dirty="0">
                <a:effectLst/>
                <a:latin typeface="Arial" panose="020B0604020202020204" pitchFamily="34" charset="0"/>
                <a:cs typeface="Arial" panose="020B0604020202020204" pitchFamily="34" charset="0"/>
              </a:rPr>
              <a:t> </a:t>
            </a:r>
            <a:r>
              <a:rPr lang="en-US" sz="2000" b="0" i="0" dirty="0" err="1">
                <a:effectLst/>
                <a:latin typeface="Arial" panose="020B0604020202020204" pitchFamily="34" charset="0"/>
                <a:cs typeface="Arial" panose="020B0604020202020204" pitchFamily="34" charset="0"/>
              </a:rPr>
              <a:t>saatekirjaga</a:t>
            </a:r>
            <a:r>
              <a:rPr lang="en-US" sz="2000" b="0" i="0" dirty="0">
                <a:effectLst/>
                <a:latin typeface="Arial" panose="020B0604020202020204" pitchFamily="34" charset="0"/>
                <a:cs typeface="Arial" panose="020B0604020202020204" pitchFamily="34" charset="0"/>
              </a:rPr>
              <a:t> </a:t>
            </a:r>
            <a:r>
              <a:rPr lang="en-US" sz="2000" b="0" i="0" dirty="0" err="1">
                <a:effectLst/>
                <a:latin typeface="Arial" panose="020B0604020202020204" pitchFamily="34" charset="0"/>
                <a:cs typeface="Arial" panose="020B0604020202020204" pitchFamily="34" charset="0"/>
              </a:rPr>
              <a:t>patsientidele</a:t>
            </a:r>
            <a:r>
              <a:rPr lang="en-US" sz="2000" b="0" i="0" dirty="0">
                <a:effectLst/>
                <a:latin typeface="Arial" panose="020B0604020202020204" pitchFamily="34" charset="0"/>
                <a:cs typeface="Arial" panose="020B0604020202020204" pitchFamily="34" charset="0"/>
              </a:rPr>
              <a:t>. </a:t>
            </a:r>
            <a:r>
              <a:rPr lang="en-US" sz="2000" b="0" i="0" dirty="0" err="1">
                <a:effectLst/>
                <a:latin typeface="Arial" panose="020B0604020202020204" pitchFamily="34" charset="0"/>
                <a:cs typeface="Arial" panose="020B0604020202020204" pitchFamily="34" charset="0"/>
              </a:rPr>
              <a:t>Eratervisekindlustuse</a:t>
            </a:r>
            <a:r>
              <a:rPr lang="en-US" sz="2000" b="0" i="0" dirty="0">
                <a:effectLst/>
                <a:latin typeface="Arial" panose="020B0604020202020204" pitchFamily="34" charset="0"/>
                <a:cs typeface="Arial" panose="020B0604020202020204" pitchFamily="34" charset="0"/>
              </a:rPr>
              <a:t> </a:t>
            </a:r>
            <a:r>
              <a:rPr lang="en-US" sz="2000" b="0" i="0" dirty="0" err="1">
                <a:effectLst/>
                <a:latin typeface="Arial" panose="020B0604020202020204" pitchFamily="34" charset="0"/>
                <a:cs typeface="Arial" panose="020B0604020202020204" pitchFamily="34" charset="0"/>
              </a:rPr>
              <a:t>patsientidele</a:t>
            </a:r>
            <a:r>
              <a:rPr lang="en-US" sz="2000" b="0" i="0" dirty="0">
                <a:effectLst/>
                <a:latin typeface="Arial" panose="020B0604020202020204" pitchFamily="34" charset="0"/>
                <a:cs typeface="Arial" panose="020B0604020202020204" pitchFamily="34" charset="0"/>
              </a:rPr>
              <a:t> ja </a:t>
            </a:r>
            <a:r>
              <a:rPr lang="en-US" sz="2000" b="0" i="0" dirty="0" err="1">
                <a:effectLst/>
                <a:latin typeface="Arial" panose="020B0604020202020204" pitchFamily="34" charset="0"/>
                <a:cs typeface="Arial" panose="020B0604020202020204" pitchFamily="34" charset="0"/>
              </a:rPr>
              <a:t>teistele</a:t>
            </a:r>
            <a:r>
              <a:rPr lang="en-US" sz="2000" b="0" i="0" dirty="0">
                <a:effectLst/>
                <a:latin typeface="Arial" panose="020B0604020202020204" pitchFamily="34" charset="0"/>
                <a:cs typeface="Arial" panose="020B0604020202020204" pitchFamily="34" charset="0"/>
              </a:rPr>
              <a:t> </a:t>
            </a:r>
            <a:r>
              <a:rPr lang="en-US" sz="2000" b="0" i="0" dirty="0" err="1">
                <a:effectLst/>
                <a:latin typeface="Arial" panose="020B0604020202020204" pitchFamily="34" charset="0"/>
                <a:cs typeface="Arial" panose="020B0604020202020204" pitchFamily="34" charset="0"/>
              </a:rPr>
              <a:t>soovijatele</a:t>
            </a:r>
            <a:r>
              <a:rPr lang="en-US" sz="2000" b="0" i="0" dirty="0">
                <a:effectLst/>
                <a:latin typeface="Arial" panose="020B0604020202020204" pitchFamily="34" charset="0"/>
                <a:cs typeface="Arial" panose="020B0604020202020204" pitchFamily="34" charset="0"/>
              </a:rPr>
              <a:t> </a:t>
            </a:r>
            <a:r>
              <a:rPr lang="en-US" sz="2000" b="0" i="0" dirty="0" err="1">
                <a:effectLst/>
                <a:latin typeface="Arial" panose="020B0604020202020204" pitchFamily="34" charset="0"/>
                <a:cs typeface="Arial" panose="020B0604020202020204" pitchFamily="34" charset="0"/>
              </a:rPr>
              <a:t>pakutakse</a:t>
            </a:r>
            <a:r>
              <a:rPr lang="en-US" sz="2000" b="0" i="0" dirty="0">
                <a:effectLst/>
                <a:latin typeface="Arial" panose="020B0604020202020204" pitchFamily="34" charset="0"/>
                <a:cs typeface="Arial" panose="020B0604020202020204" pitchFamily="34" charset="0"/>
              </a:rPr>
              <a:t> </a:t>
            </a:r>
            <a:r>
              <a:rPr lang="en-US" sz="2000" b="0" i="0" dirty="0" err="1">
                <a:effectLst/>
                <a:latin typeface="Arial" panose="020B0604020202020204" pitchFamily="34" charset="0"/>
                <a:cs typeface="Arial" panose="020B0604020202020204" pitchFamily="34" charset="0"/>
              </a:rPr>
              <a:t>tasulisi</a:t>
            </a:r>
            <a:r>
              <a:rPr lang="en-US" sz="2000" b="0" i="0" dirty="0">
                <a:effectLst/>
                <a:latin typeface="Arial" panose="020B0604020202020204" pitchFamily="34" charset="0"/>
                <a:cs typeface="Arial" panose="020B0604020202020204" pitchFamily="34" charset="0"/>
              </a:rPr>
              <a:t> </a:t>
            </a:r>
            <a:r>
              <a:rPr lang="en-US" sz="2000" b="0" i="0" dirty="0" err="1">
                <a:effectLst/>
                <a:latin typeface="Arial" panose="020B0604020202020204" pitchFamily="34" charset="0"/>
                <a:cs typeface="Arial" panose="020B0604020202020204" pitchFamily="34" charset="0"/>
              </a:rPr>
              <a:t>vastuvõtte</a:t>
            </a:r>
            <a:r>
              <a:rPr lang="en-US" sz="2000" b="0" i="0" dirty="0">
                <a:effectLst/>
                <a:latin typeface="Arial" panose="020B0604020202020204" pitchFamily="34" charset="0"/>
                <a:cs typeface="Arial" panose="020B0604020202020204" pitchFamily="34" charset="0"/>
              </a:rPr>
              <a:t>.</a:t>
            </a:r>
            <a:endParaRPr lang="en-US" sz="2000"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D9B7E31D-D250-46E4-8F19-F86E566D2DD4}"/>
              </a:ext>
            </a:extLst>
          </p:cNvPr>
          <p:cNvSpPr>
            <a:spLocks noGrp="1"/>
          </p:cNvSpPr>
          <p:nvPr>
            <p:ph type="sldNum" sz="quarter" idx="12"/>
          </p:nvPr>
        </p:nvSpPr>
        <p:spPr/>
        <p:txBody>
          <a:bodyPr/>
          <a:lstStyle/>
          <a:p>
            <a:fld id="{43C96F2C-55A6-44ED-B3C0-9B060C12C831}" type="slidenum">
              <a:rPr lang="et-EE" smtClean="0"/>
              <a:pPr/>
              <a:t>12</a:t>
            </a:fld>
            <a:endParaRPr lang="et-EE"/>
          </a:p>
        </p:txBody>
      </p:sp>
    </p:spTree>
    <p:extLst>
      <p:ext uri="{BB962C8B-B14F-4D97-AF65-F5344CB8AC3E}">
        <p14:creationId xmlns:p14="http://schemas.microsoft.com/office/powerpoint/2010/main" val="14993685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378356-1A40-4B26-83A9-EE010162F6AA}"/>
              </a:ext>
            </a:extLst>
          </p:cNvPr>
          <p:cNvSpPr>
            <a:spLocks noGrp="1"/>
          </p:cNvSpPr>
          <p:nvPr>
            <p:ph type="title"/>
          </p:nvPr>
        </p:nvSpPr>
        <p:spPr>
          <a:xfrm>
            <a:off x="457200" y="136525"/>
            <a:ext cx="8229600" cy="628179"/>
          </a:xfrm>
        </p:spPr>
        <p:txBody>
          <a:bodyPr>
            <a:noAutofit/>
          </a:bodyPr>
          <a:lstStyle/>
          <a:p>
            <a:r>
              <a:rPr lang="en-US" sz="3600" dirty="0" err="1">
                <a:solidFill>
                  <a:srgbClr val="0070C0"/>
                </a:solidFill>
                <a:latin typeface="Arial" panose="020B0604020202020204" pitchFamily="34" charset="0"/>
                <a:cs typeface="Arial" panose="020B0604020202020204" pitchFamily="34" charset="0"/>
              </a:rPr>
              <a:t>Õendusabi</a:t>
            </a:r>
            <a:endParaRPr lang="en-US" sz="3600" dirty="0">
              <a:solidFill>
                <a:srgbClr val="0070C0"/>
              </a:solidFill>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C0884B6B-303D-4A79-9A1C-CC767AD3B289}"/>
              </a:ext>
            </a:extLst>
          </p:cNvPr>
          <p:cNvSpPr>
            <a:spLocks noGrp="1"/>
          </p:cNvSpPr>
          <p:nvPr>
            <p:ph idx="1"/>
          </p:nvPr>
        </p:nvSpPr>
        <p:spPr>
          <a:xfrm>
            <a:off x="457200" y="836712"/>
            <a:ext cx="8435280" cy="5884763"/>
          </a:xfrm>
        </p:spPr>
        <p:txBody>
          <a:bodyPr>
            <a:normAutofit fontScale="40000" lnSpcReduction="20000"/>
          </a:bodyPr>
          <a:lstStyle/>
          <a:p>
            <a:pPr marL="0" indent="0" algn="just">
              <a:buNone/>
            </a:pPr>
            <a:r>
              <a:rPr lang="en-US" sz="5000" b="0" i="0" dirty="0" err="1">
                <a:solidFill>
                  <a:srgbClr val="000000"/>
                </a:solidFill>
                <a:effectLst/>
                <a:latin typeface="Arial" panose="020B0604020202020204" pitchFamily="34" charset="0"/>
                <a:cs typeface="Arial" panose="020B0604020202020204" pitchFamily="34" charset="0"/>
              </a:rPr>
              <a:t>Õendusabi</a:t>
            </a:r>
            <a:r>
              <a:rPr lang="en-US" sz="5000" b="0" i="0" dirty="0">
                <a:solidFill>
                  <a:srgbClr val="000000"/>
                </a:solidFill>
                <a:effectLst/>
                <a:latin typeface="Arial" panose="020B0604020202020204" pitchFamily="34" charset="0"/>
                <a:cs typeface="Arial" panose="020B0604020202020204" pitchFamily="34" charset="0"/>
              </a:rPr>
              <a:t> </a:t>
            </a:r>
            <a:r>
              <a:rPr lang="en-US" sz="5000" b="0" i="0" dirty="0" err="1">
                <a:solidFill>
                  <a:srgbClr val="000000"/>
                </a:solidFill>
                <a:effectLst/>
                <a:latin typeface="Arial" panose="020B0604020202020204" pitchFamily="34" charset="0"/>
                <a:cs typeface="Arial" panose="020B0604020202020204" pitchFamily="34" charset="0"/>
              </a:rPr>
              <a:t>eesmärk</a:t>
            </a:r>
            <a:r>
              <a:rPr lang="en-US" sz="5000" b="0" i="0" dirty="0">
                <a:solidFill>
                  <a:srgbClr val="000000"/>
                </a:solidFill>
                <a:effectLst/>
                <a:latin typeface="Arial" panose="020B0604020202020204" pitchFamily="34" charset="0"/>
                <a:cs typeface="Arial" panose="020B0604020202020204" pitchFamily="34" charset="0"/>
              </a:rPr>
              <a:t> on </a:t>
            </a:r>
            <a:r>
              <a:rPr lang="en-US" sz="5000" b="0" i="0" dirty="0" err="1">
                <a:solidFill>
                  <a:srgbClr val="000000"/>
                </a:solidFill>
                <a:effectLst/>
                <a:latin typeface="Arial" panose="020B0604020202020204" pitchFamily="34" charset="0"/>
                <a:cs typeface="Arial" panose="020B0604020202020204" pitchFamily="34" charset="0"/>
              </a:rPr>
              <a:t>säilitada</a:t>
            </a:r>
            <a:r>
              <a:rPr lang="en-US" sz="5000" b="0" i="0" dirty="0">
                <a:solidFill>
                  <a:srgbClr val="000000"/>
                </a:solidFill>
                <a:effectLst/>
                <a:latin typeface="Arial" panose="020B0604020202020204" pitchFamily="34" charset="0"/>
                <a:cs typeface="Arial" panose="020B0604020202020204" pitchFamily="34" charset="0"/>
              </a:rPr>
              <a:t> ja </a:t>
            </a:r>
            <a:r>
              <a:rPr lang="en-US" sz="5000" b="0" i="0" dirty="0" err="1">
                <a:solidFill>
                  <a:srgbClr val="000000"/>
                </a:solidFill>
                <a:effectLst/>
                <a:latin typeface="Arial" panose="020B0604020202020204" pitchFamily="34" charset="0"/>
                <a:cs typeface="Arial" panose="020B0604020202020204" pitchFamily="34" charset="0"/>
              </a:rPr>
              <a:t>võimaluse</a:t>
            </a:r>
            <a:r>
              <a:rPr lang="en-US" sz="5000" b="0" i="0" dirty="0">
                <a:solidFill>
                  <a:srgbClr val="000000"/>
                </a:solidFill>
                <a:effectLst/>
                <a:latin typeface="Arial" panose="020B0604020202020204" pitchFamily="34" charset="0"/>
                <a:cs typeface="Arial" panose="020B0604020202020204" pitchFamily="34" charset="0"/>
              </a:rPr>
              <a:t> </a:t>
            </a:r>
            <a:r>
              <a:rPr lang="en-US" sz="5000" b="0" i="0" dirty="0" err="1">
                <a:solidFill>
                  <a:srgbClr val="000000"/>
                </a:solidFill>
                <a:effectLst/>
                <a:latin typeface="Arial" panose="020B0604020202020204" pitchFamily="34" charset="0"/>
                <a:cs typeface="Arial" panose="020B0604020202020204" pitchFamily="34" charset="0"/>
              </a:rPr>
              <a:t>korral</a:t>
            </a:r>
            <a:r>
              <a:rPr lang="en-US" sz="5000" b="0" i="0" dirty="0">
                <a:solidFill>
                  <a:srgbClr val="000000"/>
                </a:solidFill>
                <a:effectLst/>
                <a:latin typeface="Arial" panose="020B0604020202020204" pitchFamily="34" charset="0"/>
                <a:cs typeface="Arial" panose="020B0604020202020204" pitchFamily="34" charset="0"/>
              </a:rPr>
              <a:t> </a:t>
            </a:r>
            <a:r>
              <a:rPr lang="en-US" sz="5000" b="0" i="0" dirty="0" err="1">
                <a:solidFill>
                  <a:srgbClr val="000000"/>
                </a:solidFill>
                <a:effectLst/>
                <a:latin typeface="Arial" panose="020B0604020202020204" pitchFamily="34" charset="0"/>
                <a:cs typeface="Arial" panose="020B0604020202020204" pitchFamily="34" charset="0"/>
              </a:rPr>
              <a:t>parandada</a:t>
            </a:r>
            <a:r>
              <a:rPr lang="en-US" sz="5000" b="0" i="0" dirty="0">
                <a:solidFill>
                  <a:srgbClr val="000000"/>
                </a:solidFill>
                <a:effectLst/>
                <a:latin typeface="Arial" panose="020B0604020202020204" pitchFamily="34" charset="0"/>
                <a:cs typeface="Arial" panose="020B0604020202020204" pitchFamily="34" charset="0"/>
              </a:rPr>
              <a:t> </a:t>
            </a:r>
            <a:r>
              <a:rPr lang="en-US" sz="5000" b="0" i="0" dirty="0" err="1">
                <a:solidFill>
                  <a:srgbClr val="000000"/>
                </a:solidFill>
                <a:effectLst/>
                <a:latin typeface="Arial" panose="020B0604020202020204" pitchFamily="34" charset="0"/>
                <a:cs typeface="Arial" panose="020B0604020202020204" pitchFamily="34" charset="0"/>
              </a:rPr>
              <a:t>patsiendi</a:t>
            </a:r>
            <a:r>
              <a:rPr lang="en-US" sz="5000" b="0" i="0" dirty="0">
                <a:solidFill>
                  <a:srgbClr val="000000"/>
                </a:solidFill>
                <a:effectLst/>
                <a:latin typeface="Arial" panose="020B0604020202020204" pitchFamily="34" charset="0"/>
                <a:cs typeface="Arial" panose="020B0604020202020204" pitchFamily="34" charset="0"/>
              </a:rPr>
              <a:t> </a:t>
            </a:r>
            <a:r>
              <a:rPr lang="en-US" sz="5000" b="0" i="0" dirty="0" err="1">
                <a:solidFill>
                  <a:srgbClr val="000000"/>
                </a:solidFill>
                <a:effectLst/>
                <a:latin typeface="Arial" panose="020B0604020202020204" pitchFamily="34" charset="0"/>
                <a:cs typeface="Arial" panose="020B0604020202020204" pitchFamily="34" charset="0"/>
              </a:rPr>
              <a:t>tervislikku</a:t>
            </a:r>
            <a:r>
              <a:rPr lang="en-US" sz="5000" b="0" i="0" dirty="0">
                <a:solidFill>
                  <a:srgbClr val="000000"/>
                </a:solidFill>
                <a:effectLst/>
                <a:latin typeface="Arial" panose="020B0604020202020204" pitchFamily="34" charset="0"/>
                <a:cs typeface="Arial" panose="020B0604020202020204" pitchFamily="34" charset="0"/>
              </a:rPr>
              <a:t> </a:t>
            </a:r>
            <a:r>
              <a:rPr lang="en-US" sz="5000" b="0" i="0" dirty="0" err="1">
                <a:solidFill>
                  <a:srgbClr val="000000"/>
                </a:solidFill>
                <a:effectLst/>
                <a:latin typeface="Arial" panose="020B0604020202020204" pitchFamily="34" charset="0"/>
                <a:cs typeface="Arial" panose="020B0604020202020204" pitchFamily="34" charset="0"/>
              </a:rPr>
              <a:t>seisundit</a:t>
            </a:r>
            <a:r>
              <a:rPr lang="en-US" sz="5000" b="0" i="0" dirty="0">
                <a:solidFill>
                  <a:srgbClr val="000000"/>
                </a:solidFill>
                <a:effectLst/>
                <a:latin typeface="Arial" panose="020B0604020202020204" pitchFamily="34" charset="0"/>
                <a:cs typeface="Arial" panose="020B0604020202020204" pitchFamily="34" charset="0"/>
              </a:rPr>
              <a:t> </a:t>
            </a:r>
            <a:r>
              <a:rPr lang="en-US" sz="5000" b="0" i="0" dirty="0" err="1">
                <a:solidFill>
                  <a:srgbClr val="000000"/>
                </a:solidFill>
                <a:effectLst/>
                <a:latin typeface="Arial" panose="020B0604020202020204" pitchFamily="34" charset="0"/>
                <a:cs typeface="Arial" panose="020B0604020202020204" pitchFamily="34" charset="0"/>
              </a:rPr>
              <a:t>ning</a:t>
            </a:r>
            <a:r>
              <a:rPr lang="en-US" sz="5000" b="0" i="0" dirty="0">
                <a:solidFill>
                  <a:srgbClr val="000000"/>
                </a:solidFill>
                <a:effectLst/>
                <a:latin typeface="Arial" panose="020B0604020202020204" pitchFamily="34" charset="0"/>
                <a:cs typeface="Arial" panose="020B0604020202020204" pitchFamily="34" charset="0"/>
              </a:rPr>
              <a:t> </a:t>
            </a:r>
            <a:r>
              <a:rPr lang="en-US" sz="5000" b="0" i="0" dirty="0" err="1">
                <a:solidFill>
                  <a:srgbClr val="000000"/>
                </a:solidFill>
                <a:effectLst/>
                <a:latin typeface="Arial" panose="020B0604020202020204" pitchFamily="34" charset="0"/>
                <a:cs typeface="Arial" panose="020B0604020202020204" pitchFamily="34" charset="0"/>
              </a:rPr>
              <a:t>toimetulekuvõimet</a:t>
            </a:r>
            <a:r>
              <a:rPr lang="en-US" sz="5000" b="0" i="0" dirty="0">
                <a:solidFill>
                  <a:srgbClr val="000000"/>
                </a:solidFill>
                <a:effectLst/>
                <a:latin typeface="Arial" panose="020B0604020202020204" pitchFamily="34" charset="0"/>
                <a:cs typeface="Arial" panose="020B0604020202020204" pitchFamily="34" charset="0"/>
              </a:rPr>
              <a:t>, </a:t>
            </a:r>
            <a:r>
              <a:rPr lang="en-US" sz="5000" b="0" i="0" dirty="0" err="1">
                <a:solidFill>
                  <a:srgbClr val="000000"/>
                </a:solidFill>
                <a:effectLst/>
                <a:latin typeface="Arial" panose="020B0604020202020204" pitchFamily="34" charset="0"/>
                <a:cs typeface="Arial" panose="020B0604020202020204" pitchFamily="34" charset="0"/>
              </a:rPr>
              <a:t>ravida</a:t>
            </a:r>
            <a:r>
              <a:rPr lang="en-US" sz="5000" b="0" i="0" dirty="0">
                <a:solidFill>
                  <a:srgbClr val="000000"/>
                </a:solidFill>
                <a:effectLst/>
                <a:latin typeface="Arial" panose="020B0604020202020204" pitchFamily="34" charset="0"/>
                <a:cs typeface="Arial" panose="020B0604020202020204" pitchFamily="34" charset="0"/>
              </a:rPr>
              <a:t> ja </a:t>
            </a:r>
            <a:r>
              <a:rPr lang="en-US" sz="5000" b="0" i="0" dirty="0" err="1">
                <a:solidFill>
                  <a:srgbClr val="000000"/>
                </a:solidFill>
                <a:effectLst/>
                <a:latin typeface="Arial" panose="020B0604020202020204" pitchFamily="34" charset="0"/>
                <a:cs typeface="Arial" panose="020B0604020202020204" pitchFamily="34" charset="0"/>
              </a:rPr>
              <a:t>toetada</a:t>
            </a:r>
            <a:r>
              <a:rPr lang="en-US" sz="5000" b="0" i="0" dirty="0">
                <a:solidFill>
                  <a:srgbClr val="000000"/>
                </a:solidFill>
                <a:effectLst/>
                <a:latin typeface="Arial" panose="020B0604020202020204" pitchFamily="34" charset="0"/>
                <a:cs typeface="Arial" panose="020B0604020202020204" pitchFamily="34" charset="0"/>
              </a:rPr>
              <a:t> </a:t>
            </a:r>
            <a:r>
              <a:rPr lang="en-US" sz="5000" b="0" i="0" dirty="0" err="1">
                <a:solidFill>
                  <a:srgbClr val="000000"/>
                </a:solidFill>
                <a:effectLst/>
                <a:latin typeface="Arial" panose="020B0604020202020204" pitchFamily="34" charset="0"/>
                <a:cs typeface="Arial" panose="020B0604020202020204" pitchFamily="34" charset="0"/>
              </a:rPr>
              <a:t>stabiilses</a:t>
            </a:r>
            <a:r>
              <a:rPr lang="en-US" sz="5000" b="0" i="0" dirty="0">
                <a:solidFill>
                  <a:srgbClr val="000000"/>
                </a:solidFill>
                <a:effectLst/>
                <a:latin typeface="Arial" panose="020B0604020202020204" pitchFamily="34" charset="0"/>
                <a:cs typeface="Arial" panose="020B0604020202020204" pitchFamily="34" charset="0"/>
              </a:rPr>
              <a:t> </a:t>
            </a:r>
            <a:r>
              <a:rPr lang="en-US" sz="5000" b="0" i="0" dirty="0" err="1">
                <a:solidFill>
                  <a:srgbClr val="000000"/>
                </a:solidFill>
                <a:effectLst/>
                <a:latin typeface="Arial" panose="020B0604020202020204" pitchFamily="34" charset="0"/>
                <a:cs typeface="Arial" panose="020B0604020202020204" pitchFamily="34" charset="0"/>
              </a:rPr>
              <a:t>seisundis</a:t>
            </a:r>
            <a:r>
              <a:rPr lang="en-US" sz="5000" b="0" i="0" dirty="0">
                <a:solidFill>
                  <a:srgbClr val="000000"/>
                </a:solidFill>
                <a:effectLst/>
                <a:latin typeface="Arial" panose="020B0604020202020204" pitchFamily="34" charset="0"/>
                <a:cs typeface="Arial" panose="020B0604020202020204" pitchFamily="34" charset="0"/>
              </a:rPr>
              <a:t> </a:t>
            </a:r>
            <a:r>
              <a:rPr lang="en-US" sz="5000" b="0" i="0" dirty="0" err="1">
                <a:solidFill>
                  <a:srgbClr val="000000"/>
                </a:solidFill>
                <a:effectLst/>
                <a:latin typeface="Arial" panose="020B0604020202020204" pitchFamily="34" charset="0"/>
                <a:cs typeface="Arial" panose="020B0604020202020204" pitchFamily="34" charset="0"/>
              </a:rPr>
              <a:t>patsienti</a:t>
            </a:r>
            <a:r>
              <a:rPr lang="en-US" sz="5000" b="0" i="0" dirty="0">
                <a:solidFill>
                  <a:srgbClr val="000000"/>
                </a:solidFill>
                <a:effectLst/>
                <a:latin typeface="Arial" panose="020B0604020202020204" pitchFamily="34" charset="0"/>
                <a:cs typeface="Arial" panose="020B0604020202020204" pitchFamily="34" charset="0"/>
              </a:rPr>
              <a:t> </a:t>
            </a:r>
            <a:r>
              <a:rPr lang="en-US" sz="5000" b="0" i="0" dirty="0" err="1">
                <a:solidFill>
                  <a:srgbClr val="000000"/>
                </a:solidFill>
                <a:effectLst/>
                <a:latin typeface="Arial" panose="020B0604020202020204" pitchFamily="34" charset="0"/>
                <a:cs typeface="Arial" panose="020B0604020202020204" pitchFamily="34" charset="0"/>
              </a:rPr>
              <a:t>ning</a:t>
            </a:r>
            <a:r>
              <a:rPr lang="en-US" sz="5000" b="0" i="0" dirty="0">
                <a:solidFill>
                  <a:srgbClr val="000000"/>
                </a:solidFill>
                <a:effectLst/>
                <a:latin typeface="Arial" panose="020B0604020202020204" pitchFamily="34" charset="0"/>
                <a:cs typeface="Arial" panose="020B0604020202020204" pitchFamily="34" charset="0"/>
              </a:rPr>
              <a:t> </a:t>
            </a:r>
            <a:r>
              <a:rPr lang="en-US" sz="5000" b="0" i="0" dirty="0" err="1">
                <a:solidFill>
                  <a:srgbClr val="000000"/>
                </a:solidFill>
                <a:effectLst/>
                <a:latin typeface="Arial" panose="020B0604020202020204" pitchFamily="34" charset="0"/>
                <a:cs typeface="Arial" panose="020B0604020202020204" pitchFamily="34" charset="0"/>
              </a:rPr>
              <a:t>vajaduse</a:t>
            </a:r>
            <a:r>
              <a:rPr lang="en-US" sz="5000" b="0" i="0" dirty="0">
                <a:solidFill>
                  <a:srgbClr val="000000"/>
                </a:solidFill>
                <a:effectLst/>
                <a:latin typeface="Arial" panose="020B0604020202020204" pitchFamily="34" charset="0"/>
                <a:cs typeface="Arial" panose="020B0604020202020204" pitchFamily="34" charset="0"/>
              </a:rPr>
              <a:t> </a:t>
            </a:r>
            <a:r>
              <a:rPr lang="en-US" sz="5000" b="0" i="0" dirty="0" err="1">
                <a:solidFill>
                  <a:srgbClr val="000000"/>
                </a:solidFill>
                <a:effectLst/>
                <a:latin typeface="Arial" panose="020B0604020202020204" pitchFamily="34" charset="0"/>
                <a:cs typeface="Arial" panose="020B0604020202020204" pitchFamily="34" charset="0"/>
              </a:rPr>
              <a:t>korral</a:t>
            </a:r>
            <a:r>
              <a:rPr lang="en-US" sz="5000" b="0" i="0" dirty="0">
                <a:solidFill>
                  <a:srgbClr val="000000"/>
                </a:solidFill>
                <a:effectLst/>
                <a:latin typeface="Arial" panose="020B0604020202020204" pitchFamily="34" charset="0"/>
                <a:cs typeface="Arial" panose="020B0604020202020204" pitchFamily="34" charset="0"/>
              </a:rPr>
              <a:t> </a:t>
            </a:r>
            <a:r>
              <a:rPr lang="en-US" sz="5000" b="0" i="0" dirty="0" err="1">
                <a:solidFill>
                  <a:srgbClr val="000000"/>
                </a:solidFill>
                <a:effectLst/>
                <a:latin typeface="Arial" panose="020B0604020202020204" pitchFamily="34" charset="0"/>
                <a:cs typeface="Arial" panose="020B0604020202020204" pitchFamily="34" charset="0"/>
              </a:rPr>
              <a:t>leevendada</a:t>
            </a:r>
            <a:r>
              <a:rPr lang="en-US" sz="5000" b="0" i="0" dirty="0">
                <a:solidFill>
                  <a:srgbClr val="000000"/>
                </a:solidFill>
                <a:effectLst/>
                <a:latin typeface="Arial" panose="020B0604020202020204" pitchFamily="34" charset="0"/>
                <a:cs typeface="Arial" panose="020B0604020202020204" pitchFamily="34" charset="0"/>
              </a:rPr>
              <a:t> </a:t>
            </a:r>
            <a:r>
              <a:rPr lang="en-US" sz="5000" b="0" i="0" dirty="0" err="1">
                <a:solidFill>
                  <a:srgbClr val="000000"/>
                </a:solidFill>
                <a:effectLst/>
                <a:latin typeface="Arial" panose="020B0604020202020204" pitchFamily="34" charset="0"/>
                <a:cs typeface="Arial" panose="020B0604020202020204" pitchFamily="34" charset="0"/>
              </a:rPr>
              <a:t>tema</a:t>
            </a:r>
            <a:r>
              <a:rPr lang="en-US" sz="5000" b="0" i="0" dirty="0">
                <a:solidFill>
                  <a:srgbClr val="000000"/>
                </a:solidFill>
                <a:effectLst/>
                <a:latin typeface="Arial" panose="020B0604020202020204" pitchFamily="34" charset="0"/>
                <a:cs typeface="Arial" panose="020B0604020202020204" pitchFamily="34" charset="0"/>
              </a:rPr>
              <a:t> </a:t>
            </a:r>
            <a:r>
              <a:rPr lang="en-US" sz="5000" b="0" i="0" dirty="0" err="1">
                <a:solidFill>
                  <a:srgbClr val="000000"/>
                </a:solidFill>
                <a:effectLst/>
                <a:latin typeface="Arial" panose="020B0604020202020204" pitchFamily="34" charset="0"/>
                <a:cs typeface="Arial" panose="020B0604020202020204" pitchFamily="34" charset="0"/>
              </a:rPr>
              <a:t>vaevusi</a:t>
            </a:r>
            <a:r>
              <a:rPr lang="en-US" sz="5000" b="0" i="0" dirty="0">
                <a:solidFill>
                  <a:srgbClr val="000000"/>
                </a:solidFill>
                <a:effectLst/>
                <a:latin typeface="Arial" panose="020B0604020202020204" pitchFamily="34" charset="0"/>
                <a:cs typeface="Arial" panose="020B0604020202020204" pitchFamily="34" charset="0"/>
              </a:rPr>
              <a:t>. </a:t>
            </a:r>
            <a:r>
              <a:rPr lang="en-US" sz="5000" b="0" i="0" dirty="0" err="1">
                <a:solidFill>
                  <a:srgbClr val="000000"/>
                </a:solidFill>
                <a:effectLst/>
                <a:latin typeface="Arial" panose="020B0604020202020204" pitchFamily="34" charset="0"/>
                <a:cs typeface="Arial" panose="020B0604020202020204" pitchFamily="34" charset="0"/>
              </a:rPr>
              <a:t>Samuti</a:t>
            </a:r>
            <a:r>
              <a:rPr lang="en-US" sz="5000" b="0" i="0" dirty="0">
                <a:solidFill>
                  <a:srgbClr val="000000"/>
                </a:solidFill>
                <a:effectLst/>
                <a:latin typeface="Arial" panose="020B0604020202020204" pitchFamily="34" charset="0"/>
                <a:cs typeface="Arial" panose="020B0604020202020204" pitchFamily="34" charset="0"/>
              </a:rPr>
              <a:t> </a:t>
            </a:r>
            <a:r>
              <a:rPr lang="en-US" sz="5000" b="0" i="0" dirty="0" err="1">
                <a:solidFill>
                  <a:srgbClr val="000000"/>
                </a:solidFill>
                <a:effectLst/>
                <a:latin typeface="Arial" panose="020B0604020202020204" pitchFamily="34" charset="0"/>
                <a:cs typeface="Arial" panose="020B0604020202020204" pitchFamily="34" charset="0"/>
              </a:rPr>
              <a:t>valmistab</a:t>
            </a:r>
            <a:r>
              <a:rPr lang="en-US" sz="5000" b="0" i="0" dirty="0">
                <a:solidFill>
                  <a:srgbClr val="000000"/>
                </a:solidFill>
                <a:effectLst/>
                <a:latin typeface="Arial" panose="020B0604020202020204" pitchFamily="34" charset="0"/>
                <a:cs typeface="Arial" panose="020B0604020202020204" pitchFamily="34" charset="0"/>
              </a:rPr>
              <a:t> </a:t>
            </a:r>
            <a:r>
              <a:rPr lang="en-US" sz="5000" b="0" i="0" dirty="0" err="1">
                <a:solidFill>
                  <a:srgbClr val="000000"/>
                </a:solidFill>
                <a:effectLst/>
                <a:latin typeface="Arial" panose="020B0604020202020204" pitchFamily="34" charset="0"/>
                <a:cs typeface="Arial" panose="020B0604020202020204" pitchFamily="34" charset="0"/>
              </a:rPr>
              <a:t>õendusabi</a:t>
            </a:r>
            <a:r>
              <a:rPr lang="en-US" sz="5000" b="0" i="0" dirty="0">
                <a:solidFill>
                  <a:srgbClr val="000000"/>
                </a:solidFill>
                <a:effectLst/>
                <a:latin typeface="Arial" panose="020B0604020202020204" pitchFamily="34" charset="0"/>
                <a:cs typeface="Arial" panose="020B0604020202020204" pitchFamily="34" charset="0"/>
              </a:rPr>
              <a:t> </a:t>
            </a:r>
            <a:r>
              <a:rPr lang="en-US" sz="5000" b="0" i="0" dirty="0" err="1">
                <a:solidFill>
                  <a:srgbClr val="000000"/>
                </a:solidFill>
                <a:effectLst/>
                <a:latin typeface="Arial" panose="020B0604020202020204" pitchFamily="34" charset="0"/>
                <a:cs typeface="Arial" panose="020B0604020202020204" pitchFamily="34" charset="0"/>
              </a:rPr>
              <a:t>inimest</a:t>
            </a:r>
            <a:r>
              <a:rPr lang="en-US" sz="5000" b="0" i="0" dirty="0">
                <a:solidFill>
                  <a:srgbClr val="000000"/>
                </a:solidFill>
                <a:effectLst/>
                <a:latin typeface="Arial" panose="020B0604020202020204" pitchFamily="34" charset="0"/>
                <a:cs typeface="Arial" panose="020B0604020202020204" pitchFamily="34" charset="0"/>
              </a:rPr>
              <a:t> </a:t>
            </a:r>
            <a:r>
              <a:rPr lang="en-US" sz="5000" b="0" i="0" dirty="0" err="1">
                <a:solidFill>
                  <a:srgbClr val="000000"/>
                </a:solidFill>
                <a:effectLst/>
                <a:latin typeface="Arial" panose="020B0604020202020204" pitchFamily="34" charset="0"/>
                <a:cs typeface="Arial" panose="020B0604020202020204" pitchFamily="34" charset="0"/>
              </a:rPr>
              <a:t>ette</a:t>
            </a:r>
            <a:r>
              <a:rPr lang="en-US" sz="5000" b="0" i="0" dirty="0">
                <a:solidFill>
                  <a:srgbClr val="000000"/>
                </a:solidFill>
                <a:effectLst/>
                <a:latin typeface="Arial" panose="020B0604020202020204" pitchFamily="34" charset="0"/>
                <a:cs typeface="Arial" panose="020B0604020202020204" pitchFamily="34" charset="0"/>
              </a:rPr>
              <a:t> </a:t>
            </a:r>
            <a:r>
              <a:rPr lang="en-US" sz="5000" b="0" i="0" dirty="0" err="1">
                <a:solidFill>
                  <a:srgbClr val="000000"/>
                </a:solidFill>
                <a:effectLst/>
                <a:latin typeface="Arial" panose="020B0604020202020204" pitchFamily="34" charset="0"/>
                <a:cs typeface="Arial" panose="020B0604020202020204" pitchFamily="34" charset="0"/>
              </a:rPr>
              <a:t>hooldusasutusse</a:t>
            </a:r>
            <a:r>
              <a:rPr lang="en-US" sz="5000" b="0" i="0" dirty="0">
                <a:solidFill>
                  <a:srgbClr val="000000"/>
                </a:solidFill>
                <a:effectLst/>
                <a:latin typeface="Arial" panose="020B0604020202020204" pitchFamily="34" charset="0"/>
                <a:cs typeface="Arial" panose="020B0604020202020204" pitchFamily="34" charset="0"/>
              </a:rPr>
              <a:t> </a:t>
            </a:r>
            <a:r>
              <a:rPr lang="en-US" sz="5000" b="0" i="0" dirty="0" err="1">
                <a:solidFill>
                  <a:srgbClr val="000000"/>
                </a:solidFill>
                <a:effectLst/>
                <a:latin typeface="Arial" panose="020B0604020202020204" pitchFamily="34" charset="0"/>
                <a:cs typeface="Arial" panose="020B0604020202020204" pitchFamily="34" charset="0"/>
              </a:rPr>
              <a:t>või</a:t>
            </a:r>
            <a:r>
              <a:rPr lang="en-US" sz="5000" b="0" i="0" dirty="0">
                <a:solidFill>
                  <a:srgbClr val="000000"/>
                </a:solidFill>
                <a:effectLst/>
                <a:latin typeface="Arial" panose="020B0604020202020204" pitchFamily="34" charset="0"/>
                <a:cs typeface="Arial" panose="020B0604020202020204" pitchFamily="34" charset="0"/>
              </a:rPr>
              <a:t> </a:t>
            </a:r>
            <a:r>
              <a:rPr lang="en-US" sz="5000" b="0" i="0" dirty="0" err="1">
                <a:solidFill>
                  <a:srgbClr val="000000"/>
                </a:solidFill>
                <a:effectLst/>
                <a:latin typeface="Arial" panose="020B0604020202020204" pitchFamily="34" charset="0"/>
                <a:cs typeface="Arial" panose="020B0604020202020204" pitchFamily="34" charset="0"/>
              </a:rPr>
              <a:t>koju</a:t>
            </a:r>
            <a:r>
              <a:rPr lang="en-US" sz="5000" b="0" i="0" dirty="0">
                <a:solidFill>
                  <a:srgbClr val="000000"/>
                </a:solidFill>
                <a:effectLst/>
                <a:latin typeface="Arial" panose="020B0604020202020204" pitchFamily="34" charset="0"/>
                <a:cs typeface="Arial" panose="020B0604020202020204" pitchFamily="34" charset="0"/>
              </a:rPr>
              <a:t> </a:t>
            </a:r>
            <a:r>
              <a:rPr lang="en-US" sz="5000" b="0" i="0" dirty="0" err="1">
                <a:solidFill>
                  <a:srgbClr val="000000"/>
                </a:solidFill>
                <a:effectLst/>
                <a:latin typeface="Arial" panose="020B0604020202020204" pitchFamily="34" charset="0"/>
                <a:cs typeface="Arial" panose="020B0604020202020204" pitchFamily="34" charset="0"/>
              </a:rPr>
              <a:t>minekuks</a:t>
            </a:r>
            <a:r>
              <a:rPr lang="en-US" sz="5000" b="0" i="0" dirty="0">
                <a:solidFill>
                  <a:srgbClr val="000000"/>
                </a:solidFill>
                <a:effectLst/>
                <a:latin typeface="Arial" panose="020B0604020202020204" pitchFamily="34" charset="0"/>
                <a:cs typeface="Arial" panose="020B0604020202020204" pitchFamily="34" charset="0"/>
              </a:rPr>
              <a:t>. </a:t>
            </a:r>
          </a:p>
          <a:p>
            <a:pPr marL="0" indent="0" algn="just">
              <a:buNone/>
            </a:pPr>
            <a:endParaRPr lang="en-US" sz="5000" b="0" i="0" dirty="0">
              <a:solidFill>
                <a:srgbClr val="000000"/>
              </a:solidFill>
              <a:effectLst/>
              <a:latin typeface="Arial" panose="020B0604020202020204" pitchFamily="34" charset="0"/>
              <a:cs typeface="Arial" panose="020B0604020202020204" pitchFamily="34" charset="0"/>
            </a:endParaRPr>
          </a:p>
          <a:p>
            <a:pPr marL="0" indent="0" algn="just">
              <a:buNone/>
            </a:pPr>
            <a:r>
              <a:rPr lang="en-US" sz="5000" b="0" i="0" dirty="0" err="1">
                <a:solidFill>
                  <a:srgbClr val="000000"/>
                </a:solidFill>
                <a:effectLst/>
                <a:latin typeface="Arial" panose="020B0604020202020204" pitchFamily="34" charset="0"/>
                <a:cs typeface="Arial" panose="020B0604020202020204" pitchFamily="34" charset="0"/>
              </a:rPr>
              <a:t>Õendusabi</a:t>
            </a:r>
            <a:r>
              <a:rPr lang="en-US" sz="5000" b="0" i="0" dirty="0">
                <a:solidFill>
                  <a:srgbClr val="000000"/>
                </a:solidFill>
                <a:effectLst/>
                <a:latin typeface="Arial" panose="020B0604020202020204" pitchFamily="34" charset="0"/>
                <a:cs typeface="Arial" panose="020B0604020202020204" pitchFamily="34" charset="0"/>
              </a:rPr>
              <a:t> </a:t>
            </a:r>
            <a:r>
              <a:rPr lang="en-US" sz="5000" b="0" i="0" dirty="0" err="1">
                <a:solidFill>
                  <a:srgbClr val="000000"/>
                </a:solidFill>
                <a:effectLst/>
                <a:latin typeface="Arial" panose="020B0604020202020204" pitchFamily="34" charset="0"/>
                <a:cs typeface="Arial" panose="020B0604020202020204" pitchFamily="34" charset="0"/>
              </a:rPr>
              <a:t>osutatakse</a:t>
            </a:r>
            <a:r>
              <a:rPr lang="en-US" sz="5000" b="0" i="0" dirty="0">
                <a:solidFill>
                  <a:srgbClr val="000000"/>
                </a:solidFill>
                <a:effectLst/>
                <a:latin typeface="Arial" panose="020B0604020202020204" pitchFamily="34" charset="0"/>
                <a:cs typeface="Arial" panose="020B0604020202020204" pitchFamily="34" charset="0"/>
              </a:rPr>
              <a:t> </a:t>
            </a:r>
            <a:r>
              <a:rPr lang="en-US" sz="5000" b="0" i="0" dirty="0" err="1">
                <a:solidFill>
                  <a:srgbClr val="000000"/>
                </a:solidFill>
                <a:effectLst/>
                <a:latin typeface="Arial" panose="020B0604020202020204" pitchFamily="34" charset="0"/>
                <a:cs typeface="Arial" panose="020B0604020202020204" pitchFamily="34" charset="0"/>
              </a:rPr>
              <a:t>vastavalt</a:t>
            </a:r>
            <a:r>
              <a:rPr lang="en-US" sz="5000" b="0" i="0" dirty="0">
                <a:solidFill>
                  <a:srgbClr val="000000"/>
                </a:solidFill>
                <a:effectLst/>
                <a:latin typeface="Arial" panose="020B0604020202020204" pitchFamily="34" charset="0"/>
                <a:cs typeface="Arial" panose="020B0604020202020204" pitchFamily="34" charset="0"/>
              </a:rPr>
              <a:t> </a:t>
            </a:r>
            <a:r>
              <a:rPr lang="en-US" sz="5000" b="0" i="0" dirty="0" err="1">
                <a:solidFill>
                  <a:srgbClr val="000000"/>
                </a:solidFill>
                <a:effectLst/>
                <a:latin typeface="Arial" panose="020B0604020202020204" pitchFamily="34" charset="0"/>
                <a:cs typeface="Arial" panose="020B0604020202020204" pitchFamily="34" charset="0"/>
              </a:rPr>
              <a:t>patsiendi</a:t>
            </a:r>
            <a:r>
              <a:rPr lang="en-US" sz="5000" b="0" i="0" dirty="0">
                <a:solidFill>
                  <a:srgbClr val="000000"/>
                </a:solidFill>
                <a:effectLst/>
                <a:latin typeface="Arial" panose="020B0604020202020204" pitchFamily="34" charset="0"/>
                <a:cs typeface="Arial" panose="020B0604020202020204" pitchFamily="34" charset="0"/>
              </a:rPr>
              <a:t> </a:t>
            </a:r>
            <a:r>
              <a:rPr lang="en-US" sz="5000" b="0" i="0" dirty="0" err="1">
                <a:solidFill>
                  <a:srgbClr val="000000"/>
                </a:solidFill>
                <a:effectLst/>
                <a:latin typeface="Arial" panose="020B0604020202020204" pitchFamily="34" charset="0"/>
                <a:cs typeface="Arial" panose="020B0604020202020204" pitchFamily="34" charset="0"/>
              </a:rPr>
              <a:t>vajadustele</a:t>
            </a:r>
            <a:r>
              <a:rPr lang="en-US" sz="5000" b="0" i="0" dirty="0">
                <a:solidFill>
                  <a:srgbClr val="000000"/>
                </a:solidFill>
                <a:effectLst/>
                <a:latin typeface="Arial" panose="020B0604020202020204" pitchFamily="34" charset="0"/>
                <a:cs typeface="Arial" panose="020B0604020202020204" pitchFamily="34" charset="0"/>
              </a:rPr>
              <a:t> </a:t>
            </a:r>
            <a:r>
              <a:rPr lang="en-US" sz="5000" b="0" i="0" dirty="0" err="1">
                <a:solidFill>
                  <a:srgbClr val="000000"/>
                </a:solidFill>
                <a:effectLst/>
                <a:latin typeface="Arial" panose="020B0604020202020204" pitchFamily="34" charset="0"/>
                <a:cs typeface="Arial" panose="020B0604020202020204" pitchFamily="34" charset="0"/>
              </a:rPr>
              <a:t>nii</a:t>
            </a:r>
            <a:r>
              <a:rPr lang="en-US" sz="5000" b="0" i="0" dirty="0">
                <a:solidFill>
                  <a:srgbClr val="000000"/>
                </a:solidFill>
                <a:effectLst/>
                <a:latin typeface="Arial" panose="020B0604020202020204" pitchFamily="34" charset="0"/>
                <a:cs typeface="Arial" panose="020B0604020202020204" pitchFamily="34" charset="0"/>
              </a:rPr>
              <a:t> </a:t>
            </a:r>
            <a:r>
              <a:rPr lang="en-US" sz="5000" b="0" i="0" dirty="0" err="1">
                <a:solidFill>
                  <a:srgbClr val="000000"/>
                </a:solidFill>
                <a:effectLst/>
                <a:latin typeface="Arial" panose="020B0604020202020204" pitchFamily="34" charset="0"/>
                <a:cs typeface="Arial" panose="020B0604020202020204" pitchFamily="34" charset="0"/>
              </a:rPr>
              <a:t>statsionaarselt</a:t>
            </a:r>
            <a:r>
              <a:rPr lang="en-US" sz="5000" b="0" i="0" dirty="0">
                <a:solidFill>
                  <a:srgbClr val="000000"/>
                </a:solidFill>
                <a:effectLst/>
                <a:latin typeface="Arial" panose="020B0604020202020204" pitchFamily="34" charset="0"/>
                <a:cs typeface="Arial" panose="020B0604020202020204" pitchFamily="34" charset="0"/>
              </a:rPr>
              <a:t> (</a:t>
            </a:r>
            <a:r>
              <a:rPr lang="en-US" sz="5000" b="0" i="0" dirty="0" err="1">
                <a:solidFill>
                  <a:srgbClr val="000000"/>
                </a:solidFill>
                <a:effectLst/>
                <a:latin typeface="Arial" panose="020B0604020202020204" pitchFamily="34" charset="0"/>
                <a:cs typeface="Arial" panose="020B0604020202020204" pitchFamily="34" charset="0"/>
              </a:rPr>
              <a:t>haiglas</a:t>
            </a:r>
            <a:r>
              <a:rPr lang="en-US" sz="5000" b="0" i="0" dirty="0">
                <a:solidFill>
                  <a:srgbClr val="000000"/>
                </a:solidFill>
                <a:effectLst/>
                <a:latin typeface="Arial" panose="020B0604020202020204" pitchFamily="34" charset="0"/>
                <a:cs typeface="Arial" panose="020B0604020202020204" pitchFamily="34" charset="0"/>
              </a:rPr>
              <a:t> </a:t>
            </a:r>
            <a:r>
              <a:rPr lang="en-US" sz="5000" b="0" i="0" dirty="0" err="1">
                <a:solidFill>
                  <a:srgbClr val="000000"/>
                </a:solidFill>
                <a:effectLst/>
                <a:latin typeface="Arial" panose="020B0604020202020204" pitchFamily="34" charset="0"/>
                <a:cs typeface="Arial" panose="020B0604020202020204" pitchFamily="34" charset="0"/>
              </a:rPr>
              <a:t>või</a:t>
            </a:r>
            <a:r>
              <a:rPr lang="en-US" sz="5000" b="0" i="0" dirty="0">
                <a:solidFill>
                  <a:srgbClr val="000000"/>
                </a:solidFill>
                <a:effectLst/>
                <a:latin typeface="Arial" panose="020B0604020202020204" pitchFamily="34" charset="0"/>
                <a:cs typeface="Arial" panose="020B0604020202020204" pitchFamily="34" charset="0"/>
              </a:rPr>
              <a:t> </a:t>
            </a:r>
            <a:r>
              <a:rPr lang="en-US" sz="5000" b="0" i="0" dirty="0" err="1">
                <a:solidFill>
                  <a:srgbClr val="000000"/>
                </a:solidFill>
                <a:effectLst/>
                <a:latin typeface="Arial" panose="020B0604020202020204" pitchFamily="34" charset="0"/>
                <a:cs typeface="Arial" panose="020B0604020202020204" pitchFamily="34" charset="0"/>
              </a:rPr>
              <a:t>hooldusasutuses</a:t>
            </a:r>
            <a:r>
              <a:rPr lang="en-US" sz="5000" b="0" i="0" dirty="0">
                <a:solidFill>
                  <a:srgbClr val="000000"/>
                </a:solidFill>
                <a:effectLst/>
                <a:latin typeface="Arial" panose="020B0604020202020204" pitchFamily="34" charset="0"/>
                <a:cs typeface="Arial" panose="020B0604020202020204" pitchFamily="34" charset="0"/>
              </a:rPr>
              <a:t>) </a:t>
            </a:r>
            <a:r>
              <a:rPr lang="en-US" sz="5000" b="0" i="0" dirty="0" err="1">
                <a:solidFill>
                  <a:srgbClr val="000000"/>
                </a:solidFill>
                <a:effectLst/>
                <a:latin typeface="Arial" panose="020B0604020202020204" pitchFamily="34" charset="0"/>
                <a:cs typeface="Arial" panose="020B0604020202020204" pitchFamily="34" charset="0"/>
              </a:rPr>
              <a:t>kui</a:t>
            </a:r>
            <a:r>
              <a:rPr lang="en-US" sz="5000" b="0" i="0" dirty="0">
                <a:solidFill>
                  <a:srgbClr val="000000"/>
                </a:solidFill>
                <a:effectLst/>
                <a:latin typeface="Arial" panose="020B0604020202020204" pitchFamily="34" charset="0"/>
                <a:cs typeface="Arial" panose="020B0604020202020204" pitchFamily="34" charset="0"/>
              </a:rPr>
              <a:t> ka </a:t>
            </a:r>
            <a:r>
              <a:rPr lang="en-US" sz="5000" b="0" i="0" dirty="0" err="1">
                <a:solidFill>
                  <a:srgbClr val="000000"/>
                </a:solidFill>
                <a:effectLst/>
                <a:latin typeface="Arial" panose="020B0604020202020204" pitchFamily="34" charset="0"/>
                <a:cs typeface="Arial" panose="020B0604020202020204" pitchFamily="34" charset="0"/>
              </a:rPr>
              <a:t>ambulatoorselt</a:t>
            </a:r>
            <a:r>
              <a:rPr lang="en-US" sz="5000" b="0" i="0" dirty="0">
                <a:solidFill>
                  <a:srgbClr val="000000"/>
                </a:solidFill>
                <a:effectLst/>
                <a:latin typeface="Arial" panose="020B0604020202020204" pitchFamily="34" charset="0"/>
                <a:cs typeface="Arial" panose="020B0604020202020204" pitchFamily="34" charset="0"/>
              </a:rPr>
              <a:t> (</a:t>
            </a:r>
            <a:r>
              <a:rPr lang="en-US" sz="5000" b="0" i="0" dirty="0" err="1">
                <a:solidFill>
                  <a:srgbClr val="000000"/>
                </a:solidFill>
                <a:effectLst/>
                <a:latin typeface="Arial" panose="020B0604020202020204" pitchFamily="34" charset="0"/>
                <a:cs typeface="Arial" panose="020B0604020202020204" pitchFamily="34" charset="0"/>
              </a:rPr>
              <a:t>koduõendus</a:t>
            </a:r>
            <a:r>
              <a:rPr lang="en-US" sz="5000" b="0" i="0" dirty="0">
                <a:solidFill>
                  <a:srgbClr val="000000"/>
                </a:solidFill>
                <a:effectLst/>
                <a:latin typeface="Arial" panose="020B0604020202020204" pitchFamily="34" charset="0"/>
                <a:cs typeface="Arial" panose="020B0604020202020204" pitchFamily="34" charset="0"/>
              </a:rPr>
              <a:t>, </a:t>
            </a:r>
            <a:r>
              <a:rPr lang="en-US" sz="5000" b="0" i="0" dirty="0" err="1">
                <a:solidFill>
                  <a:srgbClr val="000000"/>
                </a:solidFill>
                <a:effectLst/>
                <a:latin typeface="Arial" panose="020B0604020202020204" pitchFamily="34" charset="0"/>
                <a:cs typeface="Arial" panose="020B0604020202020204" pitchFamily="34" charset="0"/>
              </a:rPr>
              <a:t>vähihaigete</a:t>
            </a:r>
            <a:r>
              <a:rPr lang="en-US" sz="5000" b="0" i="0" dirty="0">
                <a:solidFill>
                  <a:srgbClr val="000000"/>
                </a:solidFill>
                <a:effectLst/>
                <a:latin typeface="Arial" panose="020B0604020202020204" pitchFamily="34" charset="0"/>
                <a:cs typeface="Arial" panose="020B0604020202020204" pitchFamily="34" charset="0"/>
              </a:rPr>
              <a:t> </a:t>
            </a:r>
            <a:r>
              <a:rPr lang="en-US" sz="5000" b="0" i="0" dirty="0" err="1">
                <a:solidFill>
                  <a:srgbClr val="000000"/>
                </a:solidFill>
                <a:effectLst/>
                <a:latin typeface="Arial" panose="020B0604020202020204" pitchFamily="34" charset="0"/>
                <a:cs typeface="Arial" panose="020B0604020202020204" pitchFamily="34" charset="0"/>
              </a:rPr>
              <a:t>kodune</a:t>
            </a:r>
            <a:r>
              <a:rPr lang="en-US" sz="5000" b="0" i="0" dirty="0">
                <a:solidFill>
                  <a:srgbClr val="000000"/>
                </a:solidFill>
                <a:effectLst/>
                <a:latin typeface="Arial" panose="020B0604020202020204" pitchFamily="34" charset="0"/>
                <a:cs typeface="Arial" panose="020B0604020202020204" pitchFamily="34" charset="0"/>
              </a:rPr>
              <a:t> </a:t>
            </a:r>
            <a:r>
              <a:rPr lang="en-US" sz="5000" b="0" i="0" dirty="0" err="1">
                <a:solidFill>
                  <a:srgbClr val="000000"/>
                </a:solidFill>
                <a:effectLst/>
                <a:latin typeface="Arial" panose="020B0604020202020204" pitchFamily="34" charset="0"/>
                <a:cs typeface="Arial" panose="020B0604020202020204" pitchFamily="34" charset="0"/>
              </a:rPr>
              <a:t>toetusravi</a:t>
            </a:r>
            <a:r>
              <a:rPr lang="en-US" sz="5000" b="0" i="0" dirty="0">
                <a:solidFill>
                  <a:srgbClr val="000000"/>
                </a:solidFill>
                <a:effectLst/>
                <a:latin typeface="Arial" panose="020B0604020202020204" pitchFamily="34" charset="0"/>
                <a:cs typeface="Arial" panose="020B0604020202020204" pitchFamily="34" charset="0"/>
              </a:rPr>
              <a:t>). </a:t>
            </a:r>
            <a:r>
              <a:rPr lang="en-US" sz="5000" b="0" i="0" dirty="0" err="1">
                <a:solidFill>
                  <a:srgbClr val="000000"/>
                </a:solidFill>
                <a:effectLst/>
                <a:latin typeface="Arial" panose="020B0604020202020204" pitchFamily="34" charset="0"/>
                <a:cs typeface="Arial" panose="020B0604020202020204" pitchFamily="34" charset="0"/>
              </a:rPr>
              <a:t>Inimeste</a:t>
            </a:r>
            <a:r>
              <a:rPr lang="en-US" sz="5000" b="0" i="0" dirty="0">
                <a:solidFill>
                  <a:srgbClr val="000000"/>
                </a:solidFill>
                <a:effectLst/>
                <a:latin typeface="Arial" panose="020B0604020202020204" pitchFamily="34" charset="0"/>
                <a:cs typeface="Arial" panose="020B0604020202020204" pitchFamily="34" charset="0"/>
              </a:rPr>
              <a:t> </a:t>
            </a:r>
            <a:r>
              <a:rPr lang="en-US" sz="5000" b="0" i="0" dirty="0" err="1">
                <a:solidFill>
                  <a:srgbClr val="000000"/>
                </a:solidFill>
                <a:effectLst/>
                <a:latin typeface="Arial" panose="020B0604020202020204" pitchFamily="34" charset="0"/>
                <a:cs typeface="Arial" panose="020B0604020202020204" pitchFamily="34" charset="0"/>
              </a:rPr>
              <a:t>hooldamise</a:t>
            </a:r>
            <a:r>
              <a:rPr lang="en-US" sz="5000" b="0" i="0" dirty="0">
                <a:solidFill>
                  <a:srgbClr val="000000"/>
                </a:solidFill>
                <a:effectLst/>
                <a:latin typeface="Arial" panose="020B0604020202020204" pitchFamily="34" charset="0"/>
                <a:cs typeface="Arial" panose="020B0604020202020204" pitchFamily="34" charset="0"/>
              </a:rPr>
              <a:t> </a:t>
            </a:r>
            <a:r>
              <a:rPr lang="en-US" sz="5000" b="0" i="0" dirty="0" err="1">
                <a:solidFill>
                  <a:srgbClr val="000000"/>
                </a:solidFill>
                <a:effectLst/>
                <a:latin typeface="Arial" panose="020B0604020202020204" pitchFamily="34" charset="0"/>
                <a:cs typeface="Arial" panose="020B0604020202020204" pitchFamily="34" charset="0"/>
              </a:rPr>
              <a:t>küsimusega</a:t>
            </a:r>
            <a:r>
              <a:rPr lang="en-US" sz="5000" b="0" i="0" dirty="0">
                <a:solidFill>
                  <a:srgbClr val="000000"/>
                </a:solidFill>
                <a:effectLst/>
                <a:latin typeface="Arial" panose="020B0604020202020204" pitchFamily="34" charset="0"/>
                <a:cs typeface="Arial" panose="020B0604020202020204" pitchFamily="34" charset="0"/>
              </a:rPr>
              <a:t> </a:t>
            </a:r>
            <a:r>
              <a:rPr lang="en-US" sz="5000" b="0" i="0" dirty="0" err="1">
                <a:solidFill>
                  <a:srgbClr val="000000"/>
                </a:solidFill>
                <a:effectLst/>
                <a:latin typeface="Arial" panose="020B0604020202020204" pitchFamily="34" charset="0"/>
                <a:cs typeface="Arial" panose="020B0604020202020204" pitchFamily="34" charset="0"/>
              </a:rPr>
              <a:t>tegelevad</a:t>
            </a:r>
            <a:r>
              <a:rPr lang="en-US" sz="5000" b="0" i="0" dirty="0">
                <a:solidFill>
                  <a:srgbClr val="000000"/>
                </a:solidFill>
                <a:effectLst/>
                <a:latin typeface="Arial" panose="020B0604020202020204" pitchFamily="34" charset="0"/>
                <a:cs typeface="Arial" panose="020B0604020202020204" pitchFamily="34" charset="0"/>
              </a:rPr>
              <a:t> </a:t>
            </a:r>
            <a:r>
              <a:rPr lang="en-US" sz="5000" b="0" i="0" dirty="0" err="1">
                <a:solidFill>
                  <a:srgbClr val="000000"/>
                </a:solidFill>
                <a:effectLst/>
                <a:latin typeface="Arial" panose="020B0604020202020204" pitchFamily="34" charset="0"/>
                <a:cs typeface="Arial" panose="020B0604020202020204" pitchFamily="34" charset="0"/>
              </a:rPr>
              <a:t>nii</a:t>
            </a:r>
            <a:r>
              <a:rPr lang="en-US" sz="5000" b="0" i="0" dirty="0">
                <a:solidFill>
                  <a:srgbClr val="000000"/>
                </a:solidFill>
                <a:effectLst/>
                <a:latin typeface="Arial" panose="020B0604020202020204" pitchFamily="34" charset="0"/>
                <a:cs typeface="Arial" panose="020B0604020202020204" pitchFamily="34" charset="0"/>
              </a:rPr>
              <a:t> </a:t>
            </a:r>
            <a:r>
              <a:rPr lang="en-US" sz="5000" b="0" i="0" dirty="0" err="1">
                <a:solidFill>
                  <a:srgbClr val="000000"/>
                </a:solidFill>
                <a:effectLst/>
                <a:latin typeface="Arial" panose="020B0604020202020204" pitchFamily="34" charset="0"/>
                <a:cs typeface="Arial" panose="020B0604020202020204" pitchFamily="34" charset="0"/>
              </a:rPr>
              <a:t>tervishoiu</a:t>
            </a:r>
            <a:r>
              <a:rPr lang="en-US" sz="5000" b="0" i="0" dirty="0">
                <a:solidFill>
                  <a:srgbClr val="000000"/>
                </a:solidFill>
                <a:effectLst/>
                <a:latin typeface="Arial" panose="020B0604020202020204" pitchFamily="34" charset="0"/>
                <a:cs typeface="Arial" panose="020B0604020202020204" pitchFamily="34" charset="0"/>
              </a:rPr>
              <a:t>- </a:t>
            </a:r>
            <a:r>
              <a:rPr lang="en-US" sz="5000" b="0" i="0" dirty="0" err="1">
                <a:solidFill>
                  <a:srgbClr val="000000"/>
                </a:solidFill>
                <a:effectLst/>
                <a:latin typeface="Arial" panose="020B0604020202020204" pitchFamily="34" charset="0"/>
                <a:cs typeface="Arial" panose="020B0604020202020204" pitchFamily="34" charset="0"/>
              </a:rPr>
              <a:t>kui</a:t>
            </a:r>
            <a:r>
              <a:rPr lang="en-US" sz="5000" b="0" i="0" dirty="0">
                <a:solidFill>
                  <a:srgbClr val="000000"/>
                </a:solidFill>
                <a:effectLst/>
                <a:latin typeface="Arial" panose="020B0604020202020204" pitchFamily="34" charset="0"/>
                <a:cs typeface="Arial" panose="020B0604020202020204" pitchFamily="34" charset="0"/>
              </a:rPr>
              <a:t> ka </a:t>
            </a:r>
            <a:r>
              <a:rPr lang="en-US" sz="5000" b="0" i="0" dirty="0" err="1">
                <a:solidFill>
                  <a:srgbClr val="000000"/>
                </a:solidFill>
                <a:effectLst/>
                <a:latin typeface="Arial" panose="020B0604020202020204" pitchFamily="34" charset="0"/>
                <a:cs typeface="Arial" panose="020B0604020202020204" pitchFamily="34" charset="0"/>
              </a:rPr>
              <a:t>hoolekandesüsteem</a:t>
            </a:r>
            <a:r>
              <a:rPr lang="en-US" sz="5000" b="0" i="0" dirty="0">
                <a:solidFill>
                  <a:srgbClr val="000000"/>
                </a:solidFill>
                <a:effectLst/>
                <a:latin typeface="Arial" panose="020B0604020202020204" pitchFamily="34" charset="0"/>
                <a:cs typeface="Arial" panose="020B0604020202020204" pitchFamily="34" charset="0"/>
              </a:rPr>
              <a:t>. </a:t>
            </a:r>
            <a:r>
              <a:rPr lang="en-US" sz="5000" b="0" i="0" dirty="0" err="1">
                <a:solidFill>
                  <a:srgbClr val="000000"/>
                </a:solidFill>
                <a:effectLst/>
                <a:latin typeface="Arial" panose="020B0604020202020204" pitchFamily="34" charset="0"/>
                <a:cs typeface="Arial" panose="020B0604020202020204" pitchFamily="34" charset="0"/>
              </a:rPr>
              <a:t>Tervisekassa</a:t>
            </a:r>
            <a:r>
              <a:rPr lang="en-US" sz="5000" b="0" i="0" dirty="0">
                <a:solidFill>
                  <a:srgbClr val="000000"/>
                </a:solidFill>
                <a:effectLst/>
                <a:latin typeface="Arial" panose="020B0604020202020204" pitchFamily="34" charset="0"/>
                <a:cs typeface="Arial" panose="020B0604020202020204" pitchFamily="34" charset="0"/>
              </a:rPr>
              <a:t> </a:t>
            </a:r>
            <a:r>
              <a:rPr lang="en-US" sz="5000" b="0" i="0" dirty="0" err="1">
                <a:solidFill>
                  <a:srgbClr val="000000"/>
                </a:solidFill>
                <a:effectLst/>
                <a:latin typeface="Arial" panose="020B0604020202020204" pitchFamily="34" charset="0"/>
                <a:cs typeface="Arial" panose="020B0604020202020204" pitchFamily="34" charset="0"/>
              </a:rPr>
              <a:t>rahastab</a:t>
            </a:r>
            <a:r>
              <a:rPr lang="en-US" sz="5000" b="0" i="0" dirty="0">
                <a:solidFill>
                  <a:srgbClr val="000000"/>
                </a:solidFill>
                <a:effectLst/>
                <a:latin typeface="Arial" panose="020B0604020202020204" pitchFamily="34" charset="0"/>
                <a:cs typeface="Arial" panose="020B0604020202020204" pitchFamily="34" charset="0"/>
              </a:rPr>
              <a:t> </a:t>
            </a:r>
            <a:r>
              <a:rPr lang="en-US" sz="5000" b="0" i="0" dirty="0" err="1">
                <a:solidFill>
                  <a:srgbClr val="000000"/>
                </a:solidFill>
                <a:effectLst/>
                <a:latin typeface="Arial" panose="020B0604020202020204" pitchFamily="34" charset="0"/>
                <a:cs typeface="Arial" panose="020B0604020202020204" pitchFamily="34" charset="0"/>
              </a:rPr>
              <a:t>õendusabina</a:t>
            </a:r>
            <a:r>
              <a:rPr lang="en-US" sz="5000" b="0" i="0" dirty="0">
                <a:solidFill>
                  <a:srgbClr val="000000"/>
                </a:solidFill>
                <a:effectLst/>
                <a:latin typeface="Arial" panose="020B0604020202020204" pitchFamily="34" charset="0"/>
                <a:cs typeface="Arial" panose="020B0604020202020204" pitchFamily="34" charset="0"/>
              </a:rPr>
              <a:t> </a:t>
            </a:r>
            <a:r>
              <a:rPr lang="en-US" sz="5000" b="0" i="0" dirty="0" err="1">
                <a:solidFill>
                  <a:srgbClr val="000000"/>
                </a:solidFill>
                <a:effectLst/>
                <a:latin typeface="Arial" panose="020B0604020202020204" pitchFamily="34" charset="0"/>
                <a:cs typeface="Arial" panose="020B0604020202020204" pitchFamily="34" charset="0"/>
              </a:rPr>
              <a:t>teenust</a:t>
            </a:r>
            <a:r>
              <a:rPr lang="en-US" sz="5000" b="0" i="0" dirty="0">
                <a:solidFill>
                  <a:srgbClr val="000000"/>
                </a:solidFill>
                <a:effectLst/>
                <a:latin typeface="Arial" panose="020B0604020202020204" pitchFamily="34" charset="0"/>
                <a:cs typeface="Arial" panose="020B0604020202020204" pitchFamily="34" charset="0"/>
              </a:rPr>
              <a:t>, </a:t>
            </a:r>
            <a:r>
              <a:rPr lang="en-US" sz="5000" b="0" i="0" dirty="0" err="1">
                <a:solidFill>
                  <a:srgbClr val="000000"/>
                </a:solidFill>
                <a:effectLst/>
                <a:latin typeface="Arial" panose="020B0604020202020204" pitchFamily="34" charset="0"/>
                <a:cs typeface="Arial" panose="020B0604020202020204" pitchFamily="34" charset="0"/>
              </a:rPr>
              <a:t>mida</a:t>
            </a:r>
            <a:r>
              <a:rPr lang="en-US" sz="5000" b="0" i="0" dirty="0">
                <a:solidFill>
                  <a:srgbClr val="000000"/>
                </a:solidFill>
                <a:effectLst/>
                <a:latin typeface="Arial" panose="020B0604020202020204" pitchFamily="34" charset="0"/>
                <a:cs typeface="Arial" panose="020B0604020202020204" pitchFamily="34" charset="0"/>
              </a:rPr>
              <a:t> </a:t>
            </a:r>
            <a:r>
              <a:rPr lang="en-US" sz="5000" b="0" i="0" dirty="0" err="1">
                <a:solidFill>
                  <a:srgbClr val="000000"/>
                </a:solidFill>
                <a:effectLst/>
                <a:latin typeface="Arial" panose="020B0604020202020204" pitchFamily="34" charset="0"/>
                <a:cs typeface="Arial" panose="020B0604020202020204" pitchFamily="34" charset="0"/>
              </a:rPr>
              <a:t>pakuvad</a:t>
            </a:r>
            <a:r>
              <a:rPr lang="en-US" sz="5000" b="0" i="0" dirty="0">
                <a:solidFill>
                  <a:srgbClr val="000000"/>
                </a:solidFill>
                <a:effectLst/>
                <a:latin typeface="Arial" panose="020B0604020202020204" pitchFamily="34" charset="0"/>
                <a:cs typeface="Arial" panose="020B0604020202020204" pitchFamily="34" charset="0"/>
              </a:rPr>
              <a:t> </a:t>
            </a:r>
            <a:r>
              <a:rPr lang="en-US" sz="5000" b="0" i="0" dirty="0" err="1">
                <a:solidFill>
                  <a:srgbClr val="000000"/>
                </a:solidFill>
                <a:effectLst/>
                <a:latin typeface="Arial" panose="020B0604020202020204" pitchFamily="34" charset="0"/>
                <a:cs typeface="Arial" panose="020B0604020202020204" pitchFamily="34" charset="0"/>
              </a:rPr>
              <a:t>erinevad</a:t>
            </a:r>
            <a:r>
              <a:rPr lang="en-US" sz="5000" b="0" i="0" dirty="0">
                <a:solidFill>
                  <a:srgbClr val="000000"/>
                </a:solidFill>
                <a:effectLst/>
                <a:latin typeface="Arial" panose="020B0604020202020204" pitchFamily="34" charset="0"/>
                <a:cs typeface="Arial" panose="020B0604020202020204" pitchFamily="34" charset="0"/>
              </a:rPr>
              <a:t> </a:t>
            </a:r>
            <a:r>
              <a:rPr lang="en-US" sz="5000" b="0" i="0" dirty="0" err="1">
                <a:solidFill>
                  <a:srgbClr val="000000"/>
                </a:solidFill>
                <a:effectLst/>
                <a:latin typeface="Arial" panose="020B0604020202020204" pitchFamily="34" charset="0"/>
                <a:cs typeface="Arial" panose="020B0604020202020204" pitchFamily="34" charset="0"/>
              </a:rPr>
              <a:t>tervishoiuteenuse</a:t>
            </a:r>
            <a:r>
              <a:rPr lang="en-US" sz="5000" b="0" i="0" dirty="0">
                <a:solidFill>
                  <a:srgbClr val="000000"/>
                </a:solidFill>
                <a:effectLst/>
                <a:latin typeface="Arial" panose="020B0604020202020204" pitchFamily="34" charset="0"/>
                <a:cs typeface="Arial" panose="020B0604020202020204" pitchFamily="34" charset="0"/>
              </a:rPr>
              <a:t> </a:t>
            </a:r>
            <a:r>
              <a:rPr lang="en-US" sz="5000" b="0" i="0" dirty="0" err="1">
                <a:solidFill>
                  <a:srgbClr val="000000"/>
                </a:solidFill>
                <a:effectLst/>
                <a:latin typeface="Arial" panose="020B0604020202020204" pitchFamily="34" charset="0"/>
                <a:cs typeface="Arial" panose="020B0604020202020204" pitchFamily="34" charset="0"/>
              </a:rPr>
              <a:t>osutajad</a:t>
            </a:r>
            <a:r>
              <a:rPr lang="en-US" sz="5000" b="0" i="0" dirty="0">
                <a:solidFill>
                  <a:srgbClr val="000000"/>
                </a:solidFill>
                <a:effectLst/>
                <a:latin typeface="Arial" panose="020B0604020202020204" pitchFamily="34" charset="0"/>
                <a:cs typeface="Arial" panose="020B0604020202020204" pitchFamily="34" charset="0"/>
              </a:rPr>
              <a:t>. </a:t>
            </a:r>
          </a:p>
          <a:p>
            <a:pPr algn="just"/>
            <a:endParaRPr lang="en-US" sz="5000" b="0" i="0" dirty="0">
              <a:solidFill>
                <a:srgbClr val="000000"/>
              </a:solidFill>
              <a:effectLst/>
              <a:latin typeface="Arial" panose="020B0604020202020204" pitchFamily="34" charset="0"/>
              <a:cs typeface="Arial" panose="020B0604020202020204" pitchFamily="34" charset="0"/>
            </a:endParaRPr>
          </a:p>
          <a:p>
            <a:pPr marL="0" indent="0" algn="just">
              <a:buNone/>
            </a:pPr>
            <a:r>
              <a:rPr lang="en-US" sz="5000" b="0" i="0" dirty="0" err="1">
                <a:solidFill>
                  <a:srgbClr val="000000"/>
                </a:solidFill>
                <a:effectLst/>
                <a:latin typeface="Arial" panose="020B0604020202020204" pitchFamily="34" charset="0"/>
                <a:cs typeface="Arial" panose="020B0604020202020204" pitchFamily="34" charset="0"/>
              </a:rPr>
              <a:t>Õendusabi</a:t>
            </a:r>
            <a:r>
              <a:rPr lang="en-US" sz="5000" b="0" i="0" dirty="0">
                <a:solidFill>
                  <a:srgbClr val="000000"/>
                </a:solidFill>
                <a:effectLst/>
                <a:latin typeface="Arial" panose="020B0604020202020204" pitchFamily="34" charset="0"/>
                <a:cs typeface="Arial" panose="020B0604020202020204" pitchFamily="34" charset="0"/>
              </a:rPr>
              <a:t> </a:t>
            </a:r>
            <a:r>
              <a:rPr lang="en-US" sz="5000" b="0" i="0" dirty="0" err="1">
                <a:solidFill>
                  <a:srgbClr val="000000"/>
                </a:solidFill>
                <a:effectLst/>
                <a:latin typeface="Arial" panose="020B0604020202020204" pitchFamily="34" charset="0"/>
                <a:cs typeface="Arial" panose="020B0604020202020204" pitchFamily="34" charset="0"/>
              </a:rPr>
              <a:t>ei</a:t>
            </a:r>
            <a:r>
              <a:rPr lang="en-US" sz="5000" b="0" i="0" dirty="0">
                <a:solidFill>
                  <a:srgbClr val="000000"/>
                </a:solidFill>
                <a:effectLst/>
                <a:latin typeface="Arial" panose="020B0604020202020204" pitchFamily="34" charset="0"/>
                <a:cs typeface="Arial" panose="020B0604020202020204" pitchFamily="34" charset="0"/>
              </a:rPr>
              <a:t> ole </a:t>
            </a:r>
            <a:r>
              <a:rPr lang="en-US" sz="5000" b="0" i="0" dirty="0" err="1">
                <a:solidFill>
                  <a:srgbClr val="000000"/>
                </a:solidFill>
                <a:effectLst/>
                <a:latin typeface="Arial" panose="020B0604020202020204" pitchFamily="34" charset="0"/>
                <a:cs typeface="Arial" panose="020B0604020202020204" pitchFamily="34" charset="0"/>
              </a:rPr>
              <a:t>sama</a:t>
            </a:r>
            <a:r>
              <a:rPr lang="en-US" sz="5000" b="0" i="0" dirty="0">
                <a:solidFill>
                  <a:srgbClr val="000000"/>
                </a:solidFill>
                <a:effectLst/>
                <a:latin typeface="Arial" panose="020B0604020202020204" pitchFamily="34" charset="0"/>
                <a:cs typeface="Arial" panose="020B0604020202020204" pitchFamily="34" charset="0"/>
              </a:rPr>
              <a:t>, mis </a:t>
            </a:r>
            <a:r>
              <a:rPr lang="en-US" sz="5000" b="0" i="0" dirty="0" err="1">
                <a:solidFill>
                  <a:srgbClr val="000000"/>
                </a:solidFill>
                <a:effectLst/>
                <a:latin typeface="Arial" panose="020B0604020202020204" pitchFamily="34" charset="0"/>
                <a:cs typeface="Arial" panose="020B0604020202020204" pitchFamily="34" charset="0"/>
              </a:rPr>
              <a:t>hooldekodu</a:t>
            </a:r>
            <a:r>
              <a:rPr lang="en-US" sz="5000" b="0" i="0" dirty="0">
                <a:solidFill>
                  <a:srgbClr val="000000"/>
                </a:solidFill>
                <a:effectLst/>
                <a:latin typeface="Arial" panose="020B0604020202020204" pitchFamily="34" charset="0"/>
                <a:cs typeface="Arial" panose="020B0604020202020204" pitchFamily="34" charset="0"/>
              </a:rPr>
              <a:t> ja </a:t>
            </a:r>
            <a:r>
              <a:rPr lang="en-US" sz="5000" b="0" i="0" dirty="0" err="1">
                <a:solidFill>
                  <a:srgbClr val="000000"/>
                </a:solidFill>
                <a:effectLst/>
                <a:latin typeface="Arial" panose="020B0604020202020204" pitchFamily="34" charset="0"/>
                <a:cs typeface="Arial" panose="020B0604020202020204" pitchFamily="34" charset="0"/>
              </a:rPr>
              <a:t>hoolekandeteenused</a:t>
            </a:r>
            <a:r>
              <a:rPr lang="en-US" sz="5000" b="0" i="0" dirty="0">
                <a:solidFill>
                  <a:srgbClr val="000000"/>
                </a:solidFill>
                <a:effectLst/>
                <a:latin typeface="Arial" panose="020B0604020202020204" pitchFamily="34" charset="0"/>
                <a:cs typeface="Arial" panose="020B0604020202020204" pitchFamily="34" charset="0"/>
              </a:rPr>
              <a:t>, </a:t>
            </a:r>
            <a:r>
              <a:rPr lang="en-US" sz="5000" b="0" i="0" dirty="0" err="1">
                <a:solidFill>
                  <a:srgbClr val="000000"/>
                </a:solidFill>
                <a:effectLst/>
                <a:latin typeface="Arial" panose="020B0604020202020204" pitchFamily="34" charset="0"/>
                <a:cs typeface="Arial" panose="020B0604020202020204" pitchFamily="34" charset="0"/>
              </a:rPr>
              <a:t>kuid</a:t>
            </a:r>
            <a:r>
              <a:rPr lang="en-US" sz="5000" b="0" i="0" dirty="0">
                <a:solidFill>
                  <a:srgbClr val="000000"/>
                </a:solidFill>
                <a:effectLst/>
                <a:latin typeface="Arial" panose="020B0604020202020204" pitchFamily="34" charset="0"/>
                <a:cs typeface="Arial" panose="020B0604020202020204" pitchFamily="34" charset="0"/>
              </a:rPr>
              <a:t> </a:t>
            </a:r>
            <a:r>
              <a:rPr lang="en-US" sz="5000" b="0" i="0" dirty="0" err="1">
                <a:solidFill>
                  <a:srgbClr val="000000"/>
                </a:solidFill>
                <a:effectLst/>
                <a:latin typeface="Arial" panose="020B0604020202020204" pitchFamily="34" charset="0"/>
                <a:cs typeface="Arial" panose="020B0604020202020204" pitchFamily="34" charset="0"/>
              </a:rPr>
              <a:t>neil</a:t>
            </a:r>
            <a:r>
              <a:rPr lang="en-US" sz="5000" b="0" i="0" dirty="0">
                <a:solidFill>
                  <a:srgbClr val="000000"/>
                </a:solidFill>
                <a:effectLst/>
                <a:latin typeface="Arial" panose="020B0604020202020204" pitchFamily="34" charset="0"/>
                <a:cs typeface="Arial" panose="020B0604020202020204" pitchFamily="34" charset="0"/>
              </a:rPr>
              <a:t> on </a:t>
            </a:r>
            <a:r>
              <a:rPr lang="en-US" sz="5000" b="0" i="0" dirty="0" err="1">
                <a:solidFill>
                  <a:srgbClr val="000000"/>
                </a:solidFill>
                <a:effectLst/>
                <a:latin typeface="Arial" panose="020B0604020202020204" pitchFamily="34" charset="0"/>
                <a:cs typeface="Arial" panose="020B0604020202020204" pitchFamily="34" charset="0"/>
              </a:rPr>
              <a:t>siiski</a:t>
            </a:r>
            <a:r>
              <a:rPr lang="en-US" sz="5000" b="0" i="0" dirty="0">
                <a:solidFill>
                  <a:srgbClr val="000000"/>
                </a:solidFill>
                <a:effectLst/>
                <a:latin typeface="Arial" panose="020B0604020202020204" pitchFamily="34" charset="0"/>
                <a:cs typeface="Arial" panose="020B0604020202020204" pitchFamily="34" charset="0"/>
              </a:rPr>
              <a:t> </a:t>
            </a:r>
            <a:r>
              <a:rPr lang="en-US" sz="5000" b="0" i="0" dirty="0" err="1">
                <a:solidFill>
                  <a:srgbClr val="000000"/>
                </a:solidFill>
                <a:effectLst/>
                <a:latin typeface="Arial" panose="020B0604020202020204" pitchFamily="34" charset="0"/>
                <a:cs typeface="Arial" panose="020B0604020202020204" pitchFamily="34" charset="0"/>
              </a:rPr>
              <a:t>kokkupuutepunkte</a:t>
            </a:r>
            <a:r>
              <a:rPr lang="en-US" sz="5000" b="0" i="0" dirty="0">
                <a:solidFill>
                  <a:srgbClr val="000000"/>
                </a:solidFill>
                <a:effectLst/>
                <a:latin typeface="Arial" panose="020B0604020202020204" pitchFamily="34" charset="0"/>
                <a:cs typeface="Arial" panose="020B0604020202020204" pitchFamily="34" charset="0"/>
              </a:rPr>
              <a:t>, </a:t>
            </a:r>
            <a:r>
              <a:rPr lang="en-US" sz="5000" b="0" i="0" dirty="0" err="1">
                <a:solidFill>
                  <a:srgbClr val="000000"/>
                </a:solidFill>
                <a:effectLst/>
                <a:latin typeface="Arial" panose="020B0604020202020204" pitchFamily="34" charset="0"/>
                <a:cs typeface="Arial" panose="020B0604020202020204" pitchFamily="34" charset="0"/>
              </a:rPr>
              <a:t>sest</a:t>
            </a:r>
            <a:r>
              <a:rPr lang="en-US" sz="5000" b="0" i="0" dirty="0">
                <a:solidFill>
                  <a:srgbClr val="000000"/>
                </a:solidFill>
                <a:effectLst/>
                <a:latin typeface="Arial" panose="020B0604020202020204" pitchFamily="34" charset="0"/>
                <a:cs typeface="Arial" panose="020B0604020202020204" pitchFamily="34" charset="0"/>
              </a:rPr>
              <a:t> </a:t>
            </a:r>
            <a:r>
              <a:rPr lang="en-US" sz="5000" b="0" i="0" dirty="0" err="1">
                <a:solidFill>
                  <a:srgbClr val="000000"/>
                </a:solidFill>
                <a:effectLst/>
                <a:latin typeface="Arial" panose="020B0604020202020204" pitchFamily="34" charset="0"/>
                <a:cs typeface="Arial" panose="020B0604020202020204" pitchFamily="34" charset="0"/>
              </a:rPr>
              <a:t>sageli</a:t>
            </a:r>
            <a:r>
              <a:rPr lang="en-US" sz="5000" b="0" i="0" dirty="0">
                <a:solidFill>
                  <a:srgbClr val="000000"/>
                </a:solidFill>
                <a:effectLst/>
                <a:latin typeface="Arial" panose="020B0604020202020204" pitchFamily="34" charset="0"/>
                <a:cs typeface="Arial" panose="020B0604020202020204" pitchFamily="34" charset="0"/>
              </a:rPr>
              <a:t> on </a:t>
            </a:r>
            <a:r>
              <a:rPr lang="en-US" sz="5000" b="0" i="0" dirty="0" err="1">
                <a:solidFill>
                  <a:srgbClr val="000000"/>
                </a:solidFill>
                <a:effectLst/>
                <a:latin typeface="Arial" panose="020B0604020202020204" pitchFamily="34" charset="0"/>
                <a:cs typeface="Arial" panose="020B0604020202020204" pitchFamily="34" charset="0"/>
              </a:rPr>
              <a:t>hooldekodudes</a:t>
            </a:r>
            <a:r>
              <a:rPr lang="en-US" sz="5000" b="0" i="0" dirty="0">
                <a:solidFill>
                  <a:srgbClr val="000000"/>
                </a:solidFill>
                <a:effectLst/>
                <a:latin typeface="Arial" panose="020B0604020202020204" pitchFamily="34" charset="0"/>
                <a:cs typeface="Arial" panose="020B0604020202020204" pitchFamily="34" charset="0"/>
              </a:rPr>
              <a:t> </a:t>
            </a:r>
            <a:r>
              <a:rPr lang="en-US" sz="5000" b="0" i="0" dirty="0" err="1">
                <a:solidFill>
                  <a:srgbClr val="000000"/>
                </a:solidFill>
                <a:effectLst/>
                <a:latin typeface="Arial" panose="020B0604020202020204" pitchFamily="34" charset="0"/>
                <a:cs typeface="Arial" panose="020B0604020202020204" pitchFamily="34" charset="0"/>
              </a:rPr>
              <a:t>elavatel</a:t>
            </a:r>
            <a:r>
              <a:rPr lang="en-US" sz="5000" b="0" i="0" dirty="0">
                <a:solidFill>
                  <a:srgbClr val="000000"/>
                </a:solidFill>
                <a:effectLst/>
                <a:latin typeface="Arial" panose="020B0604020202020204" pitchFamily="34" charset="0"/>
                <a:cs typeface="Arial" panose="020B0604020202020204" pitchFamily="34" charset="0"/>
              </a:rPr>
              <a:t> </a:t>
            </a:r>
            <a:r>
              <a:rPr lang="en-US" sz="5000" b="0" i="0" dirty="0" err="1">
                <a:solidFill>
                  <a:srgbClr val="000000"/>
                </a:solidFill>
                <a:effectLst/>
                <a:latin typeface="Arial" panose="020B0604020202020204" pitchFamily="34" charset="0"/>
                <a:cs typeface="Arial" panose="020B0604020202020204" pitchFamily="34" charset="0"/>
              </a:rPr>
              <a:t>inimestel</a:t>
            </a:r>
            <a:r>
              <a:rPr lang="en-US" sz="5000" b="0" i="0" dirty="0">
                <a:solidFill>
                  <a:srgbClr val="000000"/>
                </a:solidFill>
                <a:effectLst/>
                <a:latin typeface="Arial" panose="020B0604020202020204" pitchFamily="34" charset="0"/>
                <a:cs typeface="Arial" panose="020B0604020202020204" pitchFamily="34" charset="0"/>
              </a:rPr>
              <a:t> </a:t>
            </a:r>
            <a:r>
              <a:rPr lang="en-US" sz="5000" b="0" i="0" dirty="0" err="1">
                <a:solidFill>
                  <a:srgbClr val="000000"/>
                </a:solidFill>
                <a:effectLst/>
                <a:latin typeface="Arial" panose="020B0604020202020204" pitchFamily="34" charset="0"/>
                <a:cs typeface="Arial" panose="020B0604020202020204" pitchFamily="34" charset="0"/>
              </a:rPr>
              <a:t>terviseprobleeme</a:t>
            </a:r>
            <a:r>
              <a:rPr lang="en-US" sz="5000" b="0" i="0" dirty="0">
                <a:solidFill>
                  <a:srgbClr val="000000"/>
                </a:solidFill>
                <a:effectLst/>
                <a:latin typeface="Arial" panose="020B0604020202020204" pitchFamily="34" charset="0"/>
                <a:cs typeface="Arial" panose="020B0604020202020204" pitchFamily="34" charset="0"/>
              </a:rPr>
              <a:t>. </a:t>
            </a:r>
          </a:p>
          <a:p>
            <a:pPr algn="just"/>
            <a:endParaRPr lang="en-US" sz="5000" b="0" i="0" dirty="0">
              <a:solidFill>
                <a:srgbClr val="000000"/>
              </a:solidFill>
              <a:effectLst/>
              <a:latin typeface="Arial" panose="020B0604020202020204" pitchFamily="34" charset="0"/>
              <a:cs typeface="Arial" panose="020B0604020202020204" pitchFamily="34" charset="0"/>
            </a:endParaRPr>
          </a:p>
          <a:p>
            <a:pPr marL="0" indent="0" algn="just">
              <a:buNone/>
            </a:pPr>
            <a:r>
              <a:rPr lang="en-US" sz="5000" b="0" i="0" dirty="0" err="1">
                <a:solidFill>
                  <a:srgbClr val="000000"/>
                </a:solidFill>
                <a:effectLst/>
                <a:latin typeface="Arial" panose="020B0604020202020204" pitchFamily="34" charset="0"/>
                <a:cs typeface="Arial" panose="020B0604020202020204" pitchFamily="34" charset="0"/>
              </a:rPr>
              <a:t>Patsiendi</a:t>
            </a:r>
            <a:r>
              <a:rPr lang="en-US" sz="5000" b="0" i="0" dirty="0">
                <a:solidFill>
                  <a:srgbClr val="000000"/>
                </a:solidFill>
                <a:effectLst/>
                <a:latin typeface="Arial" panose="020B0604020202020204" pitchFamily="34" charset="0"/>
                <a:cs typeface="Arial" panose="020B0604020202020204" pitchFamily="34" charset="0"/>
              </a:rPr>
              <a:t> </a:t>
            </a:r>
            <a:r>
              <a:rPr lang="en-US" sz="5000" b="0" i="0" dirty="0" err="1">
                <a:solidFill>
                  <a:srgbClr val="000000"/>
                </a:solidFill>
                <a:effectLst/>
                <a:latin typeface="Arial" panose="020B0604020202020204" pitchFamily="34" charset="0"/>
                <a:cs typeface="Arial" panose="020B0604020202020204" pitchFamily="34" charset="0"/>
              </a:rPr>
              <a:t>statsionaarsele</a:t>
            </a:r>
            <a:r>
              <a:rPr lang="en-US" sz="5000" b="0" i="0" dirty="0">
                <a:solidFill>
                  <a:srgbClr val="000000"/>
                </a:solidFill>
                <a:effectLst/>
                <a:latin typeface="Arial" panose="020B0604020202020204" pitchFamily="34" charset="0"/>
                <a:cs typeface="Arial" panose="020B0604020202020204" pitchFamily="34" charset="0"/>
              </a:rPr>
              <a:t> </a:t>
            </a:r>
            <a:r>
              <a:rPr lang="en-US" sz="5000" b="0" i="0" dirty="0" err="1">
                <a:solidFill>
                  <a:srgbClr val="000000"/>
                </a:solidFill>
                <a:effectLst/>
                <a:latin typeface="Arial" panose="020B0604020202020204" pitchFamily="34" charset="0"/>
                <a:cs typeface="Arial" panose="020B0604020202020204" pitchFamily="34" charset="0"/>
              </a:rPr>
              <a:t>õendusabile</a:t>
            </a:r>
            <a:r>
              <a:rPr lang="en-US" sz="5000" b="0" i="0" dirty="0">
                <a:solidFill>
                  <a:srgbClr val="000000"/>
                </a:solidFill>
                <a:effectLst/>
                <a:latin typeface="Arial" panose="020B0604020202020204" pitchFamily="34" charset="0"/>
                <a:cs typeface="Arial" panose="020B0604020202020204" pitchFamily="34" charset="0"/>
              </a:rPr>
              <a:t> </a:t>
            </a:r>
            <a:r>
              <a:rPr lang="en-US" sz="5000" b="0" i="0" dirty="0" err="1">
                <a:solidFill>
                  <a:srgbClr val="000000"/>
                </a:solidFill>
                <a:effectLst/>
                <a:latin typeface="Arial" panose="020B0604020202020204" pitchFamily="34" charset="0"/>
                <a:cs typeface="Arial" panose="020B0604020202020204" pitchFamily="34" charset="0"/>
              </a:rPr>
              <a:t>või</a:t>
            </a:r>
            <a:r>
              <a:rPr lang="en-US" sz="5000" b="0" i="0" dirty="0">
                <a:solidFill>
                  <a:srgbClr val="000000"/>
                </a:solidFill>
                <a:effectLst/>
                <a:latin typeface="Arial" panose="020B0604020202020204" pitchFamily="34" charset="0"/>
                <a:cs typeface="Arial" panose="020B0604020202020204" pitchFamily="34" charset="0"/>
              </a:rPr>
              <a:t> </a:t>
            </a:r>
            <a:r>
              <a:rPr lang="en-US" sz="5000" b="0" i="0" dirty="0" err="1">
                <a:solidFill>
                  <a:srgbClr val="000000"/>
                </a:solidFill>
                <a:effectLst/>
                <a:latin typeface="Arial" panose="020B0604020202020204" pitchFamily="34" charset="0"/>
                <a:cs typeface="Arial" panose="020B0604020202020204" pitchFamily="34" charset="0"/>
              </a:rPr>
              <a:t>koduõendusteenusele</a:t>
            </a:r>
            <a:r>
              <a:rPr lang="en-US" sz="5000" b="0" i="0" dirty="0">
                <a:solidFill>
                  <a:srgbClr val="000000"/>
                </a:solidFill>
                <a:effectLst/>
                <a:latin typeface="Arial" panose="020B0604020202020204" pitchFamily="34" charset="0"/>
                <a:cs typeface="Arial" panose="020B0604020202020204" pitchFamily="34" charset="0"/>
              </a:rPr>
              <a:t> </a:t>
            </a:r>
            <a:r>
              <a:rPr lang="en-US" sz="5000" b="0" i="0" dirty="0" err="1">
                <a:solidFill>
                  <a:srgbClr val="000000"/>
                </a:solidFill>
                <a:effectLst/>
                <a:latin typeface="Arial" panose="020B0604020202020204" pitchFamily="34" charset="0"/>
                <a:cs typeface="Arial" panose="020B0604020202020204" pitchFamily="34" charset="0"/>
              </a:rPr>
              <a:t>suunamisel</a:t>
            </a:r>
            <a:r>
              <a:rPr lang="en-US" sz="5000" b="0" i="0" dirty="0">
                <a:solidFill>
                  <a:srgbClr val="000000"/>
                </a:solidFill>
                <a:effectLst/>
                <a:latin typeface="Arial" panose="020B0604020202020204" pitchFamily="34" charset="0"/>
                <a:cs typeface="Arial" panose="020B0604020202020204" pitchFamily="34" charset="0"/>
              </a:rPr>
              <a:t> on </a:t>
            </a:r>
            <a:r>
              <a:rPr lang="en-US" sz="5000" b="0" i="0" dirty="0" err="1">
                <a:solidFill>
                  <a:srgbClr val="000000"/>
                </a:solidFill>
                <a:effectLst/>
                <a:latin typeface="Arial" panose="020B0604020202020204" pitchFamily="34" charset="0"/>
                <a:cs typeface="Arial" panose="020B0604020202020204" pitchFamily="34" charset="0"/>
              </a:rPr>
              <a:t>vajalik</a:t>
            </a:r>
            <a:r>
              <a:rPr lang="en-US" sz="5000" b="0" i="0" dirty="0">
                <a:solidFill>
                  <a:srgbClr val="000000"/>
                </a:solidFill>
                <a:effectLst/>
                <a:latin typeface="Arial" panose="020B0604020202020204" pitchFamily="34" charset="0"/>
                <a:cs typeface="Arial" panose="020B0604020202020204" pitchFamily="34" charset="0"/>
              </a:rPr>
              <a:t> </a:t>
            </a:r>
            <a:r>
              <a:rPr lang="en-US" sz="5000" b="0" i="0" dirty="0" err="1">
                <a:solidFill>
                  <a:srgbClr val="000000"/>
                </a:solidFill>
                <a:effectLst/>
                <a:latin typeface="Arial" panose="020B0604020202020204" pitchFamily="34" charset="0"/>
                <a:cs typeface="Arial" panose="020B0604020202020204" pitchFamily="34" charset="0"/>
              </a:rPr>
              <a:t>nõuetekohane</a:t>
            </a:r>
            <a:r>
              <a:rPr lang="en-US" sz="5000" b="0" i="0" dirty="0">
                <a:solidFill>
                  <a:srgbClr val="000000"/>
                </a:solidFill>
                <a:effectLst/>
                <a:latin typeface="Arial" panose="020B0604020202020204" pitchFamily="34" charset="0"/>
                <a:cs typeface="Arial" panose="020B0604020202020204" pitchFamily="34" charset="0"/>
              </a:rPr>
              <a:t> </a:t>
            </a:r>
            <a:r>
              <a:rPr lang="en-US" sz="5000" b="0" i="0" dirty="0" err="1">
                <a:solidFill>
                  <a:srgbClr val="000000"/>
                </a:solidFill>
                <a:effectLst/>
                <a:latin typeface="Arial" panose="020B0604020202020204" pitchFamily="34" charset="0"/>
                <a:cs typeface="Arial" panose="020B0604020202020204" pitchFamily="34" charset="0"/>
              </a:rPr>
              <a:t>saatekiri</a:t>
            </a:r>
            <a:r>
              <a:rPr lang="en-US" sz="5000" dirty="0">
                <a:solidFill>
                  <a:srgbClr val="000000"/>
                </a:solidFill>
                <a:latin typeface="Arial" panose="020B0604020202020204" pitchFamily="34" charset="0"/>
                <a:cs typeface="Arial" panose="020B0604020202020204" pitchFamily="34" charset="0"/>
              </a:rPr>
              <a:t>, </a:t>
            </a:r>
            <a:r>
              <a:rPr lang="en-US" sz="5000" dirty="0" err="1">
                <a:solidFill>
                  <a:srgbClr val="000000"/>
                </a:solidFill>
                <a:latin typeface="Arial" panose="020B0604020202020204" pitchFamily="34" charset="0"/>
                <a:cs typeface="Arial" panose="020B0604020202020204" pitchFamily="34" charset="0"/>
              </a:rPr>
              <a:t>kus</a:t>
            </a:r>
            <a:r>
              <a:rPr lang="en-US" sz="5000" dirty="0">
                <a:solidFill>
                  <a:srgbClr val="000000"/>
                </a:solidFill>
                <a:latin typeface="Arial" panose="020B0604020202020204" pitchFamily="34" charset="0"/>
                <a:cs typeface="Arial" panose="020B0604020202020204" pitchFamily="34" charset="0"/>
              </a:rPr>
              <a:t> on </a:t>
            </a:r>
            <a:r>
              <a:rPr lang="en-US" sz="5000" b="0" i="0" dirty="0" err="1">
                <a:solidFill>
                  <a:srgbClr val="000000"/>
                </a:solidFill>
                <a:effectLst/>
                <a:latin typeface="Arial" panose="020B0604020202020204" pitchFamily="34" charset="0"/>
                <a:cs typeface="Arial" panose="020B0604020202020204" pitchFamily="34" charset="0"/>
              </a:rPr>
              <a:t>määratud</a:t>
            </a:r>
            <a:r>
              <a:rPr lang="en-US" sz="5000" b="0" i="0" dirty="0">
                <a:solidFill>
                  <a:srgbClr val="000000"/>
                </a:solidFill>
                <a:effectLst/>
                <a:latin typeface="Arial" panose="020B0604020202020204" pitchFamily="34" charset="0"/>
                <a:cs typeface="Arial" panose="020B0604020202020204" pitchFamily="34" charset="0"/>
              </a:rPr>
              <a:t> </a:t>
            </a:r>
            <a:r>
              <a:rPr lang="en-US" sz="5000" b="0" i="0" dirty="0" err="1">
                <a:solidFill>
                  <a:srgbClr val="000000"/>
                </a:solidFill>
                <a:effectLst/>
                <a:latin typeface="Arial" panose="020B0604020202020204" pitchFamily="34" charset="0"/>
                <a:cs typeface="Arial" panose="020B0604020202020204" pitchFamily="34" charset="0"/>
              </a:rPr>
              <a:t>ravi</a:t>
            </a:r>
            <a:r>
              <a:rPr lang="en-US" sz="5000" b="0" i="0" dirty="0">
                <a:solidFill>
                  <a:srgbClr val="000000"/>
                </a:solidFill>
                <a:effectLst/>
                <a:latin typeface="Arial" panose="020B0604020202020204" pitchFamily="34" charset="0"/>
                <a:cs typeface="Arial" panose="020B0604020202020204" pitchFamily="34" charset="0"/>
              </a:rPr>
              <a:t> ja </a:t>
            </a:r>
            <a:r>
              <a:rPr lang="en-US" sz="5000" b="0" i="0" dirty="0" err="1">
                <a:solidFill>
                  <a:srgbClr val="000000"/>
                </a:solidFill>
                <a:effectLst/>
                <a:latin typeface="Arial" panose="020B0604020202020204" pitchFamily="34" charset="0"/>
                <a:cs typeface="Arial" panose="020B0604020202020204" pitchFamily="34" charset="0"/>
              </a:rPr>
              <a:t>hinnatud</a:t>
            </a:r>
            <a:r>
              <a:rPr lang="en-US" sz="5000" b="0" i="0" dirty="0">
                <a:solidFill>
                  <a:srgbClr val="000000"/>
                </a:solidFill>
                <a:effectLst/>
                <a:latin typeface="Arial" panose="020B0604020202020204" pitchFamily="34" charset="0"/>
                <a:cs typeface="Arial" panose="020B0604020202020204" pitchFamily="34" charset="0"/>
              </a:rPr>
              <a:t> </a:t>
            </a:r>
            <a:r>
              <a:rPr lang="en-US" sz="5000" b="0" i="0" dirty="0" err="1">
                <a:solidFill>
                  <a:srgbClr val="000000"/>
                </a:solidFill>
                <a:effectLst/>
                <a:latin typeface="Arial" panose="020B0604020202020204" pitchFamily="34" charset="0"/>
                <a:cs typeface="Arial" panose="020B0604020202020204" pitchFamily="34" charset="0"/>
              </a:rPr>
              <a:t>õendusabi</a:t>
            </a:r>
            <a:r>
              <a:rPr lang="en-US" sz="5000" b="0" i="0" dirty="0">
                <a:solidFill>
                  <a:srgbClr val="000000"/>
                </a:solidFill>
                <a:effectLst/>
                <a:latin typeface="Arial" panose="020B0604020202020204" pitchFamily="34" charset="0"/>
                <a:cs typeface="Arial" panose="020B0604020202020204" pitchFamily="34" charset="0"/>
              </a:rPr>
              <a:t> </a:t>
            </a:r>
            <a:r>
              <a:rPr lang="en-US" sz="5000" b="0" i="0" dirty="0" err="1">
                <a:solidFill>
                  <a:srgbClr val="000000"/>
                </a:solidFill>
                <a:effectLst/>
                <a:latin typeface="Arial" panose="020B0604020202020204" pitchFamily="34" charset="0"/>
                <a:cs typeface="Arial" panose="020B0604020202020204" pitchFamily="34" charset="0"/>
              </a:rPr>
              <a:t>vajaduse</a:t>
            </a:r>
            <a:r>
              <a:rPr lang="en-US" sz="5000" b="0" i="0" dirty="0">
                <a:solidFill>
                  <a:srgbClr val="000000"/>
                </a:solidFill>
                <a:effectLst/>
                <a:latin typeface="Arial" panose="020B0604020202020204" pitchFamily="34" charset="0"/>
                <a:cs typeface="Arial" panose="020B0604020202020204" pitchFamily="34" charset="0"/>
              </a:rPr>
              <a:t> </a:t>
            </a:r>
            <a:r>
              <a:rPr lang="en-US" sz="5000" b="0" i="0" dirty="0" err="1">
                <a:solidFill>
                  <a:srgbClr val="000000"/>
                </a:solidFill>
                <a:effectLst/>
                <a:latin typeface="Arial" panose="020B0604020202020204" pitchFamily="34" charset="0"/>
                <a:cs typeface="Arial" panose="020B0604020202020204" pitchFamily="34" charset="0"/>
              </a:rPr>
              <a:t>sagedust</a:t>
            </a:r>
            <a:r>
              <a:rPr lang="en-US" sz="5000" b="0" i="0" dirty="0">
                <a:solidFill>
                  <a:srgbClr val="000000"/>
                </a:solidFill>
                <a:effectLst/>
                <a:latin typeface="Arial" panose="020B0604020202020204" pitchFamily="34" charset="0"/>
                <a:cs typeface="Arial" panose="020B0604020202020204" pitchFamily="34" charset="0"/>
              </a:rPr>
              <a:t>. </a:t>
            </a:r>
            <a:r>
              <a:rPr lang="en-US" sz="5000" b="0" i="0" dirty="0" err="1">
                <a:solidFill>
                  <a:srgbClr val="212529"/>
                </a:solidFill>
                <a:effectLst/>
                <a:latin typeface="Arial" panose="020B0604020202020204" pitchFamily="34" charset="0"/>
                <a:cs typeface="Arial" panose="020B0604020202020204" pitchFamily="34" charset="0"/>
              </a:rPr>
              <a:t>Patsiendid</a:t>
            </a:r>
            <a:r>
              <a:rPr lang="en-US" sz="5000" b="0" i="0" dirty="0">
                <a:solidFill>
                  <a:srgbClr val="212529"/>
                </a:solidFill>
                <a:effectLst/>
                <a:latin typeface="Arial" panose="020B0604020202020204" pitchFamily="34" charset="0"/>
                <a:cs typeface="Arial" panose="020B0604020202020204" pitchFamily="34" charset="0"/>
              </a:rPr>
              <a:t> </a:t>
            </a:r>
            <a:r>
              <a:rPr lang="en-US" sz="5000" b="0" i="0" dirty="0" err="1">
                <a:solidFill>
                  <a:srgbClr val="212529"/>
                </a:solidFill>
                <a:effectLst/>
                <a:latin typeface="Arial" panose="020B0604020202020204" pitchFamily="34" charset="0"/>
                <a:cs typeface="Arial" panose="020B0604020202020204" pitchFamily="34" charset="0"/>
              </a:rPr>
              <a:t>või</a:t>
            </a:r>
            <a:r>
              <a:rPr lang="en-US" sz="5000" b="0" i="0" dirty="0">
                <a:solidFill>
                  <a:srgbClr val="212529"/>
                </a:solidFill>
                <a:effectLst/>
                <a:latin typeface="Arial" panose="020B0604020202020204" pitchFamily="34" charset="0"/>
                <a:cs typeface="Arial" panose="020B0604020202020204" pitchFamily="34" charset="0"/>
              </a:rPr>
              <a:t> </a:t>
            </a:r>
            <a:r>
              <a:rPr lang="en-US" sz="5000" b="0" i="0" dirty="0" err="1">
                <a:solidFill>
                  <a:srgbClr val="212529"/>
                </a:solidFill>
                <a:effectLst/>
                <a:latin typeface="Arial" panose="020B0604020202020204" pitchFamily="34" charset="0"/>
                <a:cs typeface="Arial" panose="020B0604020202020204" pitchFamily="34" charset="0"/>
              </a:rPr>
              <a:t>patsiendi</a:t>
            </a:r>
            <a:r>
              <a:rPr lang="en-US" sz="5000" b="0" i="0" dirty="0">
                <a:solidFill>
                  <a:srgbClr val="212529"/>
                </a:solidFill>
                <a:effectLst/>
                <a:latin typeface="Arial" panose="020B0604020202020204" pitchFamily="34" charset="0"/>
                <a:cs typeface="Arial" panose="020B0604020202020204" pitchFamily="34" charset="0"/>
              </a:rPr>
              <a:t> </a:t>
            </a:r>
            <a:r>
              <a:rPr lang="en-US" sz="5000" b="0" i="0" dirty="0" err="1">
                <a:solidFill>
                  <a:srgbClr val="212529"/>
                </a:solidFill>
                <a:effectLst/>
                <a:latin typeface="Arial" panose="020B0604020202020204" pitchFamily="34" charset="0"/>
                <a:cs typeface="Arial" panose="020B0604020202020204" pitchFamily="34" charset="0"/>
              </a:rPr>
              <a:t>lähedased</a:t>
            </a:r>
            <a:r>
              <a:rPr lang="en-US" sz="5000" b="0" i="0" dirty="0">
                <a:solidFill>
                  <a:srgbClr val="212529"/>
                </a:solidFill>
                <a:effectLst/>
                <a:latin typeface="Arial" panose="020B0604020202020204" pitchFamily="34" charset="0"/>
                <a:cs typeface="Arial" panose="020B0604020202020204" pitchFamily="34" charset="0"/>
              </a:rPr>
              <a:t> </a:t>
            </a:r>
            <a:r>
              <a:rPr lang="en-US" sz="5000" b="0" i="0" dirty="0" err="1">
                <a:solidFill>
                  <a:srgbClr val="212529"/>
                </a:solidFill>
                <a:effectLst/>
                <a:latin typeface="Arial" panose="020B0604020202020204" pitchFamily="34" charset="0"/>
                <a:cs typeface="Arial" panose="020B0604020202020204" pitchFamily="34" charset="0"/>
              </a:rPr>
              <a:t>tasuvad</a:t>
            </a:r>
            <a:r>
              <a:rPr lang="en-US" sz="5000" b="0" i="0" dirty="0">
                <a:solidFill>
                  <a:srgbClr val="212529"/>
                </a:solidFill>
                <a:effectLst/>
                <a:latin typeface="Arial" panose="020B0604020202020204" pitchFamily="34" charset="0"/>
                <a:cs typeface="Arial" panose="020B0604020202020204" pitchFamily="34" charset="0"/>
              </a:rPr>
              <a:t> </a:t>
            </a:r>
            <a:r>
              <a:rPr lang="en-US" sz="5000" b="0" i="0" dirty="0" err="1">
                <a:solidFill>
                  <a:srgbClr val="212529"/>
                </a:solidFill>
                <a:effectLst/>
                <a:latin typeface="Arial" panose="020B0604020202020204" pitchFamily="34" charset="0"/>
                <a:cs typeface="Arial" panose="020B0604020202020204" pitchFamily="34" charset="0"/>
              </a:rPr>
              <a:t>Tervisekassa</a:t>
            </a:r>
            <a:r>
              <a:rPr lang="en-US" sz="5000" b="0" i="0" dirty="0">
                <a:solidFill>
                  <a:srgbClr val="212529"/>
                </a:solidFill>
                <a:effectLst/>
                <a:latin typeface="Arial" panose="020B0604020202020204" pitchFamily="34" charset="0"/>
                <a:cs typeface="Arial" panose="020B0604020202020204" pitchFamily="34" charset="0"/>
              </a:rPr>
              <a:t> </a:t>
            </a:r>
            <a:r>
              <a:rPr lang="en-US" sz="5000" b="0" i="0" dirty="0" err="1">
                <a:solidFill>
                  <a:srgbClr val="212529"/>
                </a:solidFill>
                <a:effectLst/>
                <a:latin typeface="Arial" panose="020B0604020202020204" pitchFamily="34" charset="0"/>
                <a:cs typeface="Arial" panose="020B0604020202020204" pitchFamily="34" charset="0"/>
              </a:rPr>
              <a:t>poolt</a:t>
            </a:r>
            <a:r>
              <a:rPr lang="en-US" sz="5000" b="0" i="0" dirty="0">
                <a:solidFill>
                  <a:srgbClr val="212529"/>
                </a:solidFill>
                <a:effectLst/>
                <a:latin typeface="Arial" panose="020B0604020202020204" pitchFamily="34" charset="0"/>
                <a:cs typeface="Arial" panose="020B0604020202020204" pitchFamily="34" charset="0"/>
              </a:rPr>
              <a:t> </a:t>
            </a:r>
            <a:r>
              <a:rPr lang="en-US" sz="5000" b="0" i="0" dirty="0" err="1">
                <a:solidFill>
                  <a:srgbClr val="212529"/>
                </a:solidFill>
                <a:effectLst/>
                <a:latin typeface="Arial" panose="020B0604020202020204" pitchFamily="34" charset="0"/>
                <a:cs typeface="Arial" panose="020B0604020202020204" pitchFamily="34" charset="0"/>
              </a:rPr>
              <a:t>kehtestatud</a:t>
            </a:r>
            <a:r>
              <a:rPr lang="en-US" sz="5000" b="0" i="0" dirty="0">
                <a:solidFill>
                  <a:srgbClr val="212529"/>
                </a:solidFill>
                <a:effectLst/>
                <a:latin typeface="Arial" panose="020B0604020202020204" pitchFamily="34" charset="0"/>
                <a:cs typeface="Arial" panose="020B0604020202020204" pitchFamily="34" charset="0"/>
              </a:rPr>
              <a:t> </a:t>
            </a:r>
            <a:r>
              <a:rPr lang="en-US" sz="5000" b="0" i="0" dirty="0" err="1">
                <a:solidFill>
                  <a:srgbClr val="212529"/>
                </a:solidFill>
                <a:effectLst/>
                <a:latin typeface="Arial" panose="020B0604020202020204" pitchFamily="34" charset="0"/>
                <a:cs typeface="Arial" panose="020B0604020202020204" pitchFamily="34" charset="0"/>
              </a:rPr>
              <a:t>hooldusravi</a:t>
            </a:r>
            <a:r>
              <a:rPr lang="en-US" sz="5000" b="0" i="0" dirty="0">
                <a:solidFill>
                  <a:srgbClr val="212529"/>
                </a:solidFill>
                <a:effectLst/>
                <a:latin typeface="Arial" panose="020B0604020202020204" pitchFamily="34" charset="0"/>
                <a:cs typeface="Arial" panose="020B0604020202020204" pitchFamily="34" charset="0"/>
              </a:rPr>
              <a:t> </a:t>
            </a:r>
            <a:r>
              <a:rPr lang="en-US" sz="5000" b="0" i="0" dirty="0" err="1">
                <a:solidFill>
                  <a:srgbClr val="212529"/>
                </a:solidFill>
                <a:effectLst/>
                <a:latin typeface="Arial" panose="020B0604020202020204" pitchFamily="34" charset="0"/>
                <a:cs typeface="Arial" panose="020B0604020202020204" pitchFamily="34" charset="0"/>
              </a:rPr>
              <a:t>voodipäeva</a:t>
            </a:r>
            <a:r>
              <a:rPr lang="en-US" sz="5000" b="0" i="0" dirty="0">
                <a:solidFill>
                  <a:srgbClr val="212529"/>
                </a:solidFill>
                <a:effectLst/>
                <a:latin typeface="Arial" panose="020B0604020202020204" pitchFamily="34" charset="0"/>
                <a:cs typeface="Arial" panose="020B0604020202020204" pitchFamily="34" charset="0"/>
              </a:rPr>
              <a:t> </a:t>
            </a:r>
            <a:r>
              <a:rPr lang="en-US" sz="5000" b="0" i="0" dirty="0" err="1">
                <a:solidFill>
                  <a:srgbClr val="212529"/>
                </a:solidFill>
                <a:effectLst/>
                <a:latin typeface="Arial" panose="020B0604020202020204" pitchFamily="34" charset="0"/>
                <a:cs typeface="Arial" panose="020B0604020202020204" pitchFamily="34" charset="0"/>
              </a:rPr>
              <a:t>piirhinnast</a:t>
            </a:r>
            <a:r>
              <a:rPr lang="en-US" sz="5000" b="0" i="0" dirty="0">
                <a:solidFill>
                  <a:srgbClr val="212529"/>
                </a:solidFill>
                <a:effectLst/>
                <a:latin typeface="Arial" panose="020B0604020202020204" pitchFamily="34" charset="0"/>
                <a:cs typeface="Arial" panose="020B0604020202020204" pitchFamily="34" charset="0"/>
              </a:rPr>
              <a:t> 10% </a:t>
            </a:r>
            <a:r>
              <a:rPr lang="en-US" sz="5000" b="0" i="0" dirty="0" err="1">
                <a:solidFill>
                  <a:srgbClr val="212529"/>
                </a:solidFill>
                <a:effectLst/>
                <a:latin typeface="Arial" panose="020B0604020202020204" pitchFamily="34" charset="0"/>
                <a:cs typeface="Arial" panose="020B0604020202020204" pitchFamily="34" charset="0"/>
              </a:rPr>
              <a:t>suuruse</a:t>
            </a:r>
            <a:r>
              <a:rPr lang="en-US" sz="5000" b="0" i="0" dirty="0">
                <a:solidFill>
                  <a:srgbClr val="212529"/>
                </a:solidFill>
                <a:effectLst/>
                <a:latin typeface="Arial" panose="020B0604020202020204" pitchFamily="34" charset="0"/>
                <a:cs typeface="Arial" panose="020B0604020202020204" pitchFamily="34" charset="0"/>
              </a:rPr>
              <a:t> </a:t>
            </a:r>
            <a:r>
              <a:rPr lang="en-US" sz="5000" b="0" i="0" dirty="0" err="1">
                <a:solidFill>
                  <a:srgbClr val="212529"/>
                </a:solidFill>
                <a:effectLst/>
                <a:latin typeface="Arial" panose="020B0604020202020204" pitchFamily="34" charset="0"/>
                <a:cs typeface="Arial" panose="020B0604020202020204" pitchFamily="34" charset="0"/>
              </a:rPr>
              <a:t>õendushoolduse</a:t>
            </a:r>
            <a:r>
              <a:rPr lang="en-US" sz="5000" b="0" i="0" dirty="0">
                <a:solidFill>
                  <a:srgbClr val="212529"/>
                </a:solidFill>
                <a:effectLst/>
                <a:latin typeface="Arial" panose="020B0604020202020204" pitchFamily="34" charset="0"/>
                <a:cs typeface="Arial" panose="020B0604020202020204" pitchFamily="34" charset="0"/>
              </a:rPr>
              <a:t> </a:t>
            </a:r>
            <a:r>
              <a:rPr lang="en-US" sz="5000" b="0" i="0" dirty="0" err="1">
                <a:solidFill>
                  <a:srgbClr val="212529"/>
                </a:solidFill>
                <a:effectLst/>
                <a:latin typeface="Arial" panose="020B0604020202020204" pitchFamily="34" charset="0"/>
                <a:cs typeface="Arial" panose="020B0604020202020204" pitchFamily="34" charset="0"/>
              </a:rPr>
              <a:t>omaosaluse</a:t>
            </a:r>
            <a:r>
              <a:rPr lang="en-US" sz="5000" b="0" i="0" dirty="0">
                <a:solidFill>
                  <a:srgbClr val="212529"/>
                </a:solidFill>
                <a:effectLst/>
                <a:latin typeface="Arial" panose="020B0604020202020204" pitchFamily="34" charset="0"/>
                <a:cs typeface="Arial" panose="020B0604020202020204" pitchFamily="34" charset="0"/>
              </a:rPr>
              <a:t>.</a:t>
            </a:r>
            <a:endParaRPr lang="en-US" sz="5000" dirty="0">
              <a:latin typeface="Arial" panose="020B0604020202020204" pitchFamily="34" charset="0"/>
              <a:cs typeface="Arial" panose="020B0604020202020204" pitchFamily="34" charset="0"/>
            </a:endParaRPr>
          </a:p>
          <a:p>
            <a:pPr marL="0" indent="0" algn="just">
              <a:buNone/>
            </a:pPr>
            <a:endParaRPr lang="en-US" sz="5000" b="0" i="0" dirty="0">
              <a:solidFill>
                <a:srgbClr val="000000"/>
              </a:solidFill>
              <a:effectLst/>
              <a:latin typeface="Arial" panose="020B0604020202020204" pitchFamily="34" charset="0"/>
              <a:cs typeface="Arial" panose="020B0604020202020204" pitchFamily="34" charset="0"/>
            </a:endParaRPr>
          </a:p>
          <a:p>
            <a:endParaRPr lang="en-US" dirty="0"/>
          </a:p>
        </p:txBody>
      </p:sp>
      <p:sp>
        <p:nvSpPr>
          <p:cNvPr id="4" name="Slide Number Placeholder 3">
            <a:extLst>
              <a:ext uri="{FF2B5EF4-FFF2-40B4-BE49-F238E27FC236}">
                <a16:creationId xmlns:a16="http://schemas.microsoft.com/office/drawing/2014/main" id="{DACF46D9-5172-4AA7-A71E-301505BCCD4E}"/>
              </a:ext>
            </a:extLst>
          </p:cNvPr>
          <p:cNvSpPr>
            <a:spLocks noGrp="1"/>
          </p:cNvSpPr>
          <p:nvPr>
            <p:ph type="sldNum" sz="quarter" idx="12"/>
          </p:nvPr>
        </p:nvSpPr>
        <p:spPr/>
        <p:txBody>
          <a:bodyPr/>
          <a:lstStyle/>
          <a:p>
            <a:fld id="{43C96F2C-55A6-44ED-B3C0-9B060C12C831}" type="slidenum">
              <a:rPr lang="et-EE" smtClean="0"/>
              <a:pPr/>
              <a:t>13</a:t>
            </a:fld>
            <a:endParaRPr lang="et-EE"/>
          </a:p>
        </p:txBody>
      </p:sp>
    </p:spTree>
    <p:extLst>
      <p:ext uri="{BB962C8B-B14F-4D97-AF65-F5344CB8AC3E}">
        <p14:creationId xmlns:p14="http://schemas.microsoft.com/office/powerpoint/2010/main" val="29036750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EDD66F-316C-459E-AFC2-BCF2304CA901}"/>
              </a:ext>
            </a:extLst>
          </p:cNvPr>
          <p:cNvSpPr>
            <a:spLocks noGrp="1"/>
          </p:cNvSpPr>
          <p:nvPr>
            <p:ph type="title"/>
          </p:nvPr>
        </p:nvSpPr>
        <p:spPr>
          <a:xfrm>
            <a:off x="457200" y="0"/>
            <a:ext cx="8229600" cy="692696"/>
          </a:xfrm>
        </p:spPr>
        <p:txBody>
          <a:bodyPr>
            <a:normAutofit/>
          </a:bodyPr>
          <a:lstStyle/>
          <a:p>
            <a:r>
              <a:rPr lang="en-US" sz="3600" b="0" i="0" dirty="0" err="1">
                <a:solidFill>
                  <a:srgbClr val="0070C0"/>
                </a:solidFill>
                <a:effectLst/>
                <a:latin typeface="Arial" panose="020B0604020202020204" pitchFamily="34" charset="0"/>
                <a:cs typeface="Arial" panose="020B0604020202020204" pitchFamily="34" charset="0"/>
              </a:rPr>
              <a:t>Koduõendusteenus</a:t>
            </a:r>
            <a:endParaRPr lang="en-US" sz="3600" dirty="0">
              <a:solidFill>
                <a:srgbClr val="0070C0"/>
              </a:solidFill>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A7808796-2528-408B-884B-33C2CF61070A}"/>
              </a:ext>
            </a:extLst>
          </p:cNvPr>
          <p:cNvSpPr>
            <a:spLocks noGrp="1"/>
          </p:cNvSpPr>
          <p:nvPr>
            <p:ph idx="1"/>
          </p:nvPr>
        </p:nvSpPr>
        <p:spPr>
          <a:xfrm>
            <a:off x="457200" y="764704"/>
            <a:ext cx="8507288" cy="6093296"/>
          </a:xfrm>
        </p:spPr>
        <p:txBody>
          <a:bodyPr>
            <a:normAutofit fontScale="55000" lnSpcReduction="20000"/>
          </a:bodyPr>
          <a:lstStyle/>
          <a:p>
            <a:pPr marL="0" indent="0" algn="just">
              <a:buNone/>
            </a:pPr>
            <a:r>
              <a:rPr lang="en-US" sz="3600" b="0" i="0" dirty="0" err="1">
                <a:solidFill>
                  <a:srgbClr val="212529"/>
                </a:solidFill>
                <a:effectLst/>
                <a:latin typeface="Arial" panose="020B0604020202020204" pitchFamily="34" charset="0"/>
                <a:cs typeface="Arial" panose="020B0604020202020204" pitchFamily="34" charset="0"/>
              </a:rPr>
              <a:t>Koduõendusteenuse</a:t>
            </a:r>
            <a:r>
              <a:rPr lang="en-US" sz="3600" b="0" i="0" dirty="0">
                <a:solidFill>
                  <a:srgbClr val="212529"/>
                </a:solidFill>
                <a:effectLst/>
                <a:latin typeface="Arial" panose="020B0604020202020204" pitchFamily="34" charset="0"/>
                <a:cs typeface="Arial" panose="020B0604020202020204" pitchFamily="34" charset="0"/>
              </a:rPr>
              <a:t> </a:t>
            </a:r>
            <a:r>
              <a:rPr lang="en-US" sz="3600" b="0" i="0" dirty="0" err="1">
                <a:solidFill>
                  <a:srgbClr val="212529"/>
                </a:solidFill>
                <a:effectLst/>
                <a:latin typeface="Arial" panose="020B0604020202020204" pitchFamily="34" charset="0"/>
                <a:cs typeface="Arial" panose="020B0604020202020204" pitchFamily="34" charset="0"/>
              </a:rPr>
              <a:t>või</a:t>
            </a:r>
            <a:r>
              <a:rPr lang="en-US" sz="3600" b="0" i="0" dirty="0">
                <a:solidFill>
                  <a:srgbClr val="212529"/>
                </a:solidFill>
                <a:effectLst/>
                <a:latin typeface="Arial" panose="020B0604020202020204" pitchFamily="34" charset="0"/>
                <a:cs typeface="Arial" panose="020B0604020202020204" pitchFamily="34" charset="0"/>
              </a:rPr>
              <a:t> </a:t>
            </a:r>
            <a:r>
              <a:rPr lang="en-US" sz="3600" b="0" i="0" dirty="0" err="1">
                <a:solidFill>
                  <a:srgbClr val="212529"/>
                </a:solidFill>
                <a:effectLst/>
                <a:latin typeface="Arial" panose="020B0604020202020204" pitchFamily="34" charset="0"/>
                <a:cs typeface="Arial" panose="020B0604020202020204" pitchFamily="34" charset="0"/>
              </a:rPr>
              <a:t>õe</a:t>
            </a:r>
            <a:r>
              <a:rPr lang="en-US" sz="3600" b="0" i="0" dirty="0">
                <a:solidFill>
                  <a:srgbClr val="212529"/>
                </a:solidFill>
                <a:effectLst/>
                <a:latin typeface="Arial" panose="020B0604020202020204" pitchFamily="34" charset="0"/>
                <a:cs typeface="Arial" panose="020B0604020202020204" pitchFamily="34" charset="0"/>
              </a:rPr>
              <a:t> </a:t>
            </a:r>
            <a:r>
              <a:rPr lang="en-US" sz="3600" b="0" i="0" dirty="0" err="1">
                <a:solidFill>
                  <a:srgbClr val="212529"/>
                </a:solidFill>
                <a:effectLst/>
                <a:latin typeface="Arial" panose="020B0604020202020204" pitchFamily="34" charset="0"/>
                <a:cs typeface="Arial" panose="020B0604020202020204" pitchFamily="34" charset="0"/>
              </a:rPr>
              <a:t>koduvisiidi</a:t>
            </a:r>
            <a:r>
              <a:rPr lang="en-US" sz="3600" b="0" i="0" dirty="0">
                <a:solidFill>
                  <a:srgbClr val="212529"/>
                </a:solidFill>
                <a:effectLst/>
                <a:latin typeface="Arial" panose="020B0604020202020204" pitchFamily="34" charset="0"/>
                <a:cs typeface="Arial" panose="020B0604020202020204" pitchFamily="34" charset="0"/>
              </a:rPr>
              <a:t> </a:t>
            </a:r>
            <a:r>
              <a:rPr lang="en-US" sz="3600" b="0" i="0" dirty="0" err="1">
                <a:solidFill>
                  <a:srgbClr val="212529"/>
                </a:solidFill>
                <a:effectLst/>
                <a:latin typeface="Arial" panose="020B0604020202020204" pitchFamily="34" charset="0"/>
                <a:cs typeface="Arial" panose="020B0604020202020204" pitchFamily="34" charset="0"/>
              </a:rPr>
              <a:t>määrab</a:t>
            </a:r>
            <a:r>
              <a:rPr lang="en-US" sz="3600" b="0" i="0" dirty="0">
                <a:solidFill>
                  <a:srgbClr val="212529"/>
                </a:solidFill>
                <a:effectLst/>
                <a:latin typeface="Arial" panose="020B0604020202020204" pitchFamily="34" charset="0"/>
                <a:cs typeface="Arial" panose="020B0604020202020204" pitchFamily="34" charset="0"/>
              </a:rPr>
              <a:t> </a:t>
            </a:r>
            <a:r>
              <a:rPr lang="en-US" sz="3600" b="0" i="0" dirty="0" err="1">
                <a:solidFill>
                  <a:srgbClr val="212529"/>
                </a:solidFill>
                <a:effectLst/>
                <a:latin typeface="Arial" panose="020B0604020202020204" pitchFamily="34" charset="0"/>
                <a:cs typeface="Arial" panose="020B0604020202020204" pitchFamily="34" charset="0"/>
              </a:rPr>
              <a:t>perearst</a:t>
            </a:r>
            <a:r>
              <a:rPr lang="en-US" sz="3600" b="0" i="0" dirty="0">
                <a:solidFill>
                  <a:srgbClr val="212529"/>
                </a:solidFill>
                <a:effectLst/>
                <a:latin typeface="Arial" panose="020B0604020202020204" pitchFamily="34" charset="0"/>
                <a:cs typeface="Arial" panose="020B0604020202020204" pitchFamily="34" charset="0"/>
              </a:rPr>
              <a:t> </a:t>
            </a:r>
            <a:r>
              <a:rPr lang="en-US" sz="3600" b="0" i="0" dirty="0" err="1">
                <a:solidFill>
                  <a:srgbClr val="212529"/>
                </a:solidFill>
                <a:effectLst/>
                <a:latin typeface="Arial" panose="020B0604020202020204" pitchFamily="34" charset="0"/>
                <a:cs typeface="Arial" panose="020B0604020202020204" pitchFamily="34" charset="0"/>
              </a:rPr>
              <a:t>või</a:t>
            </a:r>
            <a:r>
              <a:rPr lang="en-US" sz="3600" b="0" i="0" dirty="0">
                <a:solidFill>
                  <a:srgbClr val="212529"/>
                </a:solidFill>
                <a:effectLst/>
                <a:latin typeface="Arial" panose="020B0604020202020204" pitchFamily="34" charset="0"/>
                <a:cs typeface="Arial" panose="020B0604020202020204" pitchFamily="34" charset="0"/>
              </a:rPr>
              <a:t> </a:t>
            </a:r>
            <a:r>
              <a:rPr lang="en-US" sz="3600" b="0" i="0" dirty="0" err="1">
                <a:solidFill>
                  <a:srgbClr val="212529"/>
                </a:solidFill>
                <a:effectLst/>
                <a:latin typeface="Arial" panose="020B0604020202020204" pitchFamily="34" charset="0"/>
                <a:cs typeface="Arial" panose="020B0604020202020204" pitchFamily="34" charset="0"/>
              </a:rPr>
              <a:t>eriarst</a:t>
            </a:r>
            <a:r>
              <a:rPr lang="en-US" sz="3600" dirty="0">
                <a:solidFill>
                  <a:srgbClr val="212529"/>
                </a:solidFill>
                <a:latin typeface="Arial" panose="020B0604020202020204" pitchFamily="34" charset="0"/>
                <a:cs typeface="Arial" panose="020B0604020202020204" pitchFamily="34" charset="0"/>
              </a:rPr>
              <a:t> </a:t>
            </a:r>
            <a:r>
              <a:rPr lang="en-US" sz="3600" b="0" i="0" dirty="0" err="1">
                <a:solidFill>
                  <a:srgbClr val="212529"/>
                </a:solidFill>
                <a:effectLst/>
                <a:latin typeface="Arial" panose="020B0604020202020204" pitchFamily="34" charset="0"/>
                <a:cs typeface="Arial" panose="020B0604020202020204" pitchFamily="34" charset="0"/>
              </a:rPr>
              <a:t>saatekirjaga</a:t>
            </a:r>
            <a:r>
              <a:rPr lang="en-US" sz="3600" b="0" i="0" dirty="0">
                <a:solidFill>
                  <a:srgbClr val="212529"/>
                </a:solidFill>
                <a:effectLst/>
                <a:latin typeface="Arial" panose="020B0604020202020204" pitchFamily="34" charset="0"/>
                <a:cs typeface="Arial" panose="020B0604020202020204" pitchFamily="34" charset="0"/>
              </a:rPr>
              <a:t>, </a:t>
            </a:r>
            <a:r>
              <a:rPr lang="en-US" sz="3600" b="0" i="0" dirty="0" err="1">
                <a:solidFill>
                  <a:srgbClr val="212529"/>
                </a:solidFill>
                <a:effectLst/>
                <a:latin typeface="Arial" panose="020B0604020202020204" pitchFamily="34" charset="0"/>
                <a:cs typeface="Arial" panose="020B0604020202020204" pitchFamily="34" charset="0"/>
              </a:rPr>
              <a:t>milles</a:t>
            </a:r>
            <a:r>
              <a:rPr lang="en-US" sz="3600" b="0" i="0" dirty="0">
                <a:solidFill>
                  <a:srgbClr val="212529"/>
                </a:solidFill>
                <a:effectLst/>
                <a:latin typeface="Arial" panose="020B0604020202020204" pitchFamily="34" charset="0"/>
                <a:cs typeface="Arial" panose="020B0604020202020204" pitchFamily="34" charset="0"/>
              </a:rPr>
              <a:t> </a:t>
            </a:r>
            <a:r>
              <a:rPr lang="en-US" sz="3600" b="0" i="0" dirty="0" err="1">
                <a:solidFill>
                  <a:srgbClr val="212529"/>
                </a:solidFill>
                <a:effectLst/>
                <a:latin typeface="Arial" panose="020B0604020202020204" pitchFamily="34" charset="0"/>
                <a:cs typeface="Arial" panose="020B0604020202020204" pitchFamily="34" charset="0"/>
              </a:rPr>
              <a:t>kirjeldab</a:t>
            </a:r>
            <a:r>
              <a:rPr lang="en-US" sz="3600" b="0" i="0" dirty="0">
                <a:solidFill>
                  <a:srgbClr val="212529"/>
                </a:solidFill>
                <a:effectLst/>
                <a:latin typeface="Arial" panose="020B0604020202020204" pitchFamily="34" charset="0"/>
                <a:cs typeface="Arial" panose="020B0604020202020204" pitchFamily="34" charset="0"/>
              </a:rPr>
              <a:t> </a:t>
            </a:r>
            <a:r>
              <a:rPr lang="en-US" sz="3600" b="0" i="0" dirty="0" err="1">
                <a:solidFill>
                  <a:srgbClr val="212529"/>
                </a:solidFill>
                <a:effectLst/>
                <a:latin typeface="Arial" panose="020B0604020202020204" pitchFamily="34" charset="0"/>
                <a:cs typeface="Arial" panose="020B0604020202020204" pitchFamily="34" charset="0"/>
              </a:rPr>
              <a:t>lühidalt</a:t>
            </a:r>
            <a:r>
              <a:rPr lang="en-US" sz="3600" b="0" i="0" dirty="0">
                <a:solidFill>
                  <a:srgbClr val="212529"/>
                </a:solidFill>
                <a:effectLst/>
                <a:latin typeface="Arial" panose="020B0604020202020204" pitchFamily="34" charset="0"/>
                <a:cs typeface="Arial" panose="020B0604020202020204" pitchFamily="34" charset="0"/>
              </a:rPr>
              <a:t> </a:t>
            </a:r>
            <a:r>
              <a:rPr lang="en-US" sz="3600" b="0" i="0" dirty="0" err="1">
                <a:solidFill>
                  <a:srgbClr val="212529"/>
                </a:solidFill>
                <a:effectLst/>
                <a:latin typeface="Arial" panose="020B0604020202020204" pitchFamily="34" charset="0"/>
                <a:cs typeface="Arial" panose="020B0604020202020204" pitchFamily="34" charset="0"/>
              </a:rPr>
              <a:t>teenust</a:t>
            </a:r>
            <a:r>
              <a:rPr lang="en-US" sz="3600" b="0" i="0" dirty="0">
                <a:solidFill>
                  <a:srgbClr val="212529"/>
                </a:solidFill>
                <a:effectLst/>
                <a:latin typeface="Arial" panose="020B0604020202020204" pitchFamily="34" charset="0"/>
                <a:cs typeface="Arial" panose="020B0604020202020204" pitchFamily="34" charset="0"/>
              </a:rPr>
              <a:t> </a:t>
            </a:r>
            <a:r>
              <a:rPr lang="en-US" sz="3600" b="0" i="0" dirty="0" err="1">
                <a:solidFill>
                  <a:srgbClr val="212529"/>
                </a:solidFill>
                <a:effectLst/>
                <a:latin typeface="Arial" panose="020B0604020202020204" pitchFamily="34" charset="0"/>
                <a:cs typeface="Arial" panose="020B0604020202020204" pitchFamily="34" charset="0"/>
              </a:rPr>
              <a:t>vajava</a:t>
            </a:r>
            <a:r>
              <a:rPr lang="en-US" sz="3600" b="0" i="0" dirty="0">
                <a:solidFill>
                  <a:srgbClr val="212529"/>
                </a:solidFill>
                <a:effectLst/>
                <a:latin typeface="Arial" panose="020B0604020202020204" pitchFamily="34" charset="0"/>
                <a:cs typeface="Arial" panose="020B0604020202020204" pitchFamily="34" charset="0"/>
              </a:rPr>
              <a:t> </a:t>
            </a:r>
            <a:r>
              <a:rPr lang="en-US" sz="3600" b="0" i="0" dirty="0" err="1">
                <a:solidFill>
                  <a:srgbClr val="212529"/>
                </a:solidFill>
                <a:effectLst/>
                <a:latin typeface="Arial" panose="020B0604020202020204" pitchFamily="34" charset="0"/>
                <a:cs typeface="Arial" panose="020B0604020202020204" pitchFamily="34" charset="0"/>
              </a:rPr>
              <a:t>isiku</a:t>
            </a:r>
            <a:r>
              <a:rPr lang="en-US" sz="3600" b="0" i="0" dirty="0">
                <a:solidFill>
                  <a:srgbClr val="212529"/>
                </a:solidFill>
                <a:effectLst/>
                <a:latin typeface="Arial" panose="020B0604020202020204" pitchFamily="34" charset="0"/>
                <a:cs typeface="Arial" panose="020B0604020202020204" pitchFamily="34" charset="0"/>
              </a:rPr>
              <a:t> </a:t>
            </a:r>
            <a:r>
              <a:rPr lang="en-US" sz="3600" b="0" i="0" dirty="0" err="1">
                <a:solidFill>
                  <a:srgbClr val="212529"/>
                </a:solidFill>
                <a:effectLst/>
                <a:latin typeface="Arial" panose="020B0604020202020204" pitchFamily="34" charset="0"/>
                <a:cs typeface="Arial" panose="020B0604020202020204" pitchFamily="34" charset="0"/>
              </a:rPr>
              <a:t>tervislikku</a:t>
            </a:r>
            <a:r>
              <a:rPr lang="en-US" sz="3600" b="0" i="0" dirty="0">
                <a:solidFill>
                  <a:srgbClr val="212529"/>
                </a:solidFill>
                <a:effectLst/>
                <a:latin typeface="Arial" panose="020B0604020202020204" pitchFamily="34" charset="0"/>
                <a:cs typeface="Arial" panose="020B0604020202020204" pitchFamily="34" charset="0"/>
              </a:rPr>
              <a:t> ja </a:t>
            </a:r>
            <a:r>
              <a:rPr lang="en-US" sz="3600" b="0" i="0" dirty="0" err="1">
                <a:solidFill>
                  <a:srgbClr val="212529"/>
                </a:solidFill>
                <a:effectLst/>
                <a:latin typeface="Arial" panose="020B0604020202020204" pitchFamily="34" charset="0"/>
                <a:cs typeface="Arial" panose="020B0604020202020204" pitchFamily="34" charset="0"/>
              </a:rPr>
              <a:t>funktsionaalset</a:t>
            </a:r>
            <a:r>
              <a:rPr lang="en-US" sz="3600" b="0" i="0" dirty="0">
                <a:solidFill>
                  <a:srgbClr val="212529"/>
                </a:solidFill>
                <a:effectLst/>
                <a:latin typeface="Arial" panose="020B0604020202020204" pitchFamily="34" charset="0"/>
                <a:cs typeface="Arial" panose="020B0604020202020204" pitchFamily="34" charset="0"/>
              </a:rPr>
              <a:t> </a:t>
            </a:r>
            <a:r>
              <a:rPr lang="en-US" sz="3600" b="0" i="0" dirty="0" err="1">
                <a:solidFill>
                  <a:srgbClr val="212529"/>
                </a:solidFill>
                <a:effectLst/>
                <a:latin typeface="Arial" panose="020B0604020202020204" pitchFamily="34" charset="0"/>
                <a:cs typeface="Arial" panose="020B0604020202020204" pitchFamily="34" charset="0"/>
              </a:rPr>
              <a:t>seisundit</a:t>
            </a:r>
            <a:r>
              <a:rPr lang="en-US" sz="3600" b="0" i="0" dirty="0">
                <a:solidFill>
                  <a:srgbClr val="212529"/>
                </a:solidFill>
                <a:effectLst/>
                <a:latin typeface="Arial" panose="020B0604020202020204" pitchFamily="34" charset="0"/>
                <a:cs typeface="Arial" panose="020B0604020202020204" pitchFamily="34" charset="0"/>
              </a:rPr>
              <a:t>, </a:t>
            </a:r>
            <a:r>
              <a:rPr lang="en-US" sz="3600" b="0" i="0" dirty="0" err="1">
                <a:solidFill>
                  <a:srgbClr val="212529"/>
                </a:solidFill>
                <a:effectLst/>
                <a:latin typeface="Arial" panose="020B0604020202020204" pitchFamily="34" charset="0"/>
                <a:cs typeface="Arial" panose="020B0604020202020204" pitchFamily="34" charset="0"/>
              </a:rPr>
              <a:t>suunamise</a:t>
            </a:r>
            <a:r>
              <a:rPr lang="en-US" sz="3600" b="0" i="0" dirty="0">
                <a:solidFill>
                  <a:srgbClr val="212529"/>
                </a:solidFill>
                <a:effectLst/>
                <a:latin typeface="Arial" panose="020B0604020202020204" pitchFamily="34" charset="0"/>
                <a:cs typeface="Arial" panose="020B0604020202020204" pitchFamily="34" charset="0"/>
              </a:rPr>
              <a:t> </a:t>
            </a:r>
            <a:r>
              <a:rPr lang="en-US" sz="3600" b="0" i="0" dirty="0" err="1">
                <a:solidFill>
                  <a:srgbClr val="212529"/>
                </a:solidFill>
                <a:effectLst/>
                <a:latin typeface="Arial" panose="020B0604020202020204" pitchFamily="34" charset="0"/>
                <a:cs typeface="Arial" panose="020B0604020202020204" pitchFamily="34" charset="0"/>
              </a:rPr>
              <a:t>põhjust</a:t>
            </a:r>
            <a:r>
              <a:rPr lang="en-US" sz="3600" b="0" i="0" dirty="0">
                <a:solidFill>
                  <a:srgbClr val="212529"/>
                </a:solidFill>
                <a:effectLst/>
                <a:latin typeface="Arial" panose="020B0604020202020204" pitchFamily="34" charset="0"/>
                <a:cs typeface="Arial" panose="020B0604020202020204" pitchFamily="34" charset="0"/>
              </a:rPr>
              <a:t> ja </a:t>
            </a:r>
            <a:r>
              <a:rPr lang="en-US" sz="3600" b="0" i="0" dirty="0" err="1">
                <a:solidFill>
                  <a:srgbClr val="212529"/>
                </a:solidFill>
                <a:effectLst/>
                <a:latin typeface="Arial" panose="020B0604020202020204" pitchFamily="34" charset="0"/>
                <a:cs typeface="Arial" panose="020B0604020202020204" pitchFamily="34" charset="0"/>
              </a:rPr>
              <a:t>annab</a:t>
            </a:r>
            <a:r>
              <a:rPr lang="en-US" sz="3600" b="0" i="0" dirty="0">
                <a:solidFill>
                  <a:srgbClr val="212529"/>
                </a:solidFill>
                <a:effectLst/>
                <a:latin typeface="Arial" panose="020B0604020202020204" pitchFamily="34" charset="0"/>
                <a:cs typeface="Arial" panose="020B0604020202020204" pitchFamily="34" charset="0"/>
              </a:rPr>
              <a:t> </a:t>
            </a:r>
            <a:r>
              <a:rPr lang="en-US" sz="3600" b="0" i="0" dirty="0" err="1">
                <a:solidFill>
                  <a:srgbClr val="212529"/>
                </a:solidFill>
                <a:effectLst/>
                <a:latin typeface="Arial" panose="020B0604020202020204" pitchFamily="34" charset="0"/>
                <a:cs typeface="Arial" panose="020B0604020202020204" pitchFamily="34" charset="0"/>
              </a:rPr>
              <a:t>kirjalikult</a:t>
            </a:r>
            <a:r>
              <a:rPr lang="en-US" sz="3600" b="0" i="0" dirty="0">
                <a:solidFill>
                  <a:srgbClr val="212529"/>
                </a:solidFill>
                <a:effectLst/>
                <a:latin typeface="Arial" panose="020B0604020202020204" pitchFamily="34" charset="0"/>
                <a:cs typeface="Arial" panose="020B0604020202020204" pitchFamily="34" charset="0"/>
              </a:rPr>
              <a:t> </a:t>
            </a:r>
            <a:r>
              <a:rPr lang="en-US" sz="3600" b="0" i="0" dirty="0" err="1">
                <a:solidFill>
                  <a:srgbClr val="212529"/>
                </a:solidFill>
                <a:effectLst/>
                <a:latin typeface="Arial" panose="020B0604020202020204" pitchFamily="34" charset="0"/>
                <a:cs typeface="Arial" panose="020B0604020202020204" pitchFamily="34" charset="0"/>
              </a:rPr>
              <a:t>kodus</a:t>
            </a:r>
            <a:r>
              <a:rPr lang="en-US" sz="3600" b="0" i="0" dirty="0">
                <a:solidFill>
                  <a:srgbClr val="212529"/>
                </a:solidFill>
                <a:effectLst/>
                <a:latin typeface="Arial" panose="020B0604020202020204" pitchFamily="34" charset="0"/>
                <a:cs typeface="Arial" panose="020B0604020202020204" pitchFamily="34" charset="0"/>
              </a:rPr>
              <a:t> </a:t>
            </a:r>
            <a:r>
              <a:rPr lang="en-US" sz="3600" b="0" i="0" dirty="0" err="1">
                <a:solidFill>
                  <a:srgbClr val="212529"/>
                </a:solidFill>
                <a:effectLst/>
                <a:latin typeface="Arial" panose="020B0604020202020204" pitchFamily="34" charset="0"/>
                <a:cs typeface="Arial" panose="020B0604020202020204" pitchFamily="34" charset="0"/>
              </a:rPr>
              <a:t>teostamiseks</a:t>
            </a:r>
            <a:r>
              <a:rPr lang="en-US" sz="3600" b="0" i="0" dirty="0">
                <a:solidFill>
                  <a:srgbClr val="212529"/>
                </a:solidFill>
                <a:effectLst/>
                <a:latin typeface="Arial" panose="020B0604020202020204" pitchFamily="34" charset="0"/>
                <a:cs typeface="Arial" panose="020B0604020202020204" pitchFamily="34" charset="0"/>
              </a:rPr>
              <a:t> </a:t>
            </a:r>
            <a:r>
              <a:rPr lang="en-US" sz="3600" b="0" i="0" dirty="0" err="1">
                <a:solidFill>
                  <a:srgbClr val="212529"/>
                </a:solidFill>
                <a:effectLst/>
                <a:latin typeface="Arial" panose="020B0604020202020204" pitchFamily="34" charset="0"/>
                <a:cs typeface="Arial" panose="020B0604020202020204" pitchFamily="34" charset="0"/>
              </a:rPr>
              <a:t>vajalikud</a:t>
            </a:r>
            <a:r>
              <a:rPr lang="en-US" sz="3600" b="0" i="0" dirty="0">
                <a:solidFill>
                  <a:srgbClr val="212529"/>
                </a:solidFill>
                <a:effectLst/>
                <a:latin typeface="Arial" panose="020B0604020202020204" pitchFamily="34" charset="0"/>
                <a:cs typeface="Arial" panose="020B0604020202020204" pitchFamily="34" charset="0"/>
              </a:rPr>
              <a:t> </a:t>
            </a:r>
            <a:r>
              <a:rPr lang="en-US" sz="3600" b="0" i="0" dirty="0" err="1">
                <a:solidFill>
                  <a:srgbClr val="212529"/>
                </a:solidFill>
                <a:effectLst/>
                <a:latin typeface="Arial" panose="020B0604020202020204" pitchFamily="34" charset="0"/>
                <a:cs typeface="Arial" panose="020B0604020202020204" pitchFamily="34" charset="0"/>
              </a:rPr>
              <a:t>raviprotseduurid</a:t>
            </a:r>
            <a:r>
              <a:rPr lang="en-US" sz="3600" b="0" i="0" dirty="0">
                <a:solidFill>
                  <a:srgbClr val="212529"/>
                </a:solidFill>
                <a:effectLst/>
                <a:latin typeface="Arial" panose="020B0604020202020204" pitchFamily="34" charset="0"/>
                <a:cs typeface="Arial" panose="020B0604020202020204" pitchFamily="34" charset="0"/>
              </a:rPr>
              <a:t>.</a:t>
            </a:r>
          </a:p>
          <a:p>
            <a:pPr marL="0" indent="0" algn="just">
              <a:buNone/>
            </a:pPr>
            <a:endParaRPr lang="en-US" sz="3600" b="0" i="0" dirty="0">
              <a:solidFill>
                <a:srgbClr val="212529"/>
              </a:solidFill>
              <a:effectLst/>
              <a:latin typeface="Arial" panose="020B0604020202020204" pitchFamily="34" charset="0"/>
              <a:cs typeface="Arial" panose="020B0604020202020204" pitchFamily="34" charset="0"/>
            </a:endParaRPr>
          </a:p>
          <a:p>
            <a:pPr marL="0" indent="0" algn="just">
              <a:buNone/>
            </a:pPr>
            <a:r>
              <a:rPr lang="en-US" sz="3600" b="0" i="0" dirty="0" err="1">
                <a:solidFill>
                  <a:srgbClr val="212529"/>
                </a:solidFill>
                <a:effectLst/>
                <a:latin typeface="Arial" panose="020B0604020202020204" pitchFamily="34" charset="0"/>
                <a:cs typeface="Arial" panose="020B0604020202020204" pitchFamily="34" charset="0"/>
              </a:rPr>
              <a:t>Koduõendusteenust</a:t>
            </a:r>
            <a:r>
              <a:rPr lang="en-US" sz="3600" b="0" i="0" dirty="0">
                <a:solidFill>
                  <a:srgbClr val="212529"/>
                </a:solidFill>
                <a:effectLst/>
                <a:latin typeface="Arial" panose="020B0604020202020204" pitchFamily="34" charset="0"/>
                <a:cs typeface="Arial" panose="020B0604020202020204" pitchFamily="34" charset="0"/>
              </a:rPr>
              <a:t> </a:t>
            </a:r>
            <a:r>
              <a:rPr lang="en-US" sz="3600" b="0" i="0" dirty="0" err="1">
                <a:solidFill>
                  <a:srgbClr val="212529"/>
                </a:solidFill>
                <a:effectLst/>
                <a:latin typeface="Arial" panose="020B0604020202020204" pitchFamily="34" charset="0"/>
                <a:cs typeface="Arial" panose="020B0604020202020204" pitchFamily="34" charset="0"/>
              </a:rPr>
              <a:t>osutatakse</a:t>
            </a:r>
            <a:r>
              <a:rPr lang="en-US" sz="3600" b="0" i="0" dirty="0">
                <a:solidFill>
                  <a:srgbClr val="212529"/>
                </a:solidFill>
                <a:effectLst/>
                <a:latin typeface="Arial" panose="020B0604020202020204" pitchFamily="34" charset="0"/>
                <a:cs typeface="Arial" panose="020B0604020202020204" pitchFamily="34" charset="0"/>
              </a:rPr>
              <a:t> </a:t>
            </a:r>
            <a:r>
              <a:rPr lang="en-US" sz="3600" b="0" i="0" dirty="0" err="1">
                <a:solidFill>
                  <a:srgbClr val="212529"/>
                </a:solidFill>
                <a:effectLst/>
                <a:latin typeface="Arial" panose="020B0604020202020204" pitchFamily="34" charset="0"/>
                <a:cs typeface="Arial" panose="020B0604020202020204" pitchFamily="34" charset="0"/>
              </a:rPr>
              <a:t>patsiendile</a:t>
            </a:r>
            <a:r>
              <a:rPr lang="en-US" sz="3600" b="0" i="0" dirty="0">
                <a:solidFill>
                  <a:srgbClr val="212529"/>
                </a:solidFill>
                <a:effectLst/>
                <a:latin typeface="Arial" panose="020B0604020202020204" pitchFamily="34" charset="0"/>
                <a:cs typeface="Arial" panose="020B0604020202020204" pitchFamily="34" charset="0"/>
              </a:rPr>
              <a:t> </a:t>
            </a:r>
            <a:r>
              <a:rPr lang="en-US" sz="3600" b="0" i="0" dirty="0" err="1">
                <a:solidFill>
                  <a:srgbClr val="212529"/>
                </a:solidFill>
                <a:effectLst/>
                <a:latin typeface="Arial" panose="020B0604020202020204" pitchFamily="34" charset="0"/>
                <a:cs typeface="Arial" panose="020B0604020202020204" pitchFamily="34" charset="0"/>
              </a:rPr>
              <a:t>tema</a:t>
            </a:r>
            <a:r>
              <a:rPr lang="en-US" sz="3600" b="0" i="0" dirty="0">
                <a:solidFill>
                  <a:srgbClr val="212529"/>
                </a:solidFill>
                <a:effectLst/>
                <a:latin typeface="Arial" panose="020B0604020202020204" pitchFamily="34" charset="0"/>
                <a:cs typeface="Arial" panose="020B0604020202020204" pitchFamily="34" charset="0"/>
              </a:rPr>
              <a:t> </a:t>
            </a:r>
            <a:r>
              <a:rPr lang="en-US" sz="3600" b="0" i="0" dirty="0" err="1">
                <a:solidFill>
                  <a:srgbClr val="212529"/>
                </a:solidFill>
                <a:effectLst/>
                <a:latin typeface="Arial" panose="020B0604020202020204" pitchFamily="34" charset="0"/>
                <a:cs typeface="Arial" panose="020B0604020202020204" pitchFamily="34" charset="0"/>
              </a:rPr>
              <a:t>kodus</a:t>
            </a:r>
            <a:r>
              <a:rPr lang="en-US" sz="3600" b="0" i="0" dirty="0">
                <a:solidFill>
                  <a:srgbClr val="212529"/>
                </a:solidFill>
                <a:effectLst/>
                <a:latin typeface="Arial" panose="020B0604020202020204" pitchFamily="34" charset="0"/>
                <a:cs typeface="Arial" panose="020B0604020202020204" pitchFamily="34" charset="0"/>
              </a:rPr>
              <a:t> </a:t>
            </a:r>
            <a:r>
              <a:rPr lang="en-US" sz="3600" b="0" i="0" dirty="0" err="1">
                <a:solidFill>
                  <a:srgbClr val="212529"/>
                </a:solidFill>
                <a:effectLst/>
                <a:latin typeface="Arial" panose="020B0604020202020204" pitchFamily="34" charset="0"/>
                <a:cs typeface="Arial" panose="020B0604020202020204" pitchFamily="34" charset="0"/>
              </a:rPr>
              <a:t>või</a:t>
            </a:r>
            <a:r>
              <a:rPr lang="en-US" sz="3600" b="0" i="0" dirty="0">
                <a:solidFill>
                  <a:srgbClr val="212529"/>
                </a:solidFill>
                <a:effectLst/>
                <a:latin typeface="Arial" panose="020B0604020202020204" pitchFamily="34" charset="0"/>
                <a:cs typeface="Arial" panose="020B0604020202020204" pitchFamily="34" charset="0"/>
              </a:rPr>
              <a:t> </a:t>
            </a:r>
            <a:r>
              <a:rPr lang="en-US" sz="3600" b="0" i="0" dirty="0" err="1">
                <a:solidFill>
                  <a:srgbClr val="212529"/>
                </a:solidFill>
                <a:effectLst/>
                <a:latin typeface="Arial" panose="020B0604020202020204" pitchFamily="34" charset="0"/>
                <a:cs typeface="Arial" panose="020B0604020202020204" pitchFamily="34" charset="0"/>
              </a:rPr>
              <a:t>hoolekandeasutuses</a:t>
            </a:r>
            <a:r>
              <a:rPr lang="en-US" sz="3600" b="0" i="0" dirty="0">
                <a:solidFill>
                  <a:srgbClr val="212529"/>
                </a:solidFill>
                <a:effectLst/>
                <a:latin typeface="Arial" panose="020B0604020202020204" pitchFamily="34" charset="0"/>
                <a:cs typeface="Arial" panose="020B0604020202020204" pitchFamily="34" charset="0"/>
              </a:rPr>
              <a:t>. </a:t>
            </a:r>
            <a:r>
              <a:rPr lang="en-US" sz="3600" b="0" i="0" dirty="0" err="1">
                <a:solidFill>
                  <a:srgbClr val="212529"/>
                </a:solidFill>
                <a:effectLst/>
                <a:latin typeface="Arial" panose="020B0604020202020204" pitchFamily="34" charset="0"/>
                <a:cs typeface="Arial" panose="020B0604020202020204" pitchFamily="34" charset="0"/>
              </a:rPr>
              <a:t>Nimetatud</a:t>
            </a:r>
            <a:r>
              <a:rPr lang="en-US" sz="3600" b="0" i="0" dirty="0">
                <a:solidFill>
                  <a:srgbClr val="212529"/>
                </a:solidFill>
                <a:effectLst/>
                <a:latin typeface="Arial" panose="020B0604020202020204" pitchFamily="34" charset="0"/>
                <a:cs typeface="Arial" panose="020B0604020202020204" pitchFamily="34" charset="0"/>
              </a:rPr>
              <a:t> </a:t>
            </a:r>
            <a:r>
              <a:rPr lang="en-US" sz="3600" b="0" i="0" dirty="0" err="1">
                <a:solidFill>
                  <a:srgbClr val="212529"/>
                </a:solidFill>
                <a:effectLst/>
                <a:latin typeface="Arial" panose="020B0604020202020204" pitchFamily="34" charset="0"/>
                <a:cs typeface="Arial" panose="020B0604020202020204" pitchFamily="34" charset="0"/>
              </a:rPr>
              <a:t>teenused</a:t>
            </a:r>
            <a:r>
              <a:rPr lang="en-US" sz="3600" b="0" i="0" dirty="0">
                <a:solidFill>
                  <a:srgbClr val="212529"/>
                </a:solidFill>
                <a:effectLst/>
                <a:latin typeface="Arial" panose="020B0604020202020204" pitchFamily="34" charset="0"/>
                <a:cs typeface="Arial" panose="020B0604020202020204" pitchFamily="34" charset="0"/>
              </a:rPr>
              <a:t> on </a:t>
            </a:r>
            <a:r>
              <a:rPr lang="en-US" sz="3600" b="0" i="0" dirty="0" err="1">
                <a:solidFill>
                  <a:srgbClr val="212529"/>
                </a:solidFill>
                <a:effectLst/>
                <a:latin typeface="Arial" panose="020B0604020202020204" pitchFamily="34" charset="0"/>
                <a:cs typeface="Arial" panose="020B0604020202020204" pitchFamily="34" charset="0"/>
              </a:rPr>
              <a:t>patsiendile</a:t>
            </a:r>
            <a:r>
              <a:rPr lang="en-US" sz="3600" b="0" i="0" dirty="0">
                <a:solidFill>
                  <a:srgbClr val="212529"/>
                </a:solidFill>
                <a:effectLst/>
                <a:latin typeface="Arial" panose="020B0604020202020204" pitchFamily="34" charset="0"/>
                <a:cs typeface="Arial" panose="020B0604020202020204" pitchFamily="34" charset="0"/>
              </a:rPr>
              <a:t> </a:t>
            </a:r>
            <a:r>
              <a:rPr lang="en-US" sz="3600" b="0" i="0" dirty="0" err="1">
                <a:solidFill>
                  <a:srgbClr val="212529"/>
                </a:solidFill>
                <a:effectLst/>
                <a:latin typeface="Arial" panose="020B0604020202020204" pitchFamily="34" charset="0"/>
                <a:cs typeface="Arial" panose="020B0604020202020204" pitchFamily="34" charset="0"/>
              </a:rPr>
              <a:t>tasuta</a:t>
            </a:r>
            <a:r>
              <a:rPr lang="en-US" sz="3600" b="0" i="0" dirty="0">
                <a:solidFill>
                  <a:srgbClr val="212529"/>
                </a:solidFill>
                <a:effectLst/>
                <a:latin typeface="Arial" panose="020B0604020202020204" pitchFamily="34" charset="0"/>
                <a:cs typeface="Arial" panose="020B0604020202020204" pitchFamily="34" charset="0"/>
              </a:rPr>
              <a:t>, </a:t>
            </a:r>
            <a:r>
              <a:rPr lang="en-US" sz="3600" b="0" dirty="0" err="1">
                <a:solidFill>
                  <a:srgbClr val="000000"/>
                </a:solidFill>
                <a:latin typeface="Arial" panose="020B0604020202020204" pitchFamily="34" charset="0"/>
                <a:cs typeface="Arial" panose="020B0604020202020204" pitchFamily="34" charset="0"/>
              </a:rPr>
              <a:t>n</a:t>
            </a:r>
            <a:r>
              <a:rPr lang="en-US" sz="3600" i="0" dirty="0" err="1">
                <a:solidFill>
                  <a:srgbClr val="000000"/>
                </a:solidFill>
                <a:effectLst/>
                <a:latin typeface="Arial" panose="020B0604020202020204" pitchFamily="34" charset="0"/>
                <a:cs typeface="Arial" panose="020B0604020202020204" pitchFamily="34" charset="0"/>
              </a:rPr>
              <a:t>ende</a:t>
            </a:r>
            <a:r>
              <a:rPr lang="en-US" sz="3600" i="0" dirty="0">
                <a:solidFill>
                  <a:srgbClr val="000000"/>
                </a:solidFill>
                <a:effectLst/>
                <a:latin typeface="Arial" panose="020B0604020202020204" pitchFamily="34" charset="0"/>
                <a:cs typeface="Arial" panose="020B0604020202020204" pitchFamily="34" charset="0"/>
              </a:rPr>
              <a:t> </a:t>
            </a:r>
            <a:r>
              <a:rPr lang="en-US" sz="3600" i="0" dirty="0" err="1">
                <a:solidFill>
                  <a:srgbClr val="000000"/>
                </a:solidFill>
                <a:effectLst/>
                <a:latin typeface="Arial" panose="020B0604020202020204" pitchFamily="34" charset="0"/>
                <a:cs typeface="Arial" panose="020B0604020202020204" pitchFamily="34" charset="0"/>
              </a:rPr>
              <a:t>eest</a:t>
            </a:r>
            <a:r>
              <a:rPr lang="en-US" sz="3600" i="0" dirty="0">
                <a:solidFill>
                  <a:srgbClr val="000000"/>
                </a:solidFill>
                <a:effectLst/>
                <a:latin typeface="Arial" panose="020B0604020202020204" pitchFamily="34" charset="0"/>
                <a:cs typeface="Arial" panose="020B0604020202020204" pitchFamily="34" charset="0"/>
              </a:rPr>
              <a:t> </a:t>
            </a:r>
            <a:r>
              <a:rPr lang="en-US" sz="3600" i="0" dirty="0" err="1">
                <a:solidFill>
                  <a:srgbClr val="000000"/>
                </a:solidFill>
                <a:effectLst/>
                <a:latin typeface="Arial" panose="020B0604020202020204" pitchFamily="34" charset="0"/>
                <a:cs typeface="Arial" panose="020B0604020202020204" pitchFamily="34" charset="0"/>
              </a:rPr>
              <a:t>maksab</a:t>
            </a:r>
            <a:r>
              <a:rPr lang="en-US" sz="3600" i="0" dirty="0">
                <a:solidFill>
                  <a:srgbClr val="000000"/>
                </a:solidFill>
                <a:effectLst/>
                <a:latin typeface="Arial" panose="020B0604020202020204" pitchFamily="34" charset="0"/>
                <a:cs typeface="Arial" panose="020B0604020202020204" pitchFamily="34" charset="0"/>
              </a:rPr>
              <a:t> </a:t>
            </a:r>
            <a:r>
              <a:rPr lang="en-US" sz="3600" i="0" dirty="0" err="1">
                <a:solidFill>
                  <a:srgbClr val="000000"/>
                </a:solidFill>
                <a:effectLst/>
                <a:latin typeface="Arial" panose="020B0604020202020204" pitchFamily="34" charset="0"/>
                <a:cs typeface="Arial" panose="020B0604020202020204" pitchFamily="34" charset="0"/>
              </a:rPr>
              <a:t>Tervisekassa</a:t>
            </a:r>
            <a:r>
              <a:rPr lang="en-US" sz="3600" i="0" dirty="0">
                <a:solidFill>
                  <a:srgbClr val="000000"/>
                </a:solidFill>
                <a:effectLst/>
                <a:latin typeface="Arial" panose="020B0604020202020204" pitchFamily="34" charset="0"/>
                <a:cs typeface="Arial" panose="020B0604020202020204" pitchFamily="34" charset="0"/>
              </a:rPr>
              <a:t>. </a:t>
            </a:r>
            <a:r>
              <a:rPr lang="en-US" sz="3600" i="0" dirty="0" err="1">
                <a:solidFill>
                  <a:srgbClr val="212529"/>
                </a:solidFill>
                <a:effectLst/>
                <a:latin typeface="Arial" panose="020B0604020202020204" pitchFamily="34" charset="0"/>
                <a:cs typeface="Arial" panose="020B0604020202020204" pitchFamily="34" charset="0"/>
              </a:rPr>
              <a:t>Patsiendil</a:t>
            </a:r>
            <a:r>
              <a:rPr lang="en-US" sz="3600" i="0" dirty="0">
                <a:solidFill>
                  <a:srgbClr val="212529"/>
                </a:solidFill>
                <a:effectLst/>
                <a:latin typeface="Arial" panose="020B0604020202020204" pitchFamily="34" charset="0"/>
                <a:cs typeface="Arial" panose="020B0604020202020204" pitchFamily="34" charset="0"/>
              </a:rPr>
              <a:t> </a:t>
            </a:r>
            <a:r>
              <a:rPr lang="en-US" sz="3600" i="0" dirty="0" err="1">
                <a:solidFill>
                  <a:srgbClr val="212529"/>
                </a:solidFill>
                <a:effectLst/>
                <a:latin typeface="Arial" panose="020B0604020202020204" pitchFamily="34" charset="0"/>
                <a:cs typeface="Arial" panose="020B0604020202020204" pitchFamily="34" charset="0"/>
              </a:rPr>
              <a:t>jääb</a:t>
            </a:r>
            <a:r>
              <a:rPr lang="en-US" sz="3600" i="0" dirty="0">
                <a:solidFill>
                  <a:srgbClr val="212529"/>
                </a:solidFill>
                <a:effectLst/>
                <a:latin typeface="Arial" panose="020B0604020202020204" pitchFamily="34" charset="0"/>
                <a:cs typeface="Arial" panose="020B0604020202020204" pitchFamily="34" charset="0"/>
              </a:rPr>
              <a:t> </a:t>
            </a:r>
            <a:r>
              <a:rPr lang="en-US" sz="3600" i="0" dirty="0" err="1">
                <a:solidFill>
                  <a:srgbClr val="212529"/>
                </a:solidFill>
                <a:effectLst/>
                <a:latin typeface="Arial" panose="020B0604020202020204" pitchFamily="34" charset="0"/>
                <a:cs typeface="Arial" panose="020B0604020202020204" pitchFamily="34" charset="0"/>
              </a:rPr>
              <a:t>tasuda</a:t>
            </a:r>
            <a:r>
              <a:rPr lang="en-US" sz="3600" i="0" dirty="0">
                <a:solidFill>
                  <a:srgbClr val="212529"/>
                </a:solidFill>
                <a:effectLst/>
                <a:latin typeface="Arial" panose="020B0604020202020204" pitchFamily="34" charset="0"/>
                <a:cs typeface="Arial" panose="020B0604020202020204" pitchFamily="34" charset="0"/>
              </a:rPr>
              <a:t> </a:t>
            </a:r>
            <a:r>
              <a:rPr lang="en-US" sz="3600" i="0" dirty="0" err="1">
                <a:solidFill>
                  <a:srgbClr val="212529"/>
                </a:solidFill>
                <a:effectLst/>
                <a:latin typeface="Arial" panose="020B0604020202020204" pitchFamily="34" charset="0"/>
                <a:cs typeface="Arial" panose="020B0604020202020204" pitchFamily="34" charset="0"/>
              </a:rPr>
              <a:t>teenuse</a:t>
            </a:r>
            <a:r>
              <a:rPr lang="en-US" sz="3600" i="0" dirty="0">
                <a:solidFill>
                  <a:srgbClr val="212529"/>
                </a:solidFill>
                <a:effectLst/>
                <a:latin typeface="Arial" panose="020B0604020202020204" pitchFamily="34" charset="0"/>
                <a:cs typeface="Arial" panose="020B0604020202020204" pitchFamily="34" charset="0"/>
              </a:rPr>
              <a:t> </a:t>
            </a:r>
            <a:r>
              <a:rPr lang="en-US" sz="3600" i="0" dirty="0" err="1">
                <a:solidFill>
                  <a:srgbClr val="212529"/>
                </a:solidFill>
                <a:effectLst/>
                <a:latin typeface="Arial" panose="020B0604020202020204" pitchFamily="34" charset="0"/>
                <a:cs typeface="Arial" panose="020B0604020202020204" pitchFamily="34" charset="0"/>
              </a:rPr>
              <a:t>osutamise</a:t>
            </a:r>
            <a:r>
              <a:rPr lang="en-US" sz="3600" i="0" dirty="0">
                <a:solidFill>
                  <a:srgbClr val="212529"/>
                </a:solidFill>
                <a:effectLst/>
                <a:latin typeface="Arial" panose="020B0604020202020204" pitchFamily="34" charset="0"/>
                <a:cs typeface="Arial" panose="020B0604020202020204" pitchFamily="34" charset="0"/>
              </a:rPr>
              <a:t> </a:t>
            </a:r>
            <a:r>
              <a:rPr lang="en-US" sz="3600" i="0" dirty="0" err="1">
                <a:solidFill>
                  <a:srgbClr val="212529"/>
                </a:solidFill>
                <a:effectLst/>
                <a:latin typeface="Arial" panose="020B0604020202020204" pitchFamily="34" charset="0"/>
                <a:cs typeface="Arial" panose="020B0604020202020204" pitchFamily="34" charset="0"/>
              </a:rPr>
              <a:t>käigus</a:t>
            </a:r>
            <a:r>
              <a:rPr lang="en-US" sz="3600" i="0" dirty="0">
                <a:solidFill>
                  <a:srgbClr val="212529"/>
                </a:solidFill>
                <a:effectLst/>
                <a:latin typeface="Arial" panose="020B0604020202020204" pitchFamily="34" charset="0"/>
                <a:cs typeface="Arial" panose="020B0604020202020204" pitchFamily="34" charset="0"/>
              </a:rPr>
              <a:t> </a:t>
            </a:r>
            <a:r>
              <a:rPr lang="en-US" sz="3600" i="0" dirty="0" err="1">
                <a:solidFill>
                  <a:srgbClr val="212529"/>
                </a:solidFill>
                <a:effectLst/>
                <a:latin typeface="Arial" panose="020B0604020202020204" pitchFamily="34" charset="0"/>
                <a:cs typeface="Arial" panose="020B0604020202020204" pitchFamily="34" charset="0"/>
              </a:rPr>
              <a:t>kuluvate</a:t>
            </a:r>
            <a:r>
              <a:rPr lang="en-US" sz="3600" i="0" dirty="0">
                <a:solidFill>
                  <a:srgbClr val="212529"/>
                </a:solidFill>
                <a:effectLst/>
                <a:latin typeface="Arial" panose="020B0604020202020204" pitchFamily="34" charset="0"/>
                <a:cs typeface="Arial" panose="020B0604020202020204" pitchFamily="34" charset="0"/>
              </a:rPr>
              <a:t> </a:t>
            </a:r>
            <a:r>
              <a:rPr lang="en-US" sz="3600" b="0" i="0" dirty="0" err="1">
                <a:solidFill>
                  <a:srgbClr val="212529"/>
                </a:solidFill>
                <a:effectLst/>
                <a:latin typeface="Arial" panose="020B0604020202020204" pitchFamily="34" charset="0"/>
                <a:cs typeface="Arial" panose="020B0604020202020204" pitchFamily="34" charset="0"/>
              </a:rPr>
              <a:t>vahendite</a:t>
            </a:r>
            <a:r>
              <a:rPr lang="en-US" sz="3600" b="0" i="0" dirty="0">
                <a:solidFill>
                  <a:srgbClr val="212529"/>
                </a:solidFill>
                <a:effectLst/>
                <a:latin typeface="Arial" panose="020B0604020202020204" pitchFamily="34" charset="0"/>
                <a:cs typeface="Arial" panose="020B0604020202020204" pitchFamily="34" charset="0"/>
              </a:rPr>
              <a:t> (</a:t>
            </a:r>
            <a:r>
              <a:rPr lang="en-US" sz="3600" b="0" i="0" dirty="0" err="1">
                <a:solidFill>
                  <a:srgbClr val="212529"/>
                </a:solidFill>
                <a:effectLst/>
                <a:latin typeface="Arial" panose="020B0604020202020204" pitchFamily="34" charset="0"/>
                <a:cs typeface="Arial" panose="020B0604020202020204" pitchFamily="34" charset="0"/>
              </a:rPr>
              <a:t>nt</a:t>
            </a:r>
            <a:r>
              <a:rPr lang="en-US" sz="3600" b="0" i="0" dirty="0">
                <a:solidFill>
                  <a:srgbClr val="212529"/>
                </a:solidFill>
                <a:effectLst/>
                <a:latin typeface="Arial" panose="020B0604020202020204" pitchFamily="34" charset="0"/>
                <a:cs typeface="Arial" panose="020B0604020202020204" pitchFamily="34" charset="0"/>
              </a:rPr>
              <a:t> </a:t>
            </a:r>
            <a:r>
              <a:rPr lang="en-US" sz="3600" b="0" i="0" dirty="0" err="1">
                <a:solidFill>
                  <a:srgbClr val="212529"/>
                </a:solidFill>
                <a:effectLst/>
                <a:latin typeface="Arial" panose="020B0604020202020204" pitchFamily="34" charset="0"/>
                <a:cs typeface="Arial" panose="020B0604020202020204" pitchFamily="34" charset="0"/>
              </a:rPr>
              <a:t>plaastrid</a:t>
            </a:r>
            <a:r>
              <a:rPr lang="en-US" sz="3600" b="0" i="0" dirty="0">
                <a:solidFill>
                  <a:srgbClr val="212529"/>
                </a:solidFill>
                <a:effectLst/>
                <a:latin typeface="Arial" panose="020B0604020202020204" pitchFamily="34" charset="0"/>
                <a:cs typeface="Arial" panose="020B0604020202020204" pitchFamily="34" charset="0"/>
              </a:rPr>
              <a:t>, </a:t>
            </a:r>
            <a:r>
              <a:rPr lang="en-US" sz="3600" b="0" i="0" dirty="0" err="1">
                <a:solidFill>
                  <a:srgbClr val="212529"/>
                </a:solidFill>
                <a:effectLst/>
                <a:latin typeface="Arial" panose="020B0604020202020204" pitchFamily="34" charset="0"/>
                <a:cs typeface="Arial" panose="020B0604020202020204" pitchFamily="34" charset="0"/>
              </a:rPr>
              <a:t>haavaravi</a:t>
            </a:r>
            <a:r>
              <a:rPr lang="en-US" sz="3600" b="0" i="0" dirty="0">
                <a:solidFill>
                  <a:srgbClr val="212529"/>
                </a:solidFill>
                <a:effectLst/>
                <a:latin typeface="Arial" panose="020B0604020202020204" pitchFamily="34" charset="0"/>
                <a:cs typeface="Arial" panose="020B0604020202020204" pitchFamily="34" charset="0"/>
              </a:rPr>
              <a:t> tooted, </a:t>
            </a:r>
            <a:r>
              <a:rPr lang="en-US" sz="3600" b="0" i="0" dirty="0" err="1">
                <a:solidFill>
                  <a:srgbClr val="212529"/>
                </a:solidFill>
                <a:effectLst/>
                <a:latin typeface="Arial" panose="020B0604020202020204" pitchFamily="34" charset="0"/>
                <a:cs typeface="Arial" panose="020B0604020202020204" pitchFamily="34" charset="0"/>
              </a:rPr>
              <a:t>sidumisvahendid</a:t>
            </a:r>
            <a:r>
              <a:rPr lang="en-US" sz="3600" b="0" i="0" dirty="0">
                <a:solidFill>
                  <a:srgbClr val="212529"/>
                </a:solidFill>
                <a:effectLst/>
                <a:latin typeface="Arial" panose="020B0604020202020204" pitchFamily="34" charset="0"/>
                <a:cs typeface="Arial" panose="020B0604020202020204" pitchFamily="34" charset="0"/>
              </a:rPr>
              <a:t>, </a:t>
            </a:r>
            <a:r>
              <a:rPr lang="en-US" sz="3600" b="0" i="0" dirty="0" err="1">
                <a:solidFill>
                  <a:srgbClr val="212529"/>
                </a:solidFill>
                <a:effectLst/>
                <a:latin typeface="Arial" panose="020B0604020202020204" pitchFamily="34" charset="0"/>
                <a:cs typeface="Arial" panose="020B0604020202020204" pitchFamily="34" charset="0"/>
              </a:rPr>
              <a:t>kateetrid</a:t>
            </a:r>
            <a:r>
              <a:rPr lang="en-US" sz="3600" b="0" i="0" dirty="0">
                <a:solidFill>
                  <a:srgbClr val="212529"/>
                </a:solidFill>
                <a:effectLst/>
                <a:latin typeface="Arial" panose="020B0604020202020204" pitchFamily="34" charset="0"/>
                <a:cs typeface="Arial" panose="020B0604020202020204" pitchFamily="34" charset="0"/>
              </a:rPr>
              <a:t> </a:t>
            </a:r>
            <a:r>
              <a:rPr lang="en-US" sz="3600" b="0" i="0" dirty="0" err="1">
                <a:solidFill>
                  <a:srgbClr val="212529"/>
                </a:solidFill>
                <a:effectLst/>
                <a:latin typeface="Arial" panose="020B0604020202020204" pitchFamily="34" charset="0"/>
                <a:cs typeface="Arial" panose="020B0604020202020204" pitchFamily="34" charset="0"/>
              </a:rPr>
              <a:t>jne</a:t>
            </a:r>
            <a:r>
              <a:rPr lang="en-US" sz="3600" b="0" i="0" dirty="0">
                <a:solidFill>
                  <a:srgbClr val="212529"/>
                </a:solidFill>
                <a:effectLst/>
                <a:latin typeface="Arial" panose="020B0604020202020204" pitchFamily="34" charset="0"/>
                <a:cs typeface="Arial" panose="020B0604020202020204" pitchFamily="34" charset="0"/>
              </a:rPr>
              <a:t>) </a:t>
            </a:r>
            <a:r>
              <a:rPr lang="en-US" sz="3600" b="0" i="0" dirty="0" err="1">
                <a:solidFill>
                  <a:srgbClr val="212529"/>
                </a:solidFill>
                <a:effectLst/>
                <a:latin typeface="Arial" panose="020B0604020202020204" pitchFamily="34" charset="0"/>
                <a:cs typeface="Arial" panose="020B0604020202020204" pitchFamily="34" charset="0"/>
              </a:rPr>
              <a:t>eest</a:t>
            </a:r>
            <a:r>
              <a:rPr lang="en-US" sz="3600" b="0" i="0" dirty="0">
                <a:solidFill>
                  <a:srgbClr val="212529"/>
                </a:solidFill>
                <a:effectLst/>
                <a:latin typeface="Arial" panose="020B0604020202020204" pitchFamily="34" charset="0"/>
                <a:cs typeface="Arial" panose="020B0604020202020204" pitchFamily="34" charset="0"/>
              </a:rPr>
              <a:t>. </a:t>
            </a:r>
            <a:r>
              <a:rPr lang="en-US" sz="3600" b="0" i="0" dirty="0" err="1">
                <a:solidFill>
                  <a:srgbClr val="212529"/>
                </a:solidFill>
                <a:effectLst/>
                <a:latin typeface="Arial" panose="020B0604020202020204" pitchFamily="34" charset="0"/>
                <a:cs typeface="Arial" panose="020B0604020202020204" pitchFamily="34" charset="0"/>
              </a:rPr>
              <a:t>Õe</a:t>
            </a:r>
            <a:r>
              <a:rPr lang="en-US" sz="3600" b="0" i="0" dirty="0">
                <a:solidFill>
                  <a:srgbClr val="212529"/>
                </a:solidFill>
                <a:effectLst/>
                <a:latin typeface="Arial" panose="020B0604020202020204" pitchFamily="34" charset="0"/>
                <a:cs typeface="Arial" panose="020B0604020202020204" pitchFamily="34" charset="0"/>
              </a:rPr>
              <a:t> </a:t>
            </a:r>
            <a:r>
              <a:rPr lang="en-US" sz="3600" b="0" i="0" dirty="0" err="1">
                <a:solidFill>
                  <a:srgbClr val="212529"/>
                </a:solidFill>
                <a:effectLst/>
                <a:latin typeface="Arial" panose="020B0604020202020204" pitchFamily="34" charset="0"/>
                <a:cs typeface="Arial" panose="020B0604020202020204" pitchFamily="34" charset="0"/>
              </a:rPr>
              <a:t>koduvisiit</a:t>
            </a:r>
            <a:r>
              <a:rPr lang="en-US" sz="3600" b="0" i="0" dirty="0">
                <a:solidFill>
                  <a:srgbClr val="212529"/>
                </a:solidFill>
                <a:effectLst/>
                <a:latin typeface="Arial" panose="020B0604020202020204" pitchFamily="34" charset="0"/>
                <a:cs typeface="Arial" panose="020B0604020202020204" pitchFamily="34" charset="0"/>
              </a:rPr>
              <a:t> </a:t>
            </a:r>
            <a:r>
              <a:rPr lang="en-US" sz="3600" b="0" i="0" dirty="0" err="1">
                <a:solidFill>
                  <a:srgbClr val="212529"/>
                </a:solidFill>
                <a:effectLst/>
                <a:latin typeface="Arial" panose="020B0604020202020204" pitchFamily="34" charset="0"/>
                <a:cs typeface="Arial" panose="020B0604020202020204" pitchFamily="34" charset="0"/>
              </a:rPr>
              <a:t>sisaldab</a:t>
            </a:r>
            <a:r>
              <a:rPr lang="en-US" sz="3600" b="0" i="0" dirty="0">
                <a:solidFill>
                  <a:srgbClr val="212529"/>
                </a:solidFill>
                <a:effectLst/>
                <a:latin typeface="Arial" panose="020B0604020202020204" pitchFamily="34" charset="0"/>
                <a:cs typeface="Arial" panose="020B0604020202020204" pitchFamily="34" charset="0"/>
              </a:rPr>
              <a:t>:</a:t>
            </a:r>
          </a:p>
          <a:p>
            <a:pPr algn="just">
              <a:buFont typeface="Arial" panose="020B0604020202020204" pitchFamily="34" charset="0"/>
              <a:buChar char="•"/>
            </a:pPr>
            <a:r>
              <a:rPr lang="en-US" sz="3600" b="0" i="0" dirty="0" err="1">
                <a:solidFill>
                  <a:srgbClr val="212529"/>
                </a:solidFill>
                <a:effectLst/>
                <a:latin typeface="Arial" panose="020B0604020202020204" pitchFamily="34" charset="0"/>
                <a:cs typeface="Arial" panose="020B0604020202020204" pitchFamily="34" charset="0"/>
              </a:rPr>
              <a:t>patsiendi</a:t>
            </a:r>
            <a:r>
              <a:rPr lang="en-US" sz="3600" b="0" i="0" dirty="0">
                <a:solidFill>
                  <a:srgbClr val="212529"/>
                </a:solidFill>
                <a:effectLst/>
                <a:latin typeface="Arial" panose="020B0604020202020204" pitchFamily="34" charset="0"/>
                <a:cs typeface="Arial" panose="020B0604020202020204" pitchFamily="34" charset="0"/>
              </a:rPr>
              <a:t> ja </a:t>
            </a:r>
            <a:r>
              <a:rPr lang="en-US" sz="3600" b="0" i="0" dirty="0" err="1">
                <a:solidFill>
                  <a:srgbClr val="212529"/>
                </a:solidFill>
                <a:effectLst/>
                <a:latin typeface="Arial" panose="020B0604020202020204" pitchFamily="34" charset="0"/>
                <a:cs typeface="Arial" panose="020B0604020202020204" pitchFamily="34" charset="0"/>
              </a:rPr>
              <a:t>tema</a:t>
            </a:r>
            <a:r>
              <a:rPr lang="en-US" sz="3600" b="0" i="0" dirty="0">
                <a:solidFill>
                  <a:srgbClr val="212529"/>
                </a:solidFill>
                <a:effectLst/>
                <a:latin typeface="Arial" panose="020B0604020202020204" pitchFamily="34" charset="0"/>
                <a:cs typeface="Arial" panose="020B0604020202020204" pitchFamily="34" charset="0"/>
              </a:rPr>
              <a:t> </a:t>
            </a:r>
            <a:r>
              <a:rPr lang="en-US" sz="3600" b="0" i="0" dirty="0" err="1">
                <a:solidFill>
                  <a:srgbClr val="212529"/>
                </a:solidFill>
                <a:effectLst/>
                <a:latin typeface="Arial" panose="020B0604020202020204" pitchFamily="34" charset="0"/>
                <a:cs typeface="Arial" panose="020B0604020202020204" pitchFamily="34" charset="0"/>
              </a:rPr>
              <a:t>lähedaste</a:t>
            </a:r>
            <a:r>
              <a:rPr lang="en-US" sz="3600" b="0" i="0" dirty="0">
                <a:solidFill>
                  <a:srgbClr val="212529"/>
                </a:solidFill>
                <a:effectLst/>
                <a:latin typeface="Arial" panose="020B0604020202020204" pitchFamily="34" charset="0"/>
                <a:cs typeface="Arial" panose="020B0604020202020204" pitchFamily="34" charset="0"/>
              </a:rPr>
              <a:t> </a:t>
            </a:r>
            <a:r>
              <a:rPr lang="en-US" sz="3600" b="0" i="0" dirty="0" err="1">
                <a:solidFill>
                  <a:srgbClr val="212529"/>
                </a:solidFill>
                <a:effectLst/>
                <a:latin typeface="Arial" panose="020B0604020202020204" pitchFamily="34" charset="0"/>
                <a:cs typeface="Arial" panose="020B0604020202020204" pitchFamily="34" charset="0"/>
              </a:rPr>
              <a:t>tervisealast</a:t>
            </a:r>
            <a:r>
              <a:rPr lang="en-US" sz="3600" b="0" i="0" dirty="0">
                <a:solidFill>
                  <a:srgbClr val="212529"/>
                </a:solidFill>
                <a:effectLst/>
                <a:latin typeface="Arial" panose="020B0604020202020204" pitchFamily="34" charset="0"/>
                <a:cs typeface="Arial" panose="020B0604020202020204" pitchFamily="34" charset="0"/>
              </a:rPr>
              <a:t> </a:t>
            </a:r>
            <a:r>
              <a:rPr lang="en-US" sz="3600" b="0" i="0" dirty="0" err="1">
                <a:solidFill>
                  <a:srgbClr val="212529"/>
                </a:solidFill>
                <a:effectLst/>
                <a:latin typeface="Arial" panose="020B0604020202020204" pitchFamily="34" charset="0"/>
                <a:cs typeface="Arial" panose="020B0604020202020204" pitchFamily="34" charset="0"/>
              </a:rPr>
              <a:t>nõustamist</a:t>
            </a:r>
            <a:r>
              <a:rPr lang="en-US" sz="3600" b="0" i="0" dirty="0">
                <a:solidFill>
                  <a:srgbClr val="212529"/>
                </a:solidFill>
                <a:effectLst/>
                <a:latin typeface="Arial" panose="020B0604020202020204" pitchFamily="34" charset="0"/>
                <a:cs typeface="Arial" panose="020B0604020202020204" pitchFamily="34" charset="0"/>
              </a:rPr>
              <a:t> </a:t>
            </a:r>
            <a:r>
              <a:rPr lang="en-US" sz="3600" b="0" i="0" dirty="0" err="1">
                <a:solidFill>
                  <a:srgbClr val="212529"/>
                </a:solidFill>
                <a:effectLst/>
                <a:latin typeface="Arial" panose="020B0604020202020204" pitchFamily="34" charset="0"/>
                <a:cs typeface="Arial" panose="020B0604020202020204" pitchFamily="34" charset="0"/>
              </a:rPr>
              <a:t>tervise</a:t>
            </a:r>
            <a:r>
              <a:rPr lang="en-US" sz="3600" b="0" i="0" dirty="0">
                <a:solidFill>
                  <a:srgbClr val="212529"/>
                </a:solidFill>
                <a:effectLst/>
                <a:latin typeface="Arial" panose="020B0604020202020204" pitchFamily="34" charset="0"/>
                <a:cs typeface="Arial" panose="020B0604020202020204" pitchFamily="34" charset="0"/>
              </a:rPr>
              <a:t> </a:t>
            </a:r>
            <a:r>
              <a:rPr lang="en-US" sz="3600" b="0" i="0" dirty="0" err="1">
                <a:solidFill>
                  <a:srgbClr val="212529"/>
                </a:solidFill>
                <a:effectLst/>
                <a:latin typeface="Arial" panose="020B0604020202020204" pitchFamily="34" charset="0"/>
                <a:cs typeface="Arial" panose="020B0604020202020204" pitchFamily="34" charset="0"/>
              </a:rPr>
              <a:t>säilitamiseks</a:t>
            </a:r>
            <a:r>
              <a:rPr lang="en-US" sz="3600" b="0" i="0" dirty="0">
                <a:solidFill>
                  <a:srgbClr val="212529"/>
                </a:solidFill>
                <a:effectLst/>
                <a:latin typeface="Arial" panose="020B0604020202020204" pitchFamily="34" charset="0"/>
                <a:cs typeface="Arial" panose="020B0604020202020204" pitchFamily="34" charset="0"/>
              </a:rPr>
              <a:t>, </a:t>
            </a:r>
            <a:r>
              <a:rPr lang="en-US" sz="3600" b="0" i="0" dirty="0" err="1">
                <a:solidFill>
                  <a:srgbClr val="212529"/>
                </a:solidFill>
                <a:effectLst/>
                <a:latin typeface="Arial" panose="020B0604020202020204" pitchFamily="34" charset="0"/>
                <a:cs typeface="Arial" panose="020B0604020202020204" pitchFamily="34" charset="0"/>
              </a:rPr>
              <a:t>edendamiseks</a:t>
            </a:r>
            <a:r>
              <a:rPr lang="en-US" sz="3600" b="0" i="0" dirty="0">
                <a:solidFill>
                  <a:srgbClr val="212529"/>
                </a:solidFill>
                <a:effectLst/>
                <a:latin typeface="Arial" panose="020B0604020202020204" pitchFamily="34" charset="0"/>
                <a:cs typeface="Arial" panose="020B0604020202020204" pitchFamily="34" charset="0"/>
              </a:rPr>
              <a:t> ja </a:t>
            </a:r>
            <a:r>
              <a:rPr lang="en-US" sz="3600" b="0" i="0" dirty="0" err="1">
                <a:solidFill>
                  <a:srgbClr val="212529"/>
                </a:solidFill>
                <a:effectLst/>
                <a:latin typeface="Arial" panose="020B0604020202020204" pitchFamily="34" charset="0"/>
                <a:cs typeface="Arial" panose="020B0604020202020204" pitchFamily="34" charset="0"/>
              </a:rPr>
              <a:t>haiguste</a:t>
            </a:r>
            <a:r>
              <a:rPr lang="en-US" sz="3600" b="0" i="0" dirty="0">
                <a:solidFill>
                  <a:srgbClr val="212529"/>
                </a:solidFill>
                <a:effectLst/>
                <a:latin typeface="Arial" panose="020B0604020202020204" pitchFamily="34" charset="0"/>
                <a:cs typeface="Arial" panose="020B0604020202020204" pitchFamily="34" charset="0"/>
              </a:rPr>
              <a:t> </a:t>
            </a:r>
            <a:r>
              <a:rPr lang="en-US" sz="3600" b="0" i="0" dirty="0" err="1">
                <a:solidFill>
                  <a:srgbClr val="212529"/>
                </a:solidFill>
                <a:effectLst/>
                <a:latin typeface="Arial" panose="020B0604020202020204" pitchFamily="34" charset="0"/>
                <a:cs typeface="Arial" panose="020B0604020202020204" pitchFamily="34" charset="0"/>
              </a:rPr>
              <a:t>ennetamiseks</a:t>
            </a:r>
            <a:r>
              <a:rPr lang="en-US" sz="3600" b="0" i="0" dirty="0">
                <a:solidFill>
                  <a:srgbClr val="212529"/>
                </a:solidFill>
                <a:effectLst/>
                <a:latin typeface="Arial" panose="020B0604020202020204" pitchFamily="34" charset="0"/>
                <a:cs typeface="Arial" panose="020B0604020202020204" pitchFamily="34" charset="0"/>
              </a:rPr>
              <a:t> (</a:t>
            </a:r>
            <a:r>
              <a:rPr lang="en-US" sz="3600" b="0" i="0" dirty="0" err="1">
                <a:solidFill>
                  <a:srgbClr val="212529"/>
                </a:solidFill>
                <a:effectLst/>
                <a:latin typeface="Arial" panose="020B0604020202020204" pitchFamily="34" charset="0"/>
                <a:cs typeface="Arial" panose="020B0604020202020204" pitchFamily="34" charset="0"/>
              </a:rPr>
              <a:t>sh</a:t>
            </a:r>
            <a:r>
              <a:rPr lang="en-US" sz="3600" b="0" i="0" dirty="0">
                <a:solidFill>
                  <a:srgbClr val="212529"/>
                </a:solidFill>
                <a:effectLst/>
                <a:latin typeface="Arial" panose="020B0604020202020204" pitchFamily="34" charset="0"/>
                <a:cs typeface="Arial" panose="020B0604020202020204" pitchFamily="34" charset="0"/>
              </a:rPr>
              <a:t> </a:t>
            </a:r>
            <a:r>
              <a:rPr lang="en-US" sz="3600" b="0" i="0" dirty="0" err="1">
                <a:solidFill>
                  <a:srgbClr val="212529"/>
                </a:solidFill>
                <a:effectLst/>
                <a:latin typeface="Arial" panose="020B0604020202020204" pitchFamily="34" charset="0"/>
                <a:cs typeface="Arial" panose="020B0604020202020204" pitchFamily="34" charset="0"/>
              </a:rPr>
              <a:t>terviseriskide</a:t>
            </a:r>
            <a:r>
              <a:rPr lang="en-US" sz="3600" b="0" i="0" dirty="0">
                <a:solidFill>
                  <a:srgbClr val="212529"/>
                </a:solidFill>
                <a:effectLst/>
                <a:latin typeface="Arial" panose="020B0604020202020204" pitchFamily="34" charset="0"/>
                <a:cs typeface="Arial" panose="020B0604020202020204" pitchFamily="34" charset="0"/>
              </a:rPr>
              <a:t> </a:t>
            </a:r>
            <a:r>
              <a:rPr lang="en-US" sz="3600" b="0" i="0" dirty="0" err="1">
                <a:solidFill>
                  <a:srgbClr val="212529"/>
                </a:solidFill>
                <a:effectLst/>
                <a:latin typeface="Arial" panose="020B0604020202020204" pitchFamily="34" charset="0"/>
                <a:cs typeface="Arial" panose="020B0604020202020204" pitchFamily="34" charset="0"/>
              </a:rPr>
              <a:t>analüüs</a:t>
            </a:r>
            <a:r>
              <a:rPr lang="en-US" sz="3600" b="0" i="0" dirty="0">
                <a:solidFill>
                  <a:srgbClr val="212529"/>
                </a:solidFill>
                <a:effectLst/>
                <a:latin typeface="Arial" panose="020B0604020202020204" pitchFamily="34" charset="0"/>
                <a:cs typeface="Arial" panose="020B0604020202020204" pitchFamily="34" charset="0"/>
              </a:rPr>
              <a:t>, </a:t>
            </a:r>
            <a:r>
              <a:rPr lang="en-US" sz="3600" b="0" i="0" dirty="0" err="1">
                <a:solidFill>
                  <a:srgbClr val="212529"/>
                </a:solidFill>
                <a:effectLst/>
                <a:latin typeface="Arial" panose="020B0604020202020204" pitchFamily="34" charset="0"/>
                <a:cs typeface="Arial" panose="020B0604020202020204" pitchFamily="34" charset="0"/>
              </a:rPr>
              <a:t>toimetuleku</a:t>
            </a:r>
            <a:r>
              <a:rPr lang="en-US" sz="3600" b="0" i="0" dirty="0">
                <a:solidFill>
                  <a:srgbClr val="212529"/>
                </a:solidFill>
                <a:effectLst/>
                <a:latin typeface="Arial" panose="020B0604020202020204" pitchFamily="34" charset="0"/>
                <a:cs typeface="Arial" panose="020B0604020202020204" pitchFamily="34" charset="0"/>
              </a:rPr>
              <a:t> </a:t>
            </a:r>
            <a:r>
              <a:rPr lang="en-US" sz="3600" b="0" i="0" dirty="0" err="1">
                <a:solidFill>
                  <a:srgbClr val="212529"/>
                </a:solidFill>
                <a:effectLst/>
                <a:latin typeface="Arial" panose="020B0604020202020204" pitchFamily="34" charset="0"/>
                <a:cs typeface="Arial" panose="020B0604020202020204" pitchFamily="34" charset="0"/>
              </a:rPr>
              <a:t>nõustamine</a:t>
            </a:r>
            <a:r>
              <a:rPr lang="en-US" sz="3600" b="0" i="0" dirty="0">
                <a:solidFill>
                  <a:srgbClr val="212529"/>
                </a:solidFill>
                <a:effectLst/>
                <a:latin typeface="Arial" panose="020B0604020202020204" pitchFamily="34" charset="0"/>
                <a:cs typeface="Arial" panose="020B0604020202020204" pitchFamily="34" charset="0"/>
              </a:rPr>
              <a:t>, </a:t>
            </a:r>
            <a:r>
              <a:rPr lang="en-US" sz="3600" b="0" i="0" dirty="0" err="1">
                <a:solidFill>
                  <a:srgbClr val="212529"/>
                </a:solidFill>
                <a:effectLst/>
                <a:latin typeface="Arial" panose="020B0604020202020204" pitchFamily="34" charset="0"/>
                <a:cs typeface="Arial" panose="020B0604020202020204" pitchFamily="34" charset="0"/>
              </a:rPr>
              <a:t>patsiendi</a:t>
            </a:r>
            <a:r>
              <a:rPr lang="en-US" sz="3600" b="0" i="0" dirty="0">
                <a:solidFill>
                  <a:srgbClr val="212529"/>
                </a:solidFill>
                <a:effectLst/>
                <a:latin typeface="Arial" panose="020B0604020202020204" pitchFamily="34" charset="0"/>
                <a:cs typeface="Arial" panose="020B0604020202020204" pitchFamily="34" charset="0"/>
              </a:rPr>
              <a:t> </a:t>
            </a:r>
            <a:r>
              <a:rPr lang="en-US" sz="3600" b="0" i="0" dirty="0" err="1">
                <a:solidFill>
                  <a:srgbClr val="212529"/>
                </a:solidFill>
                <a:effectLst/>
                <a:latin typeface="Arial" panose="020B0604020202020204" pitchFamily="34" charset="0"/>
                <a:cs typeface="Arial" panose="020B0604020202020204" pitchFamily="34" charset="0"/>
              </a:rPr>
              <a:t>iseseisvaks</a:t>
            </a:r>
            <a:r>
              <a:rPr lang="en-US" sz="3600" b="0" i="0" dirty="0">
                <a:solidFill>
                  <a:srgbClr val="212529"/>
                </a:solidFill>
                <a:effectLst/>
                <a:latin typeface="Arial" panose="020B0604020202020204" pitchFamily="34" charset="0"/>
                <a:cs typeface="Arial" panose="020B0604020202020204" pitchFamily="34" charset="0"/>
              </a:rPr>
              <a:t> </a:t>
            </a:r>
            <a:r>
              <a:rPr lang="en-US" sz="3600" b="0" i="0" dirty="0" err="1">
                <a:solidFill>
                  <a:srgbClr val="212529"/>
                </a:solidFill>
                <a:effectLst/>
                <a:latin typeface="Arial" panose="020B0604020202020204" pitchFamily="34" charset="0"/>
                <a:cs typeface="Arial" panose="020B0604020202020204" pitchFamily="34" charset="0"/>
              </a:rPr>
              <a:t>kasutamiseks</a:t>
            </a:r>
            <a:r>
              <a:rPr lang="en-US" sz="3600" b="0" i="0" dirty="0">
                <a:solidFill>
                  <a:srgbClr val="212529"/>
                </a:solidFill>
                <a:effectLst/>
                <a:latin typeface="Arial" panose="020B0604020202020204" pitchFamily="34" charset="0"/>
                <a:cs typeface="Arial" panose="020B0604020202020204" pitchFamily="34" charset="0"/>
              </a:rPr>
              <a:t> </a:t>
            </a:r>
            <a:r>
              <a:rPr lang="en-US" sz="3600" b="0" i="0" dirty="0" err="1">
                <a:solidFill>
                  <a:srgbClr val="212529"/>
                </a:solidFill>
                <a:effectLst/>
                <a:latin typeface="Arial" panose="020B0604020202020204" pitchFamily="34" charset="0"/>
                <a:cs typeface="Arial" panose="020B0604020202020204" pitchFamily="34" charset="0"/>
              </a:rPr>
              <a:t>mõeldud</a:t>
            </a:r>
            <a:r>
              <a:rPr lang="en-US" sz="3600" b="0" i="0" dirty="0">
                <a:solidFill>
                  <a:srgbClr val="212529"/>
                </a:solidFill>
                <a:effectLst/>
                <a:latin typeface="Arial" panose="020B0604020202020204" pitchFamily="34" charset="0"/>
                <a:cs typeface="Arial" panose="020B0604020202020204" pitchFamily="34" charset="0"/>
              </a:rPr>
              <a:t> </a:t>
            </a:r>
            <a:r>
              <a:rPr lang="en-US" sz="3600" b="0" i="0" dirty="0" err="1">
                <a:solidFill>
                  <a:srgbClr val="212529"/>
                </a:solidFill>
                <a:effectLst/>
                <a:latin typeface="Arial" panose="020B0604020202020204" pitchFamily="34" charset="0"/>
                <a:cs typeface="Arial" panose="020B0604020202020204" pitchFamily="34" charset="0"/>
              </a:rPr>
              <a:t>meditsiiniseadmete</a:t>
            </a:r>
            <a:r>
              <a:rPr lang="en-US" sz="3600" b="0" i="0" dirty="0">
                <a:solidFill>
                  <a:srgbClr val="212529"/>
                </a:solidFill>
                <a:effectLst/>
                <a:latin typeface="Arial" panose="020B0604020202020204" pitchFamily="34" charset="0"/>
                <a:cs typeface="Arial" panose="020B0604020202020204" pitchFamily="34" charset="0"/>
              </a:rPr>
              <a:t> ja </a:t>
            </a:r>
            <a:r>
              <a:rPr lang="en-US" sz="3600" b="0" i="0" dirty="0" err="1">
                <a:solidFill>
                  <a:srgbClr val="212529"/>
                </a:solidFill>
                <a:effectLst/>
                <a:latin typeface="Arial" panose="020B0604020202020204" pitchFamily="34" charset="0"/>
                <a:cs typeface="Arial" panose="020B0604020202020204" pitchFamily="34" charset="0"/>
              </a:rPr>
              <a:t>abivahendite</a:t>
            </a:r>
            <a:r>
              <a:rPr lang="en-US" sz="3600" b="0" i="0" dirty="0">
                <a:solidFill>
                  <a:srgbClr val="212529"/>
                </a:solidFill>
                <a:effectLst/>
                <a:latin typeface="Arial" panose="020B0604020202020204" pitchFamily="34" charset="0"/>
                <a:cs typeface="Arial" panose="020B0604020202020204" pitchFamily="34" charset="0"/>
              </a:rPr>
              <a:t> </a:t>
            </a:r>
            <a:r>
              <a:rPr lang="en-US" sz="3600" b="0" i="0" dirty="0" err="1">
                <a:solidFill>
                  <a:srgbClr val="212529"/>
                </a:solidFill>
                <a:effectLst/>
                <a:latin typeface="Arial" panose="020B0604020202020204" pitchFamily="34" charset="0"/>
                <a:cs typeface="Arial" panose="020B0604020202020204" pitchFamily="34" charset="0"/>
              </a:rPr>
              <a:t>kasutamise</a:t>
            </a:r>
            <a:r>
              <a:rPr lang="en-US" sz="3600" b="0" i="0" dirty="0">
                <a:solidFill>
                  <a:srgbClr val="212529"/>
                </a:solidFill>
                <a:effectLst/>
                <a:latin typeface="Arial" panose="020B0604020202020204" pitchFamily="34" charset="0"/>
                <a:cs typeface="Arial" panose="020B0604020202020204" pitchFamily="34" charset="0"/>
              </a:rPr>
              <a:t> </a:t>
            </a:r>
            <a:r>
              <a:rPr lang="en-US" sz="3600" b="0" i="0" dirty="0" err="1">
                <a:solidFill>
                  <a:srgbClr val="212529"/>
                </a:solidFill>
                <a:effectLst/>
                <a:latin typeface="Arial" panose="020B0604020202020204" pitchFamily="34" charset="0"/>
                <a:cs typeface="Arial" panose="020B0604020202020204" pitchFamily="34" charset="0"/>
              </a:rPr>
              <a:t>õpetamine</a:t>
            </a:r>
            <a:r>
              <a:rPr lang="en-US" sz="3600" b="0" i="0" dirty="0">
                <a:solidFill>
                  <a:srgbClr val="212529"/>
                </a:solidFill>
                <a:effectLst/>
                <a:latin typeface="Arial" panose="020B0604020202020204" pitchFamily="34" charset="0"/>
                <a:cs typeface="Arial" panose="020B0604020202020204" pitchFamily="34" charset="0"/>
              </a:rPr>
              <a:t>, </a:t>
            </a:r>
            <a:r>
              <a:rPr lang="en-US" sz="3600" b="0" i="0" dirty="0" err="1">
                <a:solidFill>
                  <a:srgbClr val="212529"/>
                </a:solidFill>
                <a:effectLst/>
                <a:latin typeface="Arial" panose="020B0604020202020204" pitchFamily="34" charset="0"/>
                <a:cs typeface="Arial" panose="020B0604020202020204" pitchFamily="34" charset="0"/>
              </a:rPr>
              <a:t>lähedaste</a:t>
            </a:r>
            <a:r>
              <a:rPr lang="en-US" sz="3600" b="0" i="0" dirty="0">
                <a:solidFill>
                  <a:srgbClr val="212529"/>
                </a:solidFill>
                <a:effectLst/>
                <a:latin typeface="Arial" panose="020B0604020202020204" pitchFamily="34" charset="0"/>
                <a:cs typeface="Arial" panose="020B0604020202020204" pitchFamily="34" charset="0"/>
              </a:rPr>
              <a:t> </a:t>
            </a:r>
            <a:r>
              <a:rPr lang="en-US" sz="3600" b="0" i="0" dirty="0" err="1">
                <a:solidFill>
                  <a:srgbClr val="212529"/>
                </a:solidFill>
                <a:effectLst/>
                <a:latin typeface="Arial" panose="020B0604020202020204" pitchFamily="34" charset="0"/>
                <a:cs typeface="Arial" panose="020B0604020202020204" pitchFamily="34" charset="0"/>
              </a:rPr>
              <a:t>toetamine</a:t>
            </a:r>
            <a:r>
              <a:rPr lang="en-US" sz="3600" b="0" i="0" dirty="0">
                <a:solidFill>
                  <a:srgbClr val="212529"/>
                </a:solidFill>
                <a:effectLst/>
                <a:latin typeface="Arial" panose="020B0604020202020204" pitchFamily="34" charset="0"/>
                <a:cs typeface="Arial" panose="020B0604020202020204" pitchFamily="34" charset="0"/>
              </a:rPr>
              <a:t> ja </a:t>
            </a:r>
            <a:r>
              <a:rPr lang="en-US" sz="3600" b="0" i="0" dirty="0" err="1">
                <a:solidFill>
                  <a:srgbClr val="212529"/>
                </a:solidFill>
                <a:effectLst/>
                <a:latin typeface="Arial" panose="020B0604020202020204" pitchFamily="34" charset="0"/>
                <a:cs typeface="Arial" panose="020B0604020202020204" pitchFamily="34" charset="0"/>
              </a:rPr>
              <a:t>turvalisuse</a:t>
            </a:r>
            <a:r>
              <a:rPr lang="en-US" sz="3600" b="0" i="0" dirty="0">
                <a:solidFill>
                  <a:srgbClr val="212529"/>
                </a:solidFill>
                <a:effectLst/>
                <a:latin typeface="Arial" panose="020B0604020202020204" pitchFamily="34" charset="0"/>
                <a:cs typeface="Arial" panose="020B0604020202020204" pitchFamily="34" charset="0"/>
              </a:rPr>
              <a:t> </a:t>
            </a:r>
            <a:r>
              <a:rPr lang="en-US" sz="3600" b="0" i="0" dirty="0" err="1">
                <a:solidFill>
                  <a:srgbClr val="212529"/>
                </a:solidFill>
                <a:effectLst/>
                <a:latin typeface="Arial" panose="020B0604020202020204" pitchFamily="34" charset="0"/>
                <a:cs typeface="Arial" panose="020B0604020202020204" pitchFamily="34" charset="0"/>
              </a:rPr>
              <a:t>hindamine</a:t>
            </a:r>
            <a:r>
              <a:rPr lang="en-US" sz="3600" b="0" i="0" dirty="0">
                <a:solidFill>
                  <a:srgbClr val="212529"/>
                </a:solidFill>
                <a:effectLst/>
                <a:latin typeface="Arial" panose="020B0604020202020204" pitchFamily="34" charset="0"/>
                <a:cs typeface="Arial" panose="020B0604020202020204" pitchFamily="34" charset="0"/>
              </a:rPr>
              <a:t>);</a:t>
            </a:r>
          </a:p>
          <a:p>
            <a:pPr algn="just">
              <a:buFont typeface="Arial" panose="020B0604020202020204" pitchFamily="34" charset="0"/>
              <a:buChar char="•"/>
            </a:pPr>
            <a:r>
              <a:rPr lang="en-US" sz="3600" b="0" i="0" dirty="0" err="1">
                <a:solidFill>
                  <a:srgbClr val="212529"/>
                </a:solidFill>
                <a:effectLst/>
                <a:latin typeface="Arial" panose="020B0604020202020204" pitchFamily="34" charset="0"/>
                <a:cs typeface="Arial" panose="020B0604020202020204" pitchFamily="34" charset="0"/>
              </a:rPr>
              <a:t>õendustoiminguid</a:t>
            </a:r>
            <a:r>
              <a:rPr lang="en-US" sz="3600" b="0" i="0" dirty="0">
                <a:solidFill>
                  <a:srgbClr val="212529"/>
                </a:solidFill>
                <a:effectLst/>
                <a:latin typeface="Arial" panose="020B0604020202020204" pitchFamily="34" charset="0"/>
                <a:cs typeface="Arial" panose="020B0604020202020204" pitchFamily="34" charset="0"/>
              </a:rPr>
              <a:t> (</a:t>
            </a:r>
            <a:r>
              <a:rPr lang="en-US" sz="3600" b="0" i="0" dirty="0" err="1">
                <a:solidFill>
                  <a:srgbClr val="212529"/>
                </a:solidFill>
                <a:effectLst/>
                <a:latin typeface="Arial" panose="020B0604020202020204" pitchFamily="34" charset="0"/>
                <a:cs typeface="Arial" panose="020B0604020202020204" pitchFamily="34" charset="0"/>
              </a:rPr>
              <a:t>tervisenäitajate</a:t>
            </a:r>
            <a:r>
              <a:rPr lang="en-US" sz="3600" b="0" i="0" dirty="0">
                <a:solidFill>
                  <a:srgbClr val="212529"/>
                </a:solidFill>
                <a:effectLst/>
                <a:latin typeface="Arial" panose="020B0604020202020204" pitchFamily="34" charset="0"/>
                <a:cs typeface="Arial" panose="020B0604020202020204" pitchFamily="34" charset="0"/>
              </a:rPr>
              <a:t> </a:t>
            </a:r>
            <a:r>
              <a:rPr lang="en-US" sz="3600" b="0" i="0" dirty="0" err="1">
                <a:solidFill>
                  <a:srgbClr val="212529"/>
                </a:solidFill>
                <a:effectLst/>
                <a:latin typeface="Arial" panose="020B0604020202020204" pitchFamily="34" charset="0"/>
                <a:cs typeface="Arial" panose="020B0604020202020204" pitchFamily="34" charset="0"/>
              </a:rPr>
              <a:t>hindamine</a:t>
            </a:r>
            <a:r>
              <a:rPr lang="en-US" sz="3600" b="0" i="0" dirty="0">
                <a:solidFill>
                  <a:srgbClr val="212529"/>
                </a:solidFill>
                <a:effectLst/>
                <a:latin typeface="Arial" panose="020B0604020202020204" pitchFamily="34" charset="0"/>
                <a:cs typeface="Arial" panose="020B0604020202020204" pitchFamily="34" charset="0"/>
              </a:rPr>
              <a:t> ja </a:t>
            </a:r>
            <a:r>
              <a:rPr lang="en-US" sz="3600" b="0" i="0" dirty="0" err="1">
                <a:solidFill>
                  <a:srgbClr val="212529"/>
                </a:solidFill>
                <a:effectLst/>
                <a:latin typeface="Arial" panose="020B0604020202020204" pitchFamily="34" charset="0"/>
                <a:cs typeface="Arial" panose="020B0604020202020204" pitchFamily="34" charset="0"/>
              </a:rPr>
              <a:t>jälgimine</a:t>
            </a:r>
            <a:r>
              <a:rPr lang="en-US" sz="3600" b="0" i="0" dirty="0">
                <a:solidFill>
                  <a:srgbClr val="212529"/>
                </a:solidFill>
                <a:effectLst/>
                <a:latin typeface="Arial" panose="020B0604020202020204" pitchFamily="34" charset="0"/>
                <a:cs typeface="Arial" panose="020B0604020202020204" pitchFamily="34" charset="0"/>
              </a:rPr>
              <a:t>, </a:t>
            </a:r>
            <a:r>
              <a:rPr lang="en-US" sz="3600" b="0" i="0" dirty="0" err="1">
                <a:solidFill>
                  <a:srgbClr val="212529"/>
                </a:solidFill>
                <a:effectLst/>
                <a:latin typeface="Arial" panose="020B0604020202020204" pitchFamily="34" charset="0"/>
                <a:cs typeface="Arial" panose="020B0604020202020204" pitchFamily="34" charset="0"/>
              </a:rPr>
              <a:t>haiguspuhused</a:t>
            </a:r>
            <a:r>
              <a:rPr lang="en-US" sz="3600" b="0" i="0" dirty="0">
                <a:solidFill>
                  <a:srgbClr val="212529"/>
                </a:solidFill>
                <a:effectLst/>
                <a:latin typeface="Arial" panose="020B0604020202020204" pitchFamily="34" charset="0"/>
                <a:cs typeface="Arial" panose="020B0604020202020204" pitchFamily="34" charset="0"/>
              </a:rPr>
              <a:t> </a:t>
            </a:r>
            <a:r>
              <a:rPr lang="en-US" sz="3600" b="0" i="0" dirty="0" err="1">
                <a:solidFill>
                  <a:srgbClr val="212529"/>
                </a:solidFill>
                <a:effectLst/>
                <a:latin typeface="Arial" panose="020B0604020202020204" pitchFamily="34" charset="0"/>
                <a:cs typeface="Arial" panose="020B0604020202020204" pitchFamily="34" charset="0"/>
              </a:rPr>
              <a:t>õendustoimingud</a:t>
            </a:r>
            <a:r>
              <a:rPr lang="en-US" sz="3600" b="0" i="0" dirty="0">
                <a:solidFill>
                  <a:srgbClr val="212529"/>
                </a:solidFill>
                <a:effectLst/>
                <a:latin typeface="Arial" panose="020B0604020202020204" pitchFamily="34" charset="0"/>
                <a:cs typeface="Arial" panose="020B0604020202020204" pitchFamily="34" charset="0"/>
              </a:rPr>
              <a:t>, </a:t>
            </a:r>
            <a:r>
              <a:rPr lang="en-US" sz="3600" b="0" i="0" dirty="0" err="1">
                <a:solidFill>
                  <a:srgbClr val="212529"/>
                </a:solidFill>
                <a:effectLst/>
                <a:latin typeface="Arial" panose="020B0604020202020204" pitchFamily="34" charset="0"/>
                <a:cs typeface="Arial" panose="020B0604020202020204" pitchFamily="34" charset="0"/>
              </a:rPr>
              <a:t>arsti</a:t>
            </a:r>
            <a:r>
              <a:rPr lang="en-US" sz="3600" b="0" i="0" dirty="0">
                <a:solidFill>
                  <a:srgbClr val="212529"/>
                </a:solidFill>
                <a:effectLst/>
                <a:latin typeface="Arial" panose="020B0604020202020204" pitchFamily="34" charset="0"/>
                <a:cs typeface="Arial" panose="020B0604020202020204" pitchFamily="34" charset="0"/>
              </a:rPr>
              <a:t> </a:t>
            </a:r>
            <a:r>
              <a:rPr lang="en-US" sz="3600" b="0" i="0" dirty="0" err="1">
                <a:solidFill>
                  <a:srgbClr val="212529"/>
                </a:solidFill>
                <a:effectLst/>
                <a:latin typeface="Arial" panose="020B0604020202020204" pitchFamily="34" charset="0"/>
                <a:cs typeface="Arial" panose="020B0604020202020204" pitchFamily="34" charset="0"/>
              </a:rPr>
              <a:t>otsuse</a:t>
            </a:r>
            <a:r>
              <a:rPr lang="en-US" sz="3600" b="0" i="0" dirty="0">
                <a:solidFill>
                  <a:srgbClr val="212529"/>
                </a:solidFill>
                <a:effectLst/>
                <a:latin typeface="Arial" panose="020B0604020202020204" pitchFamily="34" charset="0"/>
                <a:cs typeface="Arial" panose="020B0604020202020204" pitchFamily="34" charset="0"/>
              </a:rPr>
              <a:t> </a:t>
            </a:r>
            <a:r>
              <a:rPr lang="en-US" sz="3600" b="0" i="0" dirty="0" err="1">
                <a:solidFill>
                  <a:srgbClr val="212529"/>
                </a:solidFill>
                <a:effectLst/>
                <a:latin typeface="Arial" panose="020B0604020202020204" pitchFamily="34" charset="0"/>
                <a:cs typeface="Arial" panose="020B0604020202020204" pitchFamily="34" charset="0"/>
              </a:rPr>
              <a:t>alusel</a:t>
            </a:r>
            <a:r>
              <a:rPr lang="en-US" sz="3600" b="0" i="0" dirty="0">
                <a:solidFill>
                  <a:srgbClr val="212529"/>
                </a:solidFill>
                <a:effectLst/>
                <a:latin typeface="Arial" panose="020B0604020202020204" pitchFamily="34" charset="0"/>
                <a:cs typeface="Arial" panose="020B0604020202020204" pitchFamily="34" charset="0"/>
              </a:rPr>
              <a:t> </a:t>
            </a:r>
            <a:r>
              <a:rPr lang="en-US" sz="3600" b="0" i="0" dirty="0" err="1">
                <a:solidFill>
                  <a:srgbClr val="212529"/>
                </a:solidFill>
                <a:effectLst/>
                <a:latin typeface="Arial" panose="020B0604020202020204" pitchFamily="34" charset="0"/>
                <a:cs typeface="Arial" panose="020B0604020202020204" pitchFamily="34" charset="0"/>
              </a:rPr>
              <a:t>raviprotseduuride</a:t>
            </a:r>
            <a:r>
              <a:rPr lang="en-US" sz="3600" b="0" i="0" dirty="0">
                <a:solidFill>
                  <a:srgbClr val="212529"/>
                </a:solidFill>
                <a:effectLst/>
                <a:latin typeface="Arial" panose="020B0604020202020204" pitchFamily="34" charset="0"/>
                <a:cs typeface="Arial" panose="020B0604020202020204" pitchFamily="34" charset="0"/>
              </a:rPr>
              <a:t> </a:t>
            </a:r>
            <a:r>
              <a:rPr lang="en-US" sz="3600" b="0" i="0" dirty="0" err="1">
                <a:solidFill>
                  <a:srgbClr val="212529"/>
                </a:solidFill>
                <a:effectLst/>
                <a:latin typeface="Arial" panose="020B0604020202020204" pitchFamily="34" charset="0"/>
                <a:cs typeface="Arial" panose="020B0604020202020204" pitchFamily="34" charset="0"/>
              </a:rPr>
              <a:t>tegemine</a:t>
            </a:r>
            <a:r>
              <a:rPr lang="en-US" sz="3600" b="0" i="0" dirty="0">
                <a:solidFill>
                  <a:srgbClr val="212529"/>
                </a:solidFill>
                <a:effectLst/>
                <a:latin typeface="Arial" panose="020B0604020202020204" pitchFamily="34" charset="0"/>
                <a:cs typeface="Arial" panose="020B0604020202020204" pitchFamily="34" charset="0"/>
              </a:rPr>
              <a:t> (</a:t>
            </a:r>
            <a:r>
              <a:rPr lang="en-US" sz="3600" b="0" i="0" dirty="0" err="1">
                <a:solidFill>
                  <a:srgbClr val="212529"/>
                </a:solidFill>
                <a:effectLst/>
                <a:latin typeface="Arial" panose="020B0604020202020204" pitchFamily="34" charset="0"/>
                <a:cs typeface="Arial" panose="020B0604020202020204" pitchFamily="34" charset="0"/>
              </a:rPr>
              <a:t>nt</a:t>
            </a:r>
            <a:r>
              <a:rPr lang="en-US" sz="3600" b="0" i="0" dirty="0">
                <a:solidFill>
                  <a:srgbClr val="212529"/>
                </a:solidFill>
                <a:effectLst/>
                <a:latin typeface="Arial" panose="020B0604020202020204" pitchFamily="34" charset="0"/>
                <a:cs typeface="Arial" panose="020B0604020202020204" pitchFamily="34" charset="0"/>
              </a:rPr>
              <a:t> </a:t>
            </a:r>
            <a:r>
              <a:rPr lang="en-US" sz="3600" b="0" i="0" dirty="0" err="1">
                <a:solidFill>
                  <a:srgbClr val="212529"/>
                </a:solidFill>
                <a:effectLst/>
                <a:latin typeface="Arial" panose="020B0604020202020204" pitchFamily="34" charset="0"/>
                <a:cs typeface="Arial" panose="020B0604020202020204" pitchFamily="34" charset="0"/>
              </a:rPr>
              <a:t>süstimine</a:t>
            </a:r>
            <a:r>
              <a:rPr lang="en-US" sz="3600" b="0" i="0" dirty="0">
                <a:solidFill>
                  <a:srgbClr val="212529"/>
                </a:solidFill>
                <a:effectLst/>
                <a:latin typeface="Arial" panose="020B0604020202020204" pitchFamily="34" charset="0"/>
                <a:cs typeface="Arial" panose="020B0604020202020204" pitchFamily="34" charset="0"/>
              </a:rPr>
              <a:t>) ja </a:t>
            </a:r>
            <a:r>
              <a:rPr lang="en-US" sz="3600" b="0" i="0" dirty="0" err="1">
                <a:solidFill>
                  <a:srgbClr val="212529"/>
                </a:solidFill>
                <a:effectLst/>
                <a:latin typeface="Arial" panose="020B0604020202020204" pitchFamily="34" charset="0"/>
                <a:cs typeface="Arial" panose="020B0604020202020204" pitchFamily="34" charset="0"/>
              </a:rPr>
              <a:t>ravisoostumuse</a:t>
            </a:r>
            <a:r>
              <a:rPr lang="en-US" sz="3600" b="0" i="0" dirty="0">
                <a:solidFill>
                  <a:srgbClr val="212529"/>
                </a:solidFill>
                <a:effectLst/>
                <a:latin typeface="Arial" panose="020B0604020202020204" pitchFamily="34" charset="0"/>
                <a:cs typeface="Arial" panose="020B0604020202020204" pitchFamily="34" charset="0"/>
              </a:rPr>
              <a:t> </a:t>
            </a:r>
            <a:r>
              <a:rPr lang="en-US" sz="3600" b="0" i="0" dirty="0" err="1">
                <a:solidFill>
                  <a:srgbClr val="212529"/>
                </a:solidFill>
                <a:effectLst/>
                <a:latin typeface="Arial" panose="020B0604020202020204" pitchFamily="34" charset="0"/>
                <a:cs typeface="Arial" panose="020B0604020202020204" pitchFamily="34" charset="0"/>
              </a:rPr>
              <a:t>jälgimine</a:t>
            </a:r>
            <a:r>
              <a:rPr lang="en-US" sz="3600" b="0" i="0" dirty="0">
                <a:solidFill>
                  <a:srgbClr val="212529"/>
                </a:solidFill>
                <a:effectLst/>
                <a:latin typeface="Arial" panose="020B0604020202020204" pitchFamily="34" charset="0"/>
                <a:cs typeface="Arial" panose="020B0604020202020204" pitchFamily="34" charset="0"/>
              </a:rPr>
              <a:t> ja </a:t>
            </a:r>
            <a:r>
              <a:rPr lang="en-US" sz="3600" b="0" i="0" dirty="0" err="1">
                <a:solidFill>
                  <a:srgbClr val="212529"/>
                </a:solidFill>
                <a:effectLst/>
                <a:latin typeface="Arial" panose="020B0604020202020204" pitchFamily="34" charset="0"/>
                <a:cs typeface="Arial" panose="020B0604020202020204" pitchFamily="34" charset="0"/>
              </a:rPr>
              <a:t>nõustamine</a:t>
            </a:r>
            <a:r>
              <a:rPr lang="en-US" sz="3600" b="0" i="0" dirty="0">
                <a:solidFill>
                  <a:srgbClr val="212529"/>
                </a:solidFill>
                <a:effectLst/>
                <a:latin typeface="Arial" panose="020B0604020202020204" pitchFamily="34" charset="0"/>
                <a:cs typeface="Arial" panose="020B0604020202020204" pitchFamily="34" charset="0"/>
              </a:rPr>
              <a:t> </a:t>
            </a:r>
            <a:r>
              <a:rPr lang="en-US" sz="3600" b="0" i="0" dirty="0" err="1">
                <a:solidFill>
                  <a:srgbClr val="212529"/>
                </a:solidFill>
                <a:effectLst/>
                <a:latin typeface="Arial" panose="020B0604020202020204" pitchFamily="34" charset="0"/>
                <a:cs typeface="Arial" panose="020B0604020202020204" pitchFamily="34" charset="0"/>
              </a:rPr>
              <a:t>lähtuvalt</a:t>
            </a:r>
            <a:r>
              <a:rPr lang="en-US" sz="3600" b="0" i="0" dirty="0">
                <a:solidFill>
                  <a:srgbClr val="212529"/>
                </a:solidFill>
                <a:effectLst/>
                <a:latin typeface="Arial" panose="020B0604020202020204" pitchFamily="34" charset="0"/>
                <a:cs typeface="Arial" panose="020B0604020202020204" pitchFamily="34" charset="0"/>
              </a:rPr>
              <a:t> </a:t>
            </a:r>
            <a:r>
              <a:rPr lang="en-US" sz="3600" b="0" i="0" dirty="0" err="1">
                <a:solidFill>
                  <a:srgbClr val="212529"/>
                </a:solidFill>
                <a:effectLst/>
                <a:latin typeface="Arial" panose="020B0604020202020204" pitchFamily="34" charset="0"/>
                <a:cs typeface="Arial" panose="020B0604020202020204" pitchFamily="34" charset="0"/>
              </a:rPr>
              <a:t>arsti</a:t>
            </a:r>
            <a:r>
              <a:rPr lang="en-US" sz="3600" b="0" i="0" dirty="0">
                <a:solidFill>
                  <a:srgbClr val="212529"/>
                </a:solidFill>
                <a:effectLst/>
                <a:latin typeface="Arial" panose="020B0604020202020204" pitchFamily="34" charset="0"/>
                <a:cs typeface="Arial" panose="020B0604020202020204" pitchFamily="34" charset="0"/>
              </a:rPr>
              <a:t> </a:t>
            </a:r>
            <a:r>
              <a:rPr lang="en-US" sz="3600" b="0" i="0" dirty="0" err="1">
                <a:solidFill>
                  <a:srgbClr val="212529"/>
                </a:solidFill>
                <a:effectLst/>
                <a:latin typeface="Arial" panose="020B0604020202020204" pitchFamily="34" charset="0"/>
                <a:cs typeface="Arial" panose="020B0604020202020204" pitchFamily="34" charset="0"/>
              </a:rPr>
              <a:t>otsusest</a:t>
            </a:r>
            <a:r>
              <a:rPr lang="en-US" sz="3600" b="0" i="0" dirty="0">
                <a:solidFill>
                  <a:srgbClr val="212529"/>
                </a:solidFill>
                <a:effectLst/>
                <a:latin typeface="Arial" panose="020B0604020202020204" pitchFamily="34" charset="0"/>
                <a:cs typeface="Arial" panose="020B0604020202020204" pitchFamily="34" charset="0"/>
              </a:rPr>
              <a:t> ja </a:t>
            </a:r>
            <a:r>
              <a:rPr lang="en-US" sz="3600" b="0" i="0" dirty="0" err="1">
                <a:solidFill>
                  <a:srgbClr val="212529"/>
                </a:solidFill>
                <a:effectLst/>
                <a:latin typeface="Arial" panose="020B0604020202020204" pitchFamily="34" charset="0"/>
                <a:cs typeface="Arial" panose="020B0604020202020204" pitchFamily="34" charset="0"/>
              </a:rPr>
              <a:t>ravijuhendist</a:t>
            </a:r>
            <a:r>
              <a:rPr lang="en-US" sz="3600" b="0" i="0" dirty="0">
                <a:solidFill>
                  <a:srgbClr val="212529"/>
                </a:solidFill>
                <a:effectLst/>
                <a:latin typeface="Arial" panose="020B0604020202020204" pitchFamily="34" charset="0"/>
                <a:cs typeface="Arial" panose="020B0604020202020204" pitchFamily="34" charset="0"/>
              </a:rPr>
              <a:t>;</a:t>
            </a:r>
          </a:p>
          <a:p>
            <a:pPr algn="just">
              <a:buFont typeface="Arial" panose="020B0604020202020204" pitchFamily="34" charset="0"/>
              <a:buChar char="•"/>
            </a:pPr>
            <a:r>
              <a:rPr lang="en-US" sz="3600" b="0" i="0" dirty="0" err="1">
                <a:solidFill>
                  <a:srgbClr val="212529"/>
                </a:solidFill>
                <a:effectLst/>
                <a:latin typeface="Arial" panose="020B0604020202020204" pitchFamily="34" charset="0"/>
                <a:cs typeface="Arial" panose="020B0604020202020204" pitchFamily="34" charset="0"/>
              </a:rPr>
              <a:t>õendustegevuse</a:t>
            </a:r>
            <a:r>
              <a:rPr lang="en-US" sz="3600" b="0" i="0" dirty="0">
                <a:solidFill>
                  <a:srgbClr val="212529"/>
                </a:solidFill>
                <a:effectLst/>
                <a:latin typeface="Arial" panose="020B0604020202020204" pitchFamily="34" charset="0"/>
                <a:cs typeface="Arial" panose="020B0604020202020204" pitchFamily="34" charset="0"/>
              </a:rPr>
              <a:t> </a:t>
            </a:r>
            <a:r>
              <a:rPr lang="en-US" sz="3600" b="0" i="0" dirty="0" err="1">
                <a:solidFill>
                  <a:srgbClr val="212529"/>
                </a:solidFill>
                <a:effectLst/>
                <a:latin typeface="Arial" panose="020B0604020202020204" pitchFamily="34" charset="0"/>
                <a:cs typeface="Arial" panose="020B0604020202020204" pitchFamily="34" charset="0"/>
              </a:rPr>
              <a:t>dokumenteerimist</a:t>
            </a:r>
            <a:r>
              <a:rPr lang="en-US" sz="3600" b="0" i="0" dirty="0">
                <a:solidFill>
                  <a:srgbClr val="212529"/>
                </a:solidFill>
                <a:effectLst/>
                <a:latin typeface="Arial" panose="020B0604020202020204" pitchFamily="34" charset="0"/>
                <a:cs typeface="Arial" panose="020B0604020202020204" pitchFamily="34" charset="0"/>
              </a:rPr>
              <a:t> (</a:t>
            </a:r>
            <a:r>
              <a:rPr lang="en-US" sz="3600" b="0" i="0" dirty="0" err="1">
                <a:solidFill>
                  <a:srgbClr val="212529"/>
                </a:solidFill>
                <a:effectLst/>
                <a:latin typeface="Arial" panose="020B0604020202020204" pitchFamily="34" charset="0"/>
                <a:cs typeface="Arial" panose="020B0604020202020204" pitchFamily="34" charset="0"/>
              </a:rPr>
              <a:t>anamneesi</a:t>
            </a:r>
            <a:r>
              <a:rPr lang="en-US" sz="3600" b="0" i="0" dirty="0">
                <a:solidFill>
                  <a:srgbClr val="212529"/>
                </a:solidFill>
                <a:effectLst/>
                <a:latin typeface="Arial" panose="020B0604020202020204" pitchFamily="34" charset="0"/>
                <a:cs typeface="Arial" panose="020B0604020202020204" pitchFamily="34" charset="0"/>
              </a:rPr>
              <a:t> </a:t>
            </a:r>
            <a:r>
              <a:rPr lang="en-US" sz="3600" b="0" i="0" dirty="0" err="1">
                <a:solidFill>
                  <a:srgbClr val="212529"/>
                </a:solidFill>
                <a:effectLst/>
                <a:latin typeface="Arial" panose="020B0604020202020204" pitchFamily="34" charset="0"/>
                <a:cs typeface="Arial" panose="020B0604020202020204" pitchFamily="34" charset="0"/>
              </a:rPr>
              <a:t>kogumine</a:t>
            </a:r>
            <a:r>
              <a:rPr lang="en-US" sz="3600" b="0" i="0" dirty="0">
                <a:solidFill>
                  <a:srgbClr val="212529"/>
                </a:solidFill>
                <a:effectLst/>
                <a:latin typeface="Arial" panose="020B0604020202020204" pitchFamily="34" charset="0"/>
                <a:cs typeface="Arial" panose="020B0604020202020204" pitchFamily="34" charset="0"/>
              </a:rPr>
              <a:t>, </a:t>
            </a:r>
            <a:r>
              <a:rPr lang="en-US" sz="3600" b="0" i="0" dirty="0" err="1">
                <a:solidFill>
                  <a:srgbClr val="212529"/>
                </a:solidFill>
                <a:effectLst/>
                <a:latin typeface="Arial" panose="020B0604020202020204" pitchFamily="34" charset="0"/>
                <a:cs typeface="Arial" panose="020B0604020202020204" pitchFamily="34" charset="0"/>
              </a:rPr>
              <a:t>õendusplaani</a:t>
            </a:r>
            <a:r>
              <a:rPr lang="en-US" sz="3600" b="0" i="0" dirty="0">
                <a:solidFill>
                  <a:srgbClr val="212529"/>
                </a:solidFill>
                <a:effectLst/>
                <a:latin typeface="Arial" panose="020B0604020202020204" pitchFamily="34" charset="0"/>
                <a:cs typeface="Arial" panose="020B0604020202020204" pitchFamily="34" charset="0"/>
              </a:rPr>
              <a:t> </a:t>
            </a:r>
            <a:r>
              <a:rPr lang="en-US" sz="3600" b="0" i="0" dirty="0" err="1">
                <a:solidFill>
                  <a:srgbClr val="212529"/>
                </a:solidFill>
                <a:effectLst/>
                <a:latin typeface="Arial" panose="020B0604020202020204" pitchFamily="34" charset="0"/>
                <a:cs typeface="Arial" panose="020B0604020202020204" pitchFamily="34" charset="0"/>
              </a:rPr>
              <a:t>koostamine</a:t>
            </a:r>
            <a:r>
              <a:rPr lang="en-US" sz="3600" b="0" i="0" dirty="0">
                <a:solidFill>
                  <a:srgbClr val="212529"/>
                </a:solidFill>
                <a:effectLst/>
                <a:latin typeface="Arial" panose="020B0604020202020204" pitchFamily="34" charset="0"/>
                <a:cs typeface="Arial" panose="020B0604020202020204" pitchFamily="34" charset="0"/>
              </a:rPr>
              <a:t>, </a:t>
            </a:r>
            <a:r>
              <a:rPr lang="en-US" sz="3600" b="0" i="0" dirty="0" err="1">
                <a:solidFill>
                  <a:srgbClr val="212529"/>
                </a:solidFill>
                <a:effectLst/>
                <a:latin typeface="Arial" panose="020B0604020202020204" pitchFamily="34" charset="0"/>
                <a:cs typeface="Arial" panose="020B0604020202020204" pitchFamily="34" charset="0"/>
              </a:rPr>
              <a:t>õendusabi</a:t>
            </a:r>
            <a:r>
              <a:rPr lang="en-US" sz="3600" b="0" i="0" dirty="0">
                <a:solidFill>
                  <a:srgbClr val="212529"/>
                </a:solidFill>
                <a:effectLst/>
                <a:latin typeface="Arial" panose="020B0604020202020204" pitchFamily="34" charset="0"/>
                <a:cs typeface="Arial" panose="020B0604020202020204" pitchFamily="34" charset="0"/>
              </a:rPr>
              <a:t> </a:t>
            </a:r>
            <a:r>
              <a:rPr lang="en-US" sz="3600" b="0" i="0" dirty="0" err="1">
                <a:solidFill>
                  <a:srgbClr val="212529"/>
                </a:solidFill>
                <a:effectLst/>
                <a:latin typeface="Arial" panose="020B0604020202020204" pitchFamily="34" charset="0"/>
                <a:cs typeface="Arial" panose="020B0604020202020204" pitchFamily="34" charset="0"/>
              </a:rPr>
              <a:t>tulemuste</a:t>
            </a:r>
            <a:r>
              <a:rPr lang="en-US" sz="3600" b="0" i="0" dirty="0">
                <a:solidFill>
                  <a:srgbClr val="212529"/>
                </a:solidFill>
                <a:effectLst/>
                <a:latin typeface="Arial" panose="020B0604020202020204" pitchFamily="34" charset="0"/>
                <a:cs typeface="Arial" panose="020B0604020202020204" pitchFamily="34" charset="0"/>
              </a:rPr>
              <a:t> </a:t>
            </a:r>
            <a:r>
              <a:rPr lang="en-US" sz="3600" b="0" i="0" dirty="0" err="1">
                <a:solidFill>
                  <a:srgbClr val="212529"/>
                </a:solidFill>
                <a:effectLst/>
                <a:latin typeface="Arial" panose="020B0604020202020204" pitchFamily="34" charset="0"/>
                <a:cs typeface="Arial" panose="020B0604020202020204" pitchFamily="34" charset="0"/>
              </a:rPr>
              <a:t>hindamine</a:t>
            </a:r>
            <a:r>
              <a:rPr lang="en-US" sz="3600" b="0" i="0" dirty="0">
                <a:solidFill>
                  <a:srgbClr val="212529"/>
                </a:solidFill>
                <a:effectLst/>
                <a:latin typeface="Arial" panose="020B0604020202020204" pitchFamily="34" charset="0"/>
                <a:cs typeface="Arial" panose="020B0604020202020204" pitchFamily="34" charset="0"/>
              </a:rPr>
              <a:t>, </a:t>
            </a:r>
            <a:r>
              <a:rPr lang="en-US" sz="3600" b="0" i="0" dirty="0" err="1">
                <a:solidFill>
                  <a:srgbClr val="212529"/>
                </a:solidFill>
                <a:effectLst/>
                <a:latin typeface="Arial" panose="020B0604020202020204" pitchFamily="34" charset="0"/>
                <a:cs typeface="Arial" panose="020B0604020202020204" pitchFamily="34" charset="0"/>
              </a:rPr>
              <a:t>epikriisi</a:t>
            </a:r>
            <a:r>
              <a:rPr lang="en-US" sz="3600" b="0" i="0" dirty="0">
                <a:solidFill>
                  <a:srgbClr val="212529"/>
                </a:solidFill>
                <a:effectLst/>
                <a:latin typeface="Arial" panose="020B0604020202020204" pitchFamily="34" charset="0"/>
                <a:cs typeface="Arial" panose="020B0604020202020204" pitchFamily="34" charset="0"/>
              </a:rPr>
              <a:t> </a:t>
            </a:r>
            <a:r>
              <a:rPr lang="en-US" sz="3600" b="0" i="0" dirty="0" err="1">
                <a:solidFill>
                  <a:srgbClr val="212529"/>
                </a:solidFill>
                <a:effectLst/>
                <a:latin typeface="Arial" panose="020B0604020202020204" pitchFamily="34" charset="0"/>
                <a:cs typeface="Arial" panose="020B0604020202020204" pitchFamily="34" charset="0"/>
              </a:rPr>
              <a:t>koostamine</a:t>
            </a:r>
            <a:r>
              <a:rPr lang="en-US" sz="3600" b="0" i="0" dirty="0">
                <a:solidFill>
                  <a:srgbClr val="212529"/>
                </a:solidFill>
                <a:effectLst/>
                <a:latin typeface="Arial" panose="020B0604020202020204" pitchFamily="34" charset="0"/>
                <a:cs typeface="Arial" panose="020B0604020202020204" pitchFamily="34" charset="0"/>
              </a:rPr>
              <a:t>, </a:t>
            </a:r>
            <a:r>
              <a:rPr lang="en-US" sz="3600" b="0" i="0" dirty="0" err="1">
                <a:solidFill>
                  <a:srgbClr val="212529"/>
                </a:solidFill>
                <a:effectLst/>
                <a:latin typeface="Arial" panose="020B0604020202020204" pitchFamily="34" charset="0"/>
                <a:cs typeface="Arial" panose="020B0604020202020204" pitchFamily="34" charset="0"/>
              </a:rPr>
              <a:t>andmete</a:t>
            </a:r>
            <a:r>
              <a:rPr lang="en-US" sz="3600" b="0" i="0" dirty="0">
                <a:solidFill>
                  <a:srgbClr val="212529"/>
                </a:solidFill>
                <a:effectLst/>
                <a:latin typeface="Arial" panose="020B0604020202020204" pitchFamily="34" charset="0"/>
                <a:cs typeface="Arial" panose="020B0604020202020204" pitchFamily="34" charset="0"/>
              </a:rPr>
              <a:t> </a:t>
            </a:r>
            <a:r>
              <a:rPr lang="en-US" sz="3600" b="0" i="0" dirty="0" err="1">
                <a:solidFill>
                  <a:srgbClr val="212529"/>
                </a:solidFill>
                <a:effectLst/>
                <a:latin typeface="Arial" panose="020B0604020202020204" pitchFamily="34" charset="0"/>
                <a:cs typeface="Arial" panose="020B0604020202020204" pitchFamily="34" charset="0"/>
              </a:rPr>
              <a:t>töötlemine</a:t>
            </a:r>
            <a:r>
              <a:rPr lang="en-US" sz="3600" b="0" i="0" dirty="0">
                <a:solidFill>
                  <a:srgbClr val="212529"/>
                </a:solidFill>
                <a:effectLst/>
                <a:latin typeface="Arial" panose="020B0604020202020204" pitchFamily="34" charset="0"/>
                <a:cs typeface="Arial" panose="020B0604020202020204" pitchFamily="34" charset="0"/>
              </a:rPr>
              <a:t> </a:t>
            </a:r>
            <a:r>
              <a:rPr lang="en-US" sz="3600" b="0" i="0" dirty="0" err="1">
                <a:solidFill>
                  <a:srgbClr val="212529"/>
                </a:solidFill>
                <a:effectLst/>
                <a:latin typeface="Arial" panose="020B0604020202020204" pitchFamily="34" charset="0"/>
                <a:cs typeface="Arial" panose="020B0604020202020204" pitchFamily="34" charset="0"/>
              </a:rPr>
              <a:t>tervise</a:t>
            </a:r>
            <a:r>
              <a:rPr lang="en-US" sz="3600" b="0" i="0" dirty="0">
                <a:solidFill>
                  <a:srgbClr val="212529"/>
                </a:solidFill>
                <a:effectLst/>
                <a:latin typeface="Arial" panose="020B0604020202020204" pitchFamily="34" charset="0"/>
                <a:cs typeface="Arial" panose="020B0604020202020204" pitchFamily="34" charset="0"/>
              </a:rPr>
              <a:t> </a:t>
            </a:r>
            <a:r>
              <a:rPr lang="en-US" sz="3600" b="0" i="0" dirty="0" err="1">
                <a:solidFill>
                  <a:srgbClr val="212529"/>
                </a:solidFill>
                <a:effectLst/>
                <a:latin typeface="Arial" panose="020B0604020202020204" pitchFamily="34" charset="0"/>
                <a:cs typeface="Arial" panose="020B0604020202020204" pitchFamily="34" charset="0"/>
              </a:rPr>
              <a:t>infosüsteemis</a:t>
            </a:r>
            <a:r>
              <a:rPr lang="en-US" sz="3600" b="0" i="0" dirty="0">
                <a:solidFill>
                  <a:srgbClr val="212529"/>
                </a:solidFill>
                <a:effectLst/>
                <a:latin typeface="Arial" panose="020B0604020202020204" pitchFamily="34" charset="0"/>
                <a:cs typeface="Arial" panose="020B0604020202020204" pitchFamily="34" charset="0"/>
              </a:rPr>
              <a:t>, </a:t>
            </a:r>
            <a:r>
              <a:rPr lang="en-US" sz="3600" b="0" i="0" dirty="0" err="1">
                <a:solidFill>
                  <a:srgbClr val="212529"/>
                </a:solidFill>
                <a:effectLst/>
                <a:latin typeface="Arial" panose="020B0604020202020204" pitchFamily="34" charset="0"/>
                <a:cs typeface="Arial" panose="020B0604020202020204" pitchFamily="34" charset="0"/>
              </a:rPr>
              <a:t>tervishoiuteenuse</a:t>
            </a:r>
            <a:r>
              <a:rPr lang="en-US" sz="3600" b="0" i="0" dirty="0">
                <a:solidFill>
                  <a:srgbClr val="212529"/>
                </a:solidFill>
                <a:effectLst/>
                <a:latin typeface="Arial" panose="020B0604020202020204" pitchFamily="34" charset="0"/>
                <a:cs typeface="Arial" panose="020B0604020202020204" pitchFamily="34" charset="0"/>
              </a:rPr>
              <a:t> </a:t>
            </a:r>
            <a:r>
              <a:rPr lang="en-US" sz="3600" b="0" i="0" dirty="0" err="1">
                <a:solidFill>
                  <a:srgbClr val="212529"/>
                </a:solidFill>
                <a:effectLst/>
                <a:latin typeface="Arial" panose="020B0604020202020204" pitchFamily="34" charset="0"/>
                <a:cs typeface="Arial" panose="020B0604020202020204" pitchFamily="34" charset="0"/>
              </a:rPr>
              <a:t>osutamisega</a:t>
            </a:r>
            <a:r>
              <a:rPr lang="en-US" sz="3600" b="0" i="0" dirty="0">
                <a:solidFill>
                  <a:srgbClr val="212529"/>
                </a:solidFill>
                <a:effectLst/>
                <a:latin typeface="Arial" panose="020B0604020202020204" pitchFamily="34" charset="0"/>
                <a:cs typeface="Arial" panose="020B0604020202020204" pitchFamily="34" charset="0"/>
              </a:rPr>
              <a:t> </a:t>
            </a:r>
            <a:r>
              <a:rPr lang="en-US" sz="3600" b="0" i="0" dirty="0" err="1">
                <a:solidFill>
                  <a:srgbClr val="212529"/>
                </a:solidFill>
                <a:effectLst/>
                <a:latin typeface="Arial" panose="020B0604020202020204" pitchFamily="34" charset="0"/>
                <a:cs typeface="Arial" panose="020B0604020202020204" pitchFamily="34" charset="0"/>
              </a:rPr>
              <a:t>seotud</a:t>
            </a:r>
            <a:r>
              <a:rPr lang="en-US" sz="3600" b="0" i="0" dirty="0">
                <a:solidFill>
                  <a:srgbClr val="212529"/>
                </a:solidFill>
                <a:effectLst/>
                <a:latin typeface="Arial" panose="020B0604020202020204" pitchFamily="34" charset="0"/>
                <a:cs typeface="Arial" panose="020B0604020202020204" pitchFamily="34" charset="0"/>
              </a:rPr>
              <a:t> </a:t>
            </a:r>
            <a:r>
              <a:rPr lang="en-US" sz="3600" b="0" i="0" dirty="0" err="1">
                <a:solidFill>
                  <a:srgbClr val="212529"/>
                </a:solidFill>
                <a:effectLst/>
                <a:latin typeface="Arial" panose="020B0604020202020204" pitchFamily="34" charset="0"/>
                <a:cs typeface="Arial" panose="020B0604020202020204" pitchFamily="34" charset="0"/>
              </a:rPr>
              <a:t>dokumentide</a:t>
            </a:r>
            <a:r>
              <a:rPr lang="en-US" sz="3600" b="0" i="0" dirty="0">
                <a:solidFill>
                  <a:srgbClr val="212529"/>
                </a:solidFill>
                <a:effectLst/>
                <a:latin typeface="Arial" panose="020B0604020202020204" pitchFamily="34" charset="0"/>
                <a:cs typeface="Arial" panose="020B0604020202020204" pitchFamily="34" charset="0"/>
              </a:rPr>
              <a:t> </a:t>
            </a:r>
            <a:r>
              <a:rPr lang="en-US" sz="3600" b="0" i="0" dirty="0" err="1">
                <a:solidFill>
                  <a:srgbClr val="212529"/>
                </a:solidFill>
                <a:effectLst/>
                <a:latin typeface="Arial" panose="020B0604020202020204" pitchFamily="34" charset="0"/>
                <a:cs typeface="Arial" panose="020B0604020202020204" pitchFamily="34" charset="0"/>
              </a:rPr>
              <a:t>väljastamine</a:t>
            </a:r>
            <a:r>
              <a:rPr lang="en-US" sz="3600" b="0" i="0" dirty="0">
                <a:solidFill>
                  <a:srgbClr val="212529"/>
                </a:solidFill>
                <a:effectLst/>
                <a:latin typeface="Arial" panose="020B0604020202020204" pitchFamily="34" charset="0"/>
                <a:cs typeface="Arial" panose="020B0604020202020204" pitchFamily="34" charset="0"/>
              </a:rPr>
              <a:t>).</a:t>
            </a:r>
            <a:endParaRPr lang="en-US" dirty="0"/>
          </a:p>
        </p:txBody>
      </p:sp>
    </p:spTree>
    <p:extLst>
      <p:ext uri="{BB962C8B-B14F-4D97-AF65-F5344CB8AC3E}">
        <p14:creationId xmlns:p14="http://schemas.microsoft.com/office/powerpoint/2010/main" val="37601085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679A10-4F41-4420-9FB7-4CD40CE81A60}"/>
              </a:ext>
            </a:extLst>
          </p:cNvPr>
          <p:cNvSpPr>
            <a:spLocks noGrp="1"/>
          </p:cNvSpPr>
          <p:nvPr>
            <p:ph type="title"/>
          </p:nvPr>
        </p:nvSpPr>
        <p:spPr>
          <a:xfrm>
            <a:off x="457200" y="136525"/>
            <a:ext cx="8229600" cy="844203"/>
          </a:xfrm>
        </p:spPr>
        <p:txBody>
          <a:bodyPr>
            <a:normAutofit/>
          </a:bodyPr>
          <a:lstStyle/>
          <a:p>
            <a:r>
              <a:rPr lang="en-US" sz="3600" dirty="0" err="1">
                <a:solidFill>
                  <a:srgbClr val="0070C0"/>
                </a:solidFill>
                <a:latin typeface="Arial" panose="020B0604020202020204" pitchFamily="34" charset="0"/>
                <a:cs typeface="Arial" panose="020B0604020202020204" pitchFamily="34" charset="0"/>
              </a:rPr>
              <a:t>Õendusabi</a:t>
            </a:r>
            <a:r>
              <a:rPr lang="en-US" sz="3600" dirty="0">
                <a:solidFill>
                  <a:srgbClr val="0070C0"/>
                </a:solidFill>
                <a:latin typeface="Arial" panose="020B0604020202020204" pitchFamily="34" charset="0"/>
                <a:cs typeface="Arial" panose="020B0604020202020204" pitchFamily="34" charset="0"/>
              </a:rPr>
              <a:t> </a:t>
            </a:r>
            <a:r>
              <a:rPr lang="en-US" sz="3600" dirty="0" err="1">
                <a:solidFill>
                  <a:srgbClr val="0070C0"/>
                </a:solidFill>
                <a:latin typeface="Arial" panose="020B0604020202020204" pitchFamily="34" charset="0"/>
                <a:cs typeface="Arial" panose="020B0604020202020204" pitchFamily="34" charset="0"/>
              </a:rPr>
              <a:t>haiglas</a:t>
            </a:r>
            <a:r>
              <a:rPr lang="en-US" sz="3600" dirty="0">
                <a:solidFill>
                  <a:srgbClr val="0070C0"/>
                </a:solidFill>
                <a:latin typeface="Arial" panose="020B0604020202020204" pitchFamily="34" charset="0"/>
                <a:cs typeface="Arial" panose="020B0604020202020204" pitchFamily="34" charset="0"/>
              </a:rPr>
              <a:t> (</a:t>
            </a:r>
            <a:r>
              <a:rPr lang="en-US" sz="3600" dirty="0" err="1">
                <a:solidFill>
                  <a:srgbClr val="0070C0"/>
                </a:solidFill>
                <a:latin typeface="Arial" panose="020B0604020202020204" pitchFamily="34" charset="0"/>
                <a:cs typeface="Arial" panose="020B0604020202020204" pitchFamily="34" charset="0"/>
              </a:rPr>
              <a:t>hooldusravi</a:t>
            </a:r>
            <a:r>
              <a:rPr lang="en-US" sz="3600" dirty="0">
                <a:solidFill>
                  <a:srgbClr val="0070C0"/>
                </a:solidFill>
                <a:latin typeface="Arial" panose="020B0604020202020204" pitchFamily="34" charset="0"/>
                <a:cs typeface="Arial" panose="020B0604020202020204" pitchFamily="34" charset="0"/>
              </a:rPr>
              <a:t>)</a:t>
            </a:r>
          </a:p>
        </p:txBody>
      </p:sp>
      <p:sp>
        <p:nvSpPr>
          <p:cNvPr id="3" name="Content Placeholder 2">
            <a:extLst>
              <a:ext uri="{FF2B5EF4-FFF2-40B4-BE49-F238E27FC236}">
                <a16:creationId xmlns:a16="http://schemas.microsoft.com/office/drawing/2014/main" id="{90D10ADE-FB20-4059-A54E-8B2297CFB70A}"/>
              </a:ext>
            </a:extLst>
          </p:cNvPr>
          <p:cNvSpPr>
            <a:spLocks noGrp="1"/>
          </p:cNvSpPr>
          <p:nvPr>
            <p:ph idx="1"/>
          </p:nvPr>
        </p:nvSpPr>
        <p:spPr>
          <a:xfrm>
            <a:off x="457200" y="980728"/>
            <a:ext cx="8507288" cy="6192688"/>
          </a:xfrm>
        </p:spPr>
        <p:txBody>
          <a:bodyPr>
            <a:noAutofit/>
          </a:bodyPr>
          <a:lstStyle/>
          <a:p>
            <a:pPr marL="0" indent="0" algn="just">
              <a:buNone/>
            </a:pPr>
            <a:r>
              <a:rPr lang="en-US" sz="2000" b="1" i="0" dirty="0" err="1">
                <a:effectLst/>
                <a:latin typeface="Arial" panose="020B0604020202020204" pitchFamily="34" charset="0"/>
                <a:cs typeface="Arial" panose="020B0604020202020204" pitchFamily="34" charset="0"/>
              </a:rPr>
              <a:t>Õendusabi</a:t>
            </a:r>
            <a:r>
              <a:rPr lang="en-US" sz="2000" b="1" i="0" dirty="0">
                <a:effectLst/>
                <a:latin typeface="Arial" panose="020B0604020202020204" pitchFamily="34" charset="0"/>
                <a:cs typeface="Arial" panose="020B0604020202020204" pitchFamily="34" charset="0"/>
              </a:rPr>
              <a:t> </a:t>
            </a:r>
            <a:r>
              <a:rPr lang="en-US" sz="2000" b="1" i="0" dirty="0" err="1">
                <a:effectLst/>
                <a:latin typeface="Arial" panose="020B0604020202020204" pitchFamily="34" charset="0"/>
                <a:cs typeface="Arial" panose="020B0604020202020204" pitchFamily="34" charset="0"/>
              </a:rPr>
              <a:t>haiglas</a:t>
            </a:r>
            <a:endParaRPr lang="en-US" sz="2000" b="1" i="0" dirty="0">
              <a:effectLst/>
              <a:latin typeface="Arial" panose="020B0604020202020204" pitchFamily="34" charset="0"/>
              <a:cs typeface="Arial" panose="020B0604020202020204" pitchFamily="34" charset="0"/>
            </a:endParaRPr>
          </a:p>
          <a:p>
            <a:pPr algn="just"/>
            <a:r>
              <a:rPr lang="en-US" sz="2000" b="0" i="0" dirty="0" err="1">
                <a:solidFill>
                  <a:srgbClr val="000000"/>
                </a:solidFill>
                <a:effectLst/>
                <a:latin typeface="Arial" panose="020B0604020202020204" pitchFamily="34" charset="0"/>
                <a:cs typeface="Arial" panose="020B0604020202020204" pitchFamily="34" charset="0"/>
              </a:rPr>
              <a:t>Statsionaarne</a:t>
            </a:r>
            <a:r>
              <a:rPr lang="en-US" sz="2000" b="0" i="0" dirty="0">
                <a:solidFill>
                  <a:srgbClr val="000000"/>
                </a:solidFill>
                <a:effectLst/>
                <a:latin typeface="Arial" panose="020B0604020202020204" pitchFamily="34" charset="0"/>
                <a:cs typeface="Arial" panose="020B0604020202020204" pitchFamily="34" charset="0"/>
              </a:rPr>
              <a:t> </a:t>
            </a:r>
            <a:r>
              <a:rPr lang="en-US" sz="2000" b="0" i="0" dirty="0" err="1">
                <a:solidFill>
                  <a:srgbClr val="000000"/>
                </a:solidFill>
                <a:effectLst/>
                <a:latin typeface="Arial" panose="020B0604020202020204" pitchFamily="34" charset="0"/>
                <a:cs typeface="Arial" panose="020B0604020202020204" pitchFamily="34" charset="0"/>
              </a:rPr>
              <a:t>õendusabi</a:t>
            </a:r>
            <a:r>
              <a:rPr lang="en-US" sz="2000" b="0" i="0" dirty="0">
                <a:solidFill>
                  <a:srgbClr val="000000"/>
                </a:solidFill>
                <a:effectLst/>
                <a:latin typeface="Arial" panose="020B0604020202020204" pitchFamily="34" charset="0"/>
                <a:cs typeface="Arial" panose="020B0604020202020204" pitchFamily="34" charset="0"/>
              </a:rPr>
              <a:t> </a:t>
            </a:r>
            <a:r>
              <a:rPr lang="en-US" sz="2000" b="0" i="0" dirty="0" err="1">
                <a:solidFill>
                  <a:srgbClr val="000000"/>
                </a:solidFill>
                <a:effectLst/>
                <a:latin typeface="Arial" panose="020B0604020202020204" pitchFamily="34" charset="0"/>
                <a:cs typeface="Arial" panose="020B0604020202020204" pitchFamily="34" charset="0"/>
              </a:rPr>
              <a:t>ehk</a:t>
            </a:r>
            <a:r>
              <a:rPr lang="en-US" sz="2000" b="0" i="0" dirty="0">
                <a:solidFill>
                  <a:srgbClr val="000000"/>
                </a:solidFill>
                <a:effectLst/>
                <a:latin typeface="Arial" panose="020B0604020202020204" pitchFamily="34" charset="0"/>
                <a:cs typeface="Arial" panose="020B0604020202020204" pitchFamily="34" charset="0"/>
              </a:rPr>
              <a:t> </a:t>
            </a:r>
            <a:r>
              <a:rPr lang="en-US" sz="2000" b="0" i="0" dirty="0" err="1">
                <a:solidFill>
                  <a:srgbClr val="000000"/>
                </a:solidFill>
                <a:effectLst/>
                <a:latin typeface="Arial" panose="020B0604020202020204" pitchFamily="34" charset="0"/>
                <a:cs typeface="Arial" panose="020B0604020202020204" pitchFamily="34" charset="0"/>
              </a:rPr>
              <a:t>õendusabi</a:t>
            </a:r>
            <a:r>
              <a:rPr lang="en-US" sz="2000" b="0" i="0" dirty="0">
                <a:solidFill>
                  <a:srgbClr val="000000"/>
                </a:solidFill>
                <a:effectLst/>
                <a:latin typeface="Arial" panose="020B0604020202020204" pitchFamily="34" charset="0"/>
                <a:cs typeface="Arial" panose="020B0604020202020204" pitchFamily="34" charset="0"/>
              </a:rPr>
              <a:t> </a:t>
            </a:r>
            <a:r>
              <a:rPr lang="en-US" sz="2000" b="0" i="0" dirty="0" err="1">
                <a:solidFill>
                  <a:srgbClr val="000000"/>
                </a:solidFill>
                <a:effectLst/>
                <a:latin typeface="Arial" panose="020B0604020202020204" pitchFamily="34" charset="0"/>
                <a:cs typeface="Arial" panose="020B0604020202020204" pitchFamily="34" charset="0"/>
              </a:rPr>
              <a:t>osutamine</a:t>
            </a:r>
            <a:r>
              <a:rPr lang="en-US" sz="2000" b="0" i="0" dirty="0">
                <a:solidFill>
                  <a:srgbClr val="000000"/>
                </a:solidFill>
                <a:effectLst/>
                <a:latin typeface="Arial" panose="020B0604020202020204" pitchFamily="34" charset="0"/>
                <a:cs typeface="Arial" panose="020B0604020202020204" pitchFamily="34" charset="0"/>
              </a:rPr>
              <a:t> </a:t>
            </a:r>
            <a:r>
              <a:rPr lang="en-US" sz="2000" b="0" i="0" dirty="0" err="1">
                <a:solidFill>
                  <a:srgbClr val="000000"/>
                </a:solidFill>
                <a:effectLst/>
                <a:latin typeface="Arial" panose="020B0604020202020204" pitchFamily="34" charset="0"/>
                <a:cs typeface="Arial" panose="020B0604020202020204" pitchFamily="34" charset="0"/>
              </a:rPr>
              <a:t>haiglas</a:t>
            </a:r>
            <a:r>
              <a:rPr lang="en-US" sz="2000" b="0" i="0" dirty="0">
                <a:solidFill>
                  <a:srgbClr val="000000"/>
                </a:solidFill>
                <a:effectLst/>
                <a:latin typeface="Arial" panose="020B0604020202020204" pitchFamily="34" charset="0"/>
                <a:cs typeface="Arial" panose="020B0604020202020204" pitchFamily="34" charset="0"/>
              </a:rPr>
              <a:t> on </a:t>
            </a:r>
            <a:r>
              <a:rPr lang="en-US" sz="2000" b="0" i="0" dirty="0" err="1">
                <a:solidFill>
                  <a:srgbClr val="000000"/>
                </a:solidFill>
                <a:effectLst/>
                <a:latin typeface="Arial" panose="020B0604020202020204" pitchFamily="34" charset="0"/>
                <a:cs typeface="Arial" panose="020B0604020202020204" pitchFamily="34" charset="0"/>
              </a:rPr>
              <a:t>mõeldud</a:t>
            </a:r>
            <a:r>
              <a:rPr lang="en-US" sz="2000" b="0" i="0" dirty="0">
                <a:solidFill>
                  <a:srgbClr val="000000"/>
                </a:solidFill>
                <a:effectLst/>
                <a:latin typeface="Arial" panose="020B0604020202020204" pitchFamily="34" charset="0"/>
                <a:cs typeface="Arial" panose="020B0604020202020204" pitchFamily="34" charset="0"/>
              </a:rPr>
              <a:t> </a:t>
            </a:r>
            <a:r>
              <a:rPr lang="en-US" sz="2000" b="0" i="0" dirty="0" err="1">
                <a:solidFill>
                  <a:srgbClr val="000000"/>
                </a:solidFill>
                <a:effectLst/>
                <a:latin typeface="Arial" panose="020B0604020202020204" pitchFamily="34" charset="0"/>
                <a:cs typeface="Arial" panose="020B0604020202020204" pitchFamily="34" charset="0"/>
              </a:rPr>
              <a:t>stabiilses</a:t>
            </a:r>
            <a:r>
              <a:rPr lang="en-US" sz="2000" b="0" i="0" dirty="0">
                <a:solidFill>
                  <a:srgbClr val="000000"/>
                </a:solidFill>
                <a:effectLst/>
                <a:latin typeface="Arial" panose="020B0604020202020204" pitchFamily="34" charset="0"/>
                <a:cs typeface="Arial" panose="020B0604020202020204" pitchFamily="34" charset="0"/>
              </a:rPr>
              <a:t> </a:t>
            </a:r>
            <a:r>
              <a:rPr lang="en-US" sz="2000" b="0" i="0" dirty="0" err="1">
                <a:solidFill>
                  <a:srgbClr val="000000"/>
                </a:solidFill>
                <a:effectLst/>
                <a:latin typeface="Arial" panose="020B0604020202020204" pitchFamily="34" charset="0"/>
                <a:cs typeface="Arial" panose="020B0604020202020204" pitchFamily="34" charset="0"/>
              </a:rPr>
              <a:t>seisundis</a:t>
            </a:r>
            <a:r>
              <a:rPr lang="en-US" sz="2000" b="0" i="0" dirty="0">
                <a:solidFill>
                  <a:srgbClr val="000000"/>
                </a:solidFill>
                <a:effectLst/>
                <a:latin typeface="Arial" panose="020B0604020202020204" pitchFamily="34" charset="0"/>
                <a:cs typeface="Arial" panose="020B0604020202020204" pitchFamily="34" charset="0"/>
              </a:rPr>
              <a:t> </a:t>
            </a:r>
            <a:r>
              <a:rPr lang="en-US" sz="2000" b="0" i="0" dirty="0" err="1">
                <a:solidFill>
                  <a:srgbClr val="000000"/>
                </a:solidFill>
                <a:effectLst/>
                <a:latin typeface="Arial" panose="020B0604020202020204" pitchFamily="34" charset="0"/>
                <a:cs typeface="Arial" panose="020B0604020202020204" pitchFamily="34" charset="0"/>
              </a:rPr>
              <a:t>patsiendile</a:t>
            </a:r>
            <a:r>
              <a:rPr lang="en-US" sz="2000" b="0" i="0" dirty="0">
                <a:solidFill>
                  <a:srgbClr val="000000"/>
                </a:solidFill>
                <a:effectLst/>
                <a:latin typeface="Arial" panose="020B0604020202020204" pitchFamily="34" charset="0"/>
                <a:cs typeface="Arial" panose="020B0604020202020204" pitchFamily="34" charset="0"/>
              </a:rPr>
              <a:t>, </a:t>
            </a:r>
            <a:r>
              <a:rPr lang="en-US" sz="2000" b="0" i="0" dirty="0" err="1">
                <a:solidFill>
                  <a:srgbClr val="000000"/>
                </a:solidFill>
                <a:effectLst/>
                <a:latin typeface="Arial" panose="020B0604020202020204" pitchFamily="34" charset="0"/>
                <a:cs typeface="Arial" panose="020B0604020202020204" pitchFamily="34" charset="0"/>
              </a:rPr>
              <a:t>kes</a:t>
            </a:r>
            <a:r>
              <a:rPr lang="en-US" sz="2000" b="0" i="0" dirty="0">
                <a:solidFill>
                  <a:srgbClr val="000000"/>
                </a:solidFill>
                <a:effectLst/>
                <a:latin typeface="Arial" panose="020B0604020202020204" pitchFamily="34" charset="0"/>
                <a:cs typeface="Arial" panose="020B0604020202020204" pitchFamily="34" charset="0"/>
              </a:rPr>
              <a:t> </a:t>
            </a:r>
            <a:r>
              <a:rPr lang="en-US" sz="2000" b="0" i="0" dirty="0" err="1">
                <a:solidFill>
                  <a:srgbClr val="000000"/>
                </a:solidFill>
                <a:effectLst/>
                <a:latin typeface="Arial" panose="020B0604020202020204" pitchFamily="34" charset="0"/>
                <a:cs typeface="Arial" panose="020B0604020202020204" pitchFamily="34" charset="0"/>
              </a:rPr>
              <a:t>ei</a:t>
            </a:r>
            <a:r>
              <a:rPr lang="en-US" sz="2000" b="0" i="0" dirty="0">
                <a:solidFill>
                  <a:srgbClr val="000000"/>
                </a:solidFill>
                <a:effectLst/>
                <a:latin typeface="Arial" panose="020B0604020202020204" pitchFamily="34" charset="0"/>
                <a:cs typeface="Arial" panose="020B0604020202020204" pitchFamily="34" charset="0"/>
              </a:rPr>
              <a:t> </a:t>
            </a:r>
            <a:r>
              <a:rPr lang="en-US" sz="2000" b="0" i="0" dirty="0" err="1">
                <a:solidFill>
                  <a:srgbClr val="000000"/>
                </a:solidFill>
                <a:effectLst/>
                <a:latin typeface="Arial" panose="020B0604020202020204" pitchFamily="34" charset="0"/>
                <a:cs typeface="Arial" panose="020B0604020202020204" pitchFamily="34" charset="0"/>
              </a:rPr>
              <a:t>vaja</a:t>
            </a:r>
            <a:r>
              <a:rPr lang="en-US" sz="2000" b="0" i="0" dirty="0">
                <a:solidFill>
                  <a:srgbClr val="000000"/>
                </a:solidFill>
                <a:effectLst/>
                <a:latin typeface="Arial" panose="020B0604020202020204" pitchFamily="34" charset="0"/>
                <a:cs typeface="Arial" panose="020B0604020202020204" pitchFamily="34" charset="0"/>
              </a:rPr>
              <a:t> </a:t>
            </a:r>
            <a:r>
              <a:rPr lang="en-US" sz="2000" b="0" i="0" dirty="0" err="1">
                <a:solidFill>
                  <a:srgbClr val="000000"/>
                </a:solidFill>
                <a:effectLst/>
                <a:latin typeface="Arial" panose="020B0604020202020204" pitchFamily="34" charset="0"/>
                <a:cs typeface="Arial" panose="020B0604020202020204" pitchFamily="34" charset="0"/>
              </a:rPr>
              <a:t>pidevat</a:t>
            </a:r>
            <a:r>
              <a:rPr lang="en-US" sz="2000" b="0" i="0" dirty="0">
                <a:solidFill>
                  <a:srgbClr val="000000"/>
                </a:solidFill>
                <a:effectLst/>
                <a:latin typeface="Arial" panose="020B0604020202020204" pitchFamily="34" charset="0"/>
                <a:cs typeface="Arial" panose="020B0604020202020204" pitchFamily="34" charset="0"/>
              </a:rPr>
              <a:t> </a:t>
            </a:r>
            <a:r>
              <a:rPr lang="en-US" sz="2000" b="0" i="0" dirty="0" err="1">
                <a:solidFill>
                  <a:srgbClr val="000000"/>
                </a:solidFill>
                <a:effectLst/>
                <a:latin typeface="Arial" panose="020B0604020202020204" pitchFamily="34" charset="0"/>
                <a:cs typeface="Arial" panose="020B0604020202020204" pitchFamily="34" charset="0"/>
              </a:rPr>
              <a:t>arstiabi</a:t>
            </a:r>
            <a:r>
              <a:rPr lang="en-US" sz="2000" b="0" i="0" dirty="0">
                <a:solidFill>
                  <a:srgbClr val="000000"/>
                </a:solidFill>
                <a:effectLst/>
                <a:latin typeface="Arial" panose="020B0604020202020204" pitchFamily="34" charset="0"/>
                <a:cs typeface="Arial" panose="020B0604020202020204" pitchFamily="34" charset="0"/>
              </a:rPr>
              <a:t>, </a:t>
            </a:r>
            <a:r>
              <a:rPr lang="en-US" sz="2000" b="0" i="0" dirty="0" err="1">
                <a:solidFill>
                  <a:srgbClr val="000000"/>
                </a:solidFill>
                <a:effectLst/>
                <a:latin typeface="Arial" panose="020B0604020202020204" pitchFamily="34" charset="0"/>
                <a:cs typeface="Arial" panose="020B0604020202020204" pitchFamily="34" charset="0"/>
              </a:rPr>
              <a:t>kuid</a:t>
            </a:r>
            <a:r>
              <a:rPr lang="en-US" sz="2000" b="0" i="0" dirty="0">
                <a:solidFill>
                  <a:srgbClr val="000000"/>
                </a:solidFill>
                <a:effectLst/>
                <a:latin typeface="Arial" panose="020B0604020202020204" pitchFamily="34" charset="0"/>
                <a:cs typeface="Arial" panose="020B0604020202020204" pitchFamily="34" charset="0"/>
              </a:rPr>
              <a:t> </a:t>
            </a:r>
            <a:r>
              <a:rPr lang="en-US" sz="2000" b="0" i="0" dirty="0" err="1">
                <a:solidFill>
                  <a:srgbClr val="000000"/>
                </a:solidFill>
                <a:effectLst/>
                <a:latin typeface="Arial" panose="020B0604020202020204" pitchFamily="34" charset="0"/>
                <a:cs typeface="Arial" panose="020B0604020202020204" pitchFamily="34" charset="0"/>
              </a:rPr>
              <a:t>kes</a:t>
            </a:r>
            <a:r>
              <a:rPr lang="en-US" sz="2000" b="0" i="0" dirty="0">
                <a:solidFill>
                  <a:srgbClr val="000000"/>
                </a:solidFill>
                <a:effectLst/>
                <a:latin typeface="Arial" panose="020B0604020202020204" pitchFamily="34" charset="0"/>
                <a:cs typeface="Arial" panose="020B0604020202020204" pitchFamily="34" charset="0"/>
              </a:rPr>
              <a:t> </a:t>
            </a:r>
            <a:r>
              <a:rPr lang="en-US" sz="2000" b="0" i="0" dirty="0" err="1">
                <a:solidFill>
                  <a:srgbClr val="000000"/>
                </a:solidFill>
                <a:effectLst/>
                <a:latin typeface="Arial" panose="020B0604020202020204" pitchFamily="34" charset="0"/>
                <a:cs typeface="Arial" panose="020B0604020202020204" pitchFamily="34" charset="0"/>
              </a:rPr>
              <a:t>vajab</a:t>
            </a:r>
            <a:r>
              <a:rPr lang="en-US" sz="2000" b="0" i="0" dirty="0">
                <a:solidFill>
                  <a:srgbClr val="000000"/>
                </a:solidFill>
                <a:effectLst/>
                <a:latin typeface="Arial" panose="020B0604020202020204" pitchFamily="34" charset="0"/>
                <a:cs typeface="Arial" panose="020B0604020202020204" pitchFamily="34" charset="0"/>
              </a:rPr>
              <a:t> </a:t>
            </a:r>
            <a:r>
              <a:rPr lang="en-US" sz="2000" b="0" i="0" dirty="0" err="1">
                <a:solidFill>
                  <a:srgbClr val="000000"/>
                </a:solidFill>
                <a:effectLst/>
                <a:latin typeface="Arial" panose="020B0604020202020204" pitchFamily="34" charset="0"/>
                <a:cs typeface="Arial" panose="020B0604020202020204" pitchFamily="34" charset="0"/>
              </a:rPr>
              <a:t>abi</a:t>
            </a:r>
            <a:r>
              <a:rPr lang="en-US" sz="2000" b="0" i="0" dirty="0">
                <a:solidFill>
                  <a:srgbClr val="000000"/>
                </a:solidFill>
                <a:effectLst/>
                <a:latin typeface="Arial" panose="020B0604020202020204" pitchFamily="34" charset="0"/>
                <a:cs typeface="Arial" panose="020B0604020202020204" pitchFamily="34" charset="0"/>
              </a:rPr>
              <a:t> ja </a:t>
            </a:r>
            <a:r>
              <a:rPr lang="en-US" sz="2000" b="0" i="0" dirty="0" err="1">
                <a:solidFill>
                  <a:srgbClr val="000000"/>
                </a:solidFill>
                <a:effectLst/>
                <a:latin typeface="Arial" panose="020B0604020202020204" pitchFamily="34" charset="0"/>
                <a:cs typeface="Arial" panose="020B0604020202020204" pitchFamily="34" charset="0"/>
              </a:rPr>
              <a:t>raviprotseduure</a:t>
            </a:r>
            <a:r>
              <a:rPr lang="en-US" sz="2000" b="0" i="0" dirty="0">
                <a:solidFill>
                  <a:srgbClr val="000000"/>
                </a:solidFill>
                <a:effectLst/>
                <a:latin typeface="Arial" panose="020B0604020202020204" pitchFamily="34" charset="0"/>
                <a:cs typeface="Arial" panose="020B0604020202020204" pitchFamily="34" charset="0"/>
              </a:rPr>
              <a:t> </a:t>
            </a:r>
            <a:r>
              <a:rPr lang="en-US" sz="2000" b="0" i="0" dirty="0" err="1">
                <a:solidFill>
                  <a:srgbClr val="000000"/>
                </a:solidFill>
                <a:effectLst/>
                <a:latin typeface="Arial" panose="020B0604020202020204" pitchFamily="34" charset="0"/>
                <a:cs typeface="Arial" panose="020B0604020202020204" pitchFamily="34" charset="0"/>
              </a:rPr>
              <a:t>mahus</a:t>
            </a:r>
            <a:r>
              <a:rPr lang="en-US" sz="2000" b="0" i="0" dirty="0">
                <a:solidFill>
                  <a:srgbClr val="000000"/>
                </a:solidFill>
                <a:effectLst/>
                <a:latin typeface="Arial" panose="020B0604020202020204" pitchFamily="34" charset="0"/>
                <a:cs typeface="Arial" panose="020B0604020202020204" pitchFamily="34" charset="0"/>
              </a:rPr>
              <a:t>, mis </a:t>
            </a:r>
            <a:r>
              <a:rPr lang="en-US" sz="2000" b="0" i="0" dirty="0" err="1">
                <a:solidFill>
                  <a:srgbClr val="000000"/>
                </a:solidFill>
                <a:effectLst/>
                <a:latin typeface="Arial" panose="020B0604020202020204" pitchFamily="34" charset="0"/>
                <a:cs typeface="Arial" panose="020B0604020202020204" pitchFamily="34" charset="0"/>
              </a:rPr>
              <a:t>ületab</a:t>
            </a:r>
            <a:r>
              <a:rPr lang="en-US" sz="2000" b="0" i="0" dirty="0">
                <a:solidFill>
                  <a:srgbClr val="000000"/>
                </a:solidFill>
                <a:effectLst/>
                <a:latin typeface="Arial" panose="020B0604020202020204" pitchFamily="34" charset="0"/>
                <a:cs typeface="Arial" panose="020B0604020202020204" pitchFamily="34" charset="0"/>
              </a:rPr>
              <a:t> </a:t>
            </a:r>
            <a:r>
              <a:rPr lang="en-US" sz="2000" b="0" i="0" dirty="0" err="1">
                <a:solidFill>
                  <a:srgbClr val="000000"/>
                </a:solidFill>
                <a:effectLst/>
                <a:latin typeface="Arial" panose="020B0604020202020204" pitchFamily="34" charset="0"/>
                <a:cs typeface="Arial" panose="020B0604020202020204" pitchFamily="34" charset="0"/>
              </a:rPr>
              <a:t>koduõenduse</a:t>
            </a:r>
            <a:r>
              <a:rPr lang="en-US" sz="2000" b="0" i="0" dirty="0">
                <a:solidFill>
                  <a:srgbClr val="000000"/>
                </a:solidFill>
                <a:effectLst/>
                <a:latin typeface="Arial" panose="020B0604020202020204" pitchFamily="34" charset="0"/>
                <a:cs typeface="Arial" panose="020B0604020202020204" pitchFamily="34" charset="0"/>
              </a:rPr>
              <a:t> </a:t>
            </a:r>
            <a:r>
              <a:rPr lang="en-US" sz="2000" b="0" i="0" dirty="0" err="1">
                <a:solidFill>
                  <a:srgbClr val="000000"/>
                </a:solidFill>
                <a:effectLst/>
                <a:latin typeface="Arial" panose="020B0604020202020204" pitchFamily="34" charset="0"/>
                <a:cs typeface="Arial" panose="020B0604020202020204" pitchFamily="34" charset="0"/>
              </a:rPr>
              <a:t>võimalused</a:t>
            </a:r>
            <a:r>
              <a:rPr lang="en-US" sz="2000" b="0" i="0" dirty="0">
                <a:solidFill>
                  <a:srgbClr val="000000"/>
                </a:solidFill>
                <a:effectLst/>
                <a:latin typeface="Arial" panose="020B0604020202020204" pitchFamily="34" charset="0"/>
                <a:cs typeface="Arial" panose="020B0604020202020204" pitchFamily="34" charset="0"/>
              </a:rPr>
              <a:t>. </a:t>
            </a:r>
            <a:r>
              <a:rPr lang="en-US" sz="2000" b="0" i="0" dirty="0" err="1">
                <a:solidFill>
                  <a:srgbClr val="000000"/>
                </a:solidFill>
                <a:effectLst/>
                <a:latin typeface="Arial" panose="020B0604020202020204" pitchFamily="34" charset="0"/>
                <a:cs typeface="Arial" panose="020B0604020202020204" pitchFamily="34" charset="0"/>
              </a:rPr>
              <a:t>Patsient</a:t>
            </a:r>
            <a:r>
              <a:rPr lang="en-US" sz="2000" b="0" i="0" dirty="0">
                <a:solidFill>
                  <a:srgbClr val="000000"/>
                </a:solidFill>
                <a:effectLst/>
                <a:latin typeface="Arial" panose="020B0604020202020204" pitchFamily="34" charset="0"/>
                <a:cs typeface="Arial" panose="020B0604020202020204" pitchFamily="34" charset="0"/>
              </a:rPr>
              <a:t> </a:t>
            </a:r>
            <a:r>
              <a:rPr lang="en-US" sz="2000" b="0" i="0" dirty="0" err="1">
                <a:solidFill>
                  <a:srgbClr val="000000"/>
                </a:solidFill>
                <a:effectLst/>
                <a:latin typeface="Arial" panose="020B0604020202020204" pitchFamily="34" charset="0"/>
                <a:cs typeface="Arial" panose="020B0604020202020204" pitchFamily="34" charset="0"/>
              </a:rPr>
              <a:t>võib</a:t>
            </a:r>
            <a:r>
              <a:rPr lang="en-US" sz="2000" b="0" i="0" dirty="0">
                <a:solidFill>
                  <a:srgbClr val="000000"/>
                </a:solidFill>
                <a:effectLst/>
                <a:latin typeface="Arial" panose="020B0604020202020204" pitchFamily="34" charset="0"/>
                <a:cs typeface="Arial" panose="020B0604020202020204" pitchFamily="34" charset="0"/>
              </a:rPr>
              <a:t> </a:t>
            </a:r>
            <a:r>
              <a:rPr lang="en-US" sz="2000" b="0" i="0" dirty="0" err="1">
                <a:solidFill>
                  <a:srgbClr val="000000"/>
                </a:solidFill>
                <a:effectLst/>
                <a:latin typeface="Arial" panose="020B0604020202020204" pitchFamily="34" charset="0"/>
                <a:cs typeface="Arial" panose="020B0604020202020204" pitchFamily="34" charset="0"/>
              </a:rPr>
              <a:t>sellist</a:t>
            </a:r>
            <a:r>
              <a:rPr lang="en-US" sz="2000" b="0" i="0" dirty="0">
                <a:solidFill>
                  <a:srgbClr val="000000"/>
                </a:solidFill>
                <a:effectLst/>
                <a:latin typeface="Arial" panose="020B0604020202020204" pitchFamily="34" charset="0"/>
                <a:cs typeface="Arial" panose="020B0604020202020204" pitchFamily="34" charset="0"/>
              </a:rPr>
              <a:t> </a:t>
            </a:r>
            <a:r>
              <a:rPr lang="en-US" sz="2000" b="0" i="0" dirty="0" err="1">
                <a:solidFill>
                  <a:srgbClr val="000000"/>
                </a:solidFill>
                <a:effectLst/>
                <a:latin typeface="Arial" panose="020B0604020202020204" pitchFamily="34" charset="0"/>
                <a:cs typeface="Arial" panose="020B0604020202020204" pitchFamily="34" charset="0"/>
              </a:rPr>
              <a:t>abi</a:t>
            </a:r>
            <a:r>
              <a:rPr lang="en-US" sz="2000" b="0" i="0" dirty="0">
                <a:solidFill>
                  <a:srgbClr val="000000"/>
                </a:solidFill>
                <a:effectLst/>
                <a:latin typeface="Arial" panose="020B0604020202020204" pitchFamily="34" charset="0"/>
                <a:cs typeface="Arial" panose="020B0604020202020204" pitchFamily="34" charset="0"/>
              </a:rPr>
              <a:t> </a:t>
            </a:r>
            <a:r>
              <a:rPr lang="en-US" sz="2000" b="0" i="0" dirty="0" err="1">
                <a:solidFill>
                  <a:srgbClr val="000000"/>
                </a:solidFill>
                <a:effectLst/>
                <a:latin typeface="Arial" panose="020B0604020202020204" pitchFamily="34" charset="0"/>
                <a:cs typeface="Arial" panose="020B0604020202020204" pitchFamily="34" charset="0"/>
              </a:rPr>
              <a:t>vajada</a:t>
            </a:r>
            <a:r>
              <a:rPr lang="en-US" sz="2000" b="0" i="0" dirty="0">
                <a:solidFill>
                  <a:srgbClr val="000000"/>
                </a:solidFill>
                <a:effectLst/>
                <a:latin typeface="Arial" panose="020B0604020202020204" pitchFamily="34" charset="0"/>
                <a:cs typeface="Arial" panose="020B0604020202020204" pitchFamily="34" charset="0"/>
              </a:rPr>
              <a:t> </a:t>
            </a:r>
            <a:r>
              <a:rPr lang="en-US" sz="2000" b="0" i="0" dirty="0" err="1">
                <a:solidFill>
                  <a:srgbClr val="000000"/>
                </a:solidFill>
                <a:effectLst/>
                <a:latin typeface="Arial" panose="020B0604020202020204" pitchFamily="34" charset="0"/>
                <a:cs typeface="Arial" panose="020B0604020202020204" pitchFamily="34" charset="0"/>
              </a:rPr>
              <a:t>pärast</a:t>
            </a:r>
            <a:r>
              <a:rPr lang="en-US" sz="2000" b="0" i="0" dirty="0">
                <a:solidFill>
                  <a:srgbClr val="000000"/>
                </a:solidFill>
                <a:effectLst/>
                <a:latin typeface="Arial" panose="020B0604020202020204" pitchFamily="34" charset="0"/>
                <a:cs typeface="Arial" panose="020B0604020202020204" pitchFamily="34" charset="0"/>
              </a:rPr>
              <a:t> </a:t>
            </a:r>
            <a:r>
              <a:rPr lang="en-US" sz="2000" b="0" i="0" dirty="0" err="1">
                <a:solidFill>
                  <a:srgbClr val="000000"/>
                </a:solidFill>
                <a:effectLst/>
                <a:latin typeface="Arial" panose="020B0604020202020204" pitchFamily="34" charset="0"/>
                <a:cs typeface="Arial" panose="020B0604020202020204" pitchFamily="34" charset="0"/>
              </a:rPr>
              <a:t>traumat</a:t>
            </a:r>
            <a:r>
              <a:rPr lang="en-US" sz="2000" b="0" i="0" dirty="0">
                <a:solidFill>
                  <a:srgbClr val="000000"/>
                </a:solidFill>
                <a:effectLst/>
                <a:latin typeface="Arial" panose="020B0604020202020204" pitchFamily="34" charset="0"/>
                <a:cs typeface="Arial" panose="020B0604020202020204" pitchFamily="34" charset="0"/>
              </a:rPr>
              <a:t> </a:t>
            </a:r>
            <a:r>
              <a:rPr lang="en-US" sz="2000" b="0" i="0" dirty="0" err="1">
                <a:solidFill>
                  <a:srgbClr val="000000"/>
                </a:solidFill>
                <a:effectLst/>
                <a:latin typeface="Arial" panose="020B0604020202020204" pitchFamily="34" charset="0"/>
                <a:cs typeface="Arial" panose="020B0604020202020204" pitchFamily="34" charset="0"/>
              </a:rPr>
              <a:t>või</a:t>
            </a:r>
            <a:r>
              <a:rPr lang="en-US" sz="2000" b="0" i="0" dirty="0">
                <a:solidFill>
                  <a:srgbClr val="000000"/>
                </a:solidFill>
                <a:effectLst/>
                <a:latin typeface="Arial" panose="020B0604020202020204" pitchFamily="34" charset="0"/>
                <a:cs typeface="Arial" panose="020B0604020202020204" pitchFamily="34" charset="0"/>
              </a:rPr>
              <a:t> </a:t>
            </a:r>
            <a:r>
              <a:rPr lang="en-US" sz="2000" b="0" i="0" dirty="0" err="1">
                <a:solidFill>
                  <a:srgbClr val="000000"/>
                </a:solidFill>
                <a:effectLst/>
                <a:latin typeface="Arial" panose="020B0604020202020204" pitchFamily="34" charset="0"/>
                <a:cs typeface="Arial" panose="020B0604020202020204" pitchFamily="34" charset="0"/>
              </a:rPr>
              <a:t>rasket</a:t>
            </a:r>
            <a:r>
              <a:rPr lang="en-US" sz="2000" b="0" i="0" dirty="0">
                <a:solidFill>
                  <a:srgbClr val="000000"/>
                </a:solidFill>
                <a:effectLst/>
                <a:latin typeface="Arial" panose="020B0604020202020204" pitchFamily="34" charset="0"/>
                <a:cs typeface="Arial" panose="020B0604020202020204" pitchFamily="34" charset="0"/>
              </a:rPr>
              <a:t> </a:t>
            </a:r>
            <a:r>
              <a:rPr lang="en-US" sz="2000" b="0" i="0" dirty="0" err="1">
                <a:solidFill>
                  <a:srgbClr val="000000"/>
                </a:solidFill>
                <a:effectLst/>
                <a:latin typeface="Arial" panose="020B0604020202020204" pitchFamily="34" charset="0"/>
                <a:cs typeface="Arial" panose="020B0604020202020204" pitchFamily="34" charset="0"/>
              </a:rPr>
              <a:t>haigust</a:t>
            </a:r>
            <a:r>
              <a:rPr lang="en-US" sz="2000" b="0" i="0" dirty="0">
                <a:solidFill>
                  <a:srgbClr val="000000"/>
                </a:solidFill>
                <a:effectLst/>
                <a:latin typeface="Arial" panose="020B0604020202020204" pitchFamily="34" charset="0"/>
                <a:cs typeface="Arial" panose="020B0604020202020204" pitchFamily="34" charset="0"/>
              </a:rPr>
              <a:t>, </a:t>
            </a:r>
            <a:r>
              <a:rPr lang="en-US" sz="2000" b="0" i="0" dirty="0" err="1">
                <a:solidFill>
                  <a:srgbClr val="000000"/>
                </a:solidFill>
                <a:effectLst/>
                <a:latin typeface="Arial" panose="020B0604020202020204" pitchFamily="34" charset="0"/>
                <a:cs typeface="Arial" panose="020B0604020202020204" pitchFamily="34" charset="0"/>
              </a:rPr>
              <a:t>kroonilise</a:t>
            </a:r>
            <a:r>
              <a:rPr lang="en-US" sz="2000" b="0" i="0" dirty="0">
                <a:solidFill>
                  <a:srgbClr val="000000"/>
                </a:solidFill>
                <a:effectLst/>
                <a:latin typeface="Arial" panose="020B0604020202020204" pitchFamily="34" charset="0"/>
                <a:cs typeface="Arial" panose="020B0604020202020204" pitchFamily="34" charset="0"/>
              </a:rPr>
              <a:t> </a:t>
            </a:r>
            <a:r>
              <a:rPr lang="en-US" sz="2000" b="0" i="0" dirty="0" err="1">
                <a:solidFill>
                  <a:srgbClr val="000000"/>
                </a:solidFill>
                <a:effectLst/>
                <a:latin typeface="Arial" panose="020B0604020202020204" pitchFamily="34" charset="0"/>
                <a:cs typeface="Arial" panose="020B0604020202020204" pitchFamily="34" charset="0"/>
              </a:rPr>
              <a:t>haiguse</a:t>
            </a:r>
            <a:r>
              <a:rPr lang="en-US" sz="2000" b="0" i="0" dirty="0">
                <a:solidFill>
                  <a:srgbClr val="000000"/>
                </a:solidFill>
                <a:effectLst/>
                <a:latin typeface="Arial" panose="020B0604020202020204" pitchFamily="34" charset="0"/>
                <a:cs typeface="Arial" panose="020B0604020202020204" pitchFamily="34" charset="0"/>
              </a:rPr>
              <a:t> </a:t>
            </a:r>
            <a:r>
              <a:rPr lang="en-US" sz="2000" b="0" i="0" dirty="0" err="1">
                <a:solidFill>
                  <a:srgbClr val="000000"/>
                </a:solidFill>
                <a:effectLst/>
                <a:latin typeface="Arial" panose="020B0604020202020204" pitchFamily="34" charset="0"/>
                <a:cs typeface="Arial" panose="020B0604020202020204" pitchFamily="34" charset="0"/>
              </a:rPr>
              <a:t>ägenedes</a:t>
            </a:r>
            <a:r>
              <a:rPr lang="en-US" sz="2000" b="0" i="0" dirty="0">
                <a:solidFill>
                  <a:srgbClr val="000000"/>
                </a:solidFill>
                <a:effectLst/>
                <a:latin typeface="Arial" panose="020B0604020202020204" pitchFamily="34" charset="0"/>
                <a:cs typeface="Arial" panose="020B0604020202020204" pitchFamily="34" charset="0"/>
              </a:rPr>
              <a:t>, aga ka </a:t>
            </a:r>
            <a:r>
              <a:rPr lang="en-US" sz="2000" b="0" i="0" dirty="0" err="1">
                <a:solidFill>
                  <a:srgbClr val="000000"/>
                </a:solidFill>
                <a:effectLst/>
                <a:latin typeface="Arial" panose="020B0604020202020204" pitchFamily="34" charset="0"/>
                <a:cs typeface="Arial" panose="020B0604020202020204" pitchFamily="34" charset="0"/>
              </a:rPr>
              <a:t>raskest</a:t>
            </a:r>
            <a:r>
              <a:rPr lang="en-US" sz="2000" b="0" i="0" dirty="0">
                <a:solidFill>
                  <a:srgbClr val="000000"/>
                </a:solidFill>
                <a:effectLst/>
                <a:latin typeface="Arial" panose="020B0604020202020204" pitchFamily="34" charset="0"/>
                <a:cs typeface="Arial" panose="020B0604020202020204" pitchFamily="34" charset="0"/>
              </a:rPr>
              <a:t> </a:t>
            </a:r>
            <a:r>
              <a:rPr lang="en-US" sz="2000" b="0" i="0" dirty="0" err="1">
                <a:solidFill>
                  <a:srgbClr val="000000"/>
                </a:solidFill>
                <a:effectLst/>
                <a:latin typeface="Arial" panose="020B0604020202020204" pitchFamily="34" charset="0"/>
                <a:cs typeface="Arial" panose="020B0604020202020204" pitchFamily="34" charset="0"/>
              </a:rPr>
              <a:t>haigusest</a:t>
            </a:r>
            <a:r>
              <a:rPr lang="en-US" sz="2000" b="0" i="0" dirty="0">
                <a:solidFill>
                  <a:srgbClr val="000000"/>
                </a:solidFill>
                <a:effectLst/>
                <a:latin typeface="Arial" panose="020B0604020202020204" pitchFamily="34" charset="0"/>
                <a:cs typeface="Arial" panose="020B0604020202020204" pitchFamily="34" charset="0"/>
              </a:rPr>
              <a:t> </a:t>
            </a:r>
            <a:r>
              <a:rPr lang="en-US" sz="2000" b="0" i="0" dirty="0" err="1">
                <a:solidFill>
                  <a:srgbClr val="000000"/>
                </a:solidFill>
                <a:effectLst/>
                <a:latin typeface="Arial" panose="020B0604020202020204" pitchFamily="34" charset="0"/>
                <a:cs typeface="Arial" panose="020B0604020202020204" pitchFamily="34" charset="0"/>
              </a:rPr>
              <a:t>tingitud</a:t>
            </a:r>
            <a:r>
              <a:rPr lang="en-US" sz="2000" b="0" i="0" dirty="0">
                <a:solidFill>
                  <a:srgbClr val="000000"/>
                </a:solidFill>
                <a:effectLst/>
                <a:latin typeface="Arial" panose="020B0604020202020204" pitchFamily="34" charset="0"/>
                <a:cs typeface="Arial" panose="020B0604020202020204" pitchFamily="34" charset="0"/>
              </a:rPr>
              <a:t> </a:t>
            </a:r>
            <a:r>
              <a:rPr lang="en-US" sz="2000" b="0" i="0" dirty="0" err="1">
                <a:solidFill>
                  <a:srgbClr val="000000"/>
                </a:solidFill>
                <a:effectLst/>
                <a:latin typeface="Arial" panose="020B0604020202020204" pitchFamily="34" charset="0"/>
                <a:cs typeface="Arial" panose="020B0604020202020204" pitchFamily="34" charset="0"/>
              </a:rPr>
              <a:t>vaevuste</a:t>
            </a:r>
            <a:r>
              <a:rPr lang="en-US" sz="2000" b="0" i="0" dirty="0">
                <a:solidFill>
                  <a:srgbClr val="000000"/>
                </a:solidFill>
                <a:effectLst/>
                <a:latin typeface="Arial" panose="020B0604020202020204" pitchFamily="34" charset="0"/>
                <a:cs typeface="Arial" panose="020B0604020202020204" pitchFamily="34" charset="0"/>
              </a:rPr>
              <a:t> </a:t>
            </a:r>
            <a:r>
              <a:rPr lang="en-US" sz="2000" b="0" i="0" dirty="0" err="1">
                <a:solidFill>
                  <a:srgbClr val="000000"/>
                </a:solidFill>
                <a:effectLst/>
                <a:latin typeface="Arial" panose="020B0604020202020204" pitchFamily="34" charset="0"/>
                <a:cs typeface="Arial" panose="020B0604020202020204" pitchFamily="34" charset="0"/>
              </a:rPr>
              <a:t>leevendamiseks</a:t>
            </a:r>
            <a:r>
              <a:rPr lang="en-US" sz="2000" b="0" i="0" dirty="0">
                <a:solidFill>
                  <a:srgbClr val="000000"/>
                </a:solidFill>
                <a:effectLst/>
                <a:latin typeface="Arial" panose="020B0604020202020204" pitchFamily="34" charset="0"/>
                <a:cs typeface="Arial" panose="020B0604020202020204" pitchFamily="34" charset="0"/>
              </a:rPr>
              <a:t>. </a:t>
            </a:r>
            <a:r>
              <a:rPr lang="en-US" sz="2000" b="0" i="0" dirty="0" err="1">
                <a:solidFill>
                  <a:srgbClr val="000000"/>
                </a:solidFill>
                <a:effectLst/>
                <a:latin typeface="Arial" panose="020B0604020202020204" pitchFamily="34" charset="0"/>
                <a:cs typeface="Arial" panose="020B0604020202020204" pitchFamily="34" charset="0"/>
              </a:rPr>
              <a:t>Õendushaiglasse</a:t>
            </a:r>
            <a:r>
              <a:rPr lang="en-US" sz="2000" b="0" i="0" dirty="0">
                <a:solidFill>
                  <a:srgbClr val="000000"/>
                </a:solidFill>
                <a:effectLst/>
                <a:latin typeface="Arial" panose="020B0604020202020204" pitchFamily="34" charset="0"/>
                <a:cs typeface="Arial" panose="020B0604020202020204" pitchFamily="34" charset="0"/>
              </a:rPr>
              <a:t> </a:t>
            </a:r>
            <a:r>
              <a:rPr lang="en-US" sz="2000" b="0" i="0" dirty="0" err="1">
                <a:solidFill>
                  <a:srgbClr val="000000"/>
                </a:solidFill>
                <a:effectLst/>
                <a:latin typeface="Arial" panose="020B0604020202020204" pitchFamily="34" charset="0"/>
                <a:cs typeface="Arial" panose="020B0604020202020204" pitchFamily="34" charset="0"/>
              </a:rPr>
              <a:t>suunamise</a:t>
            </a:r>
            <a:r>
              <a:rPr lang="en-US" sz="2000" b="0" i="0" dirty="0">
                <a:solidFill>
                  <a:srgbClr val="000000"/>
                </a:solidFill>
                <a:effectLst/>
                <a:latin typeface="Arial" panose="020B0604020202020204" pitchFamily="34" charset="0"/>
                <a:cs typeface="Arial" panose="020B0604020202020204" pitchFamily="34" charset="0"/>
              </a:rPr>
              <a:t> </a:t>
            </a:r>
            <a:r>
              <a:rPr lang="en-US" sz="2000" b="0" i="0" dirty="0" err="1">
                <a:solidFill>
                  <a:srgbClr val="000000"/>
                </a:solidFill>
                <a:effectLst/>
                <a:latin typeface="Arial" panose="020B0604020202020204" pitchFamily="34" charset="0"/>
                <a:cs typeface="Arial" panose="020B0604020202020204" pitchFamily="34" charset="0"/>
              </a:rPr>
              <a:t>vajaduse</a:t>
            </a:r>
            <a:r>
              <a:rPr lang="en-US" sz="2000" b="0" i="0" dirty="0">
                <a:solidFill>
                  <a:srgbClr val="000000"/>
                </a:solidFill>
                <a:effectLst/>
                <a:latin typeface="Arial" panose="020B0604020202020204" pitchFamily="34" charset="0"/>
                <a:cs typeface="Arial" panose="020B0604020202020204" pitchFamily="34" charset="0"/>
              </a:rPr>
              <a:t> </a:t>
            </a:r>
            <a:r>
              <a:rPr lang="en-US" sz="2000" b="0" i="0" dirty="0" err="1">
                <a:solidFill>
                  <a:srgbClr val="000000"/>
                </a:solidFill>
                <a:effectLst/>
                <a:latin typeface="Arial" panose="020B0604020202020204" pitchFamily="34" charset="0"/>
                <a:cs typeface="Arial" panose="020B0604020202020204" pitchFamily="34" charset="0"/>
              </a:rPr>
              <a:t>otsustab</a:t>
            </a:r>
            <a:r>
              <a:rPr lang="en-US" sz="2000" b="0" i="0" dirty="0">
                <a:solidFill>
                  <a:srgbClr val="000000"/>
                </a:solidFill>
                <a:effectLst/>
                <a:latin typeface="Arial" panose="020B0604020202020204" pitchFamily="34" charset="0"/>
                <a:cs typeface="Arial" panose="020B0604020202020204" pitchFamily="34" charset="0"/>
              </a:rPr>
              <a:t> </a:t>
            </a:r>
            <a:r>
              <a:rPr lang="en-US" sz="2000" b="0" i="0" dirty="0" err="1">
                <a:solidFill>
                  <a:srgbClr val="000000"/>
                </a:solidFill>
                <a:effectLst/>
                <a:latin typeface="Arial" panose="020B0604020202020204" pitchFamily="34" charset="0"/>
                <a:cs typeface="Arial" panose="020B0604020202020204" pitchFamily="34" charset="0"/>
              </a:rPr>
              <a:t>perearst</a:t>
            </a:r>
            <a:r>
              <a:rPr lang="en-US" sz="2000" b="0" i="0" dirty="0">
                <a:solidFill>
                  <a:srgbClr val="000000"/>
                </a:solidFill>
                <a:effectLst/>
                <a:latin typeface="Arial" panose="020B0604020202020204" pitchFamily="34" charset="0"/>
                <a:cs typeface="Arial" panose="020B0604020202020204" pitchFamily="34" charset="0"/>
              </a:rPr>
              <a:t> </a:t>
            </a:r>
            <a:r>
              <a:rPr lang="en-US" sz="2000" b="0" i="0" dirty="0" err="1">
                <a:solidFill>
                  <a:srgbClr val="000000"/>
                </a:solidFill>
                <a:effectLst/>
                <a:latin typeface="Arial" panose="020B0604020202020204" pitchFamily="34" charset="0"/>
                <a:cs typeface="Arial" panose="020B0604020202020204" pitchFamily="34" charset="0"/>
              </a:rPr>
              <a:t>või</a:t>
            </a:r>
            <a:r>
              <a:rPr lang="en-US" sz="2000" b="0" i="0" dirty="0">
                <a:solidFill>
                  <a:srgbClr val="000000"/>
                </a:solidFill>
                <a:effectLst/>
                <a:latin typeface="Arial" panose="020B0604020202020204" pitchFamily="34" charset="0"/>
                <a:cs typeface="Arial" panose="020B0604020202020204" pitchFamily="34" charset="0"/>
              </a:rPr>
              <a:t> </a:t>
            </a:r>
            <a:r>
              <a:rPr lang="en-US" sz="2000" b="0" i="0" dirty="0" err="1">
                <a:solidFill>
                  <a:srgbClr val="000000"/>
                </a:solidFill>
                <a:effectLst/>
                <a:latin typeface="Arial" panose="020B0604020202020204" pitchFamily="34" charset="0"/>
                <a:cs typeface="Arial" panose="020B0604020202020204" pitchFamily="34" charset="0"/>
              </a:rPr>
              <a:t>eriarst</a:t>
            </a:r>
            <a:r>
              <a:rPr lang="en-US" sz="2000" b="0" i="0" dirty="0">
                <a:solidFill>
                  <a:srgbClr val="000000"/>
                </a:solidFill>
                <a:effectLst/>
                <a:latin typeface="Arial" panose="020B0604020202020204" pitchFamily="34" charset="0"/>
                <a:cs typeface="Arial" panose="020B0604020202020204" pitchFamily="34" charset="0"/>
              </a:rPr>
              <a:t> kas </a:t>
            </a:r>
            <a:r>
              <a:rPr lang="en-US" sz="2000" b="0" i="0" dirty="0" err="1">
                <a:solidFill>
                  <a:srgbClr val="000000"/>
                </a:solidFill>
                <a:effectLst/>
                <a:latin typeface="Arial" panose="020B0604020202020204" pitchFamily="34" charset="0"/>
                <a:cs typeface="Arial" panose="020B0604020202020204" pitchFamily="34" charset="0"/>
              </a:rPr>
              <a:t>ise</a:t>
            </a:r>
            <a:r>
              <a:rPr lang="en-US" sz="2000" b="0" i="0" dirty="0">
                <a:solidFill>
                  <a:srgbClr val="000000"/>
                </a:solidFill>
                <a:effectLst/>
                <a:latin typeface="Arial" panose="020B0604020202020204" pitchFamily="34" charset="0"/>
                <a:cs typeface="Arial" panose="020B0604020202020204" pitchFamily="34" charset="0"/>
              </a:rPr>
              <a:t> </a:t>
            </a:r>
            <a:r>
              <a:rPr lang="en-US" sz="2000" b="0" i="0" dirty="0" err="1">
                <a:solidFill>
                  <a:srgbClr val="000000"/>
                </a:solidFill>
                <a:effectLst/>
                <a:latin typeface="Arial" panose="020B0604020202020204" pitchFamily="34" charset="0"/>
                <a:cs typeface="Arial" panose="020B0604020202020204" pitchFamily="34" charset="0"/>
              </a:rPr>
              <a:t>või</a:t>
            </a:r>
            <a:r>
              <a:rPr lang="en-US" sz="2000" b="0" i="0" dirty="0">
                <a:solidFill>
                  <a:srgbClr val="000000"/>
                </a:solidFill>
                <a:effectLst/>
                <a:latin typeface="Arial" panose="020B0604020202020204" pitchFamily="34" charset="0"/>
                <a:cs typeface="Arial" panose="020B0604020202020204" pitchFamily="34" charset="0"/>
              </a:rPr>
              <a:t> </a:t>
            </a:r>
            <a:r>
              <a:rPr lang="en-US" sz="2000" b="0" i="0" dirty="0" err="1">
                <a:solidFill>
                  <a:srgbClr val="000000"/>
                </a:solidFill>
                <a:effectLst/>
                <a:latin typeface="Arial" panose="020B0604020202020204" pitchFamily="34" charset="0"/>
                <a:cs typeface="Arial" panose="020B0604020202020204" pitchFamily="34" charset="0"/>
              </a:rPr>
              <a:t>koos</a:t>
            </a:r>
            <a:r>
              <a:rPr lang="en-US" sz="2000" b="0" i="0" dirty="0">
                <a:solidFill>
                  <a:srgbClr val="000000"/>
                </a:solidFill>
                <a:effectLst/>
                <a:latin typeface="Arial" panose="020B0604020202020204" pitchFamily="34" charset="0"/>
                <a:cs typeface="Arial" panose="020B0604020202020204" pitchFamily="34" charset="0"/>
              </a:rPr>
              <a:t> </a:t>
            </a:r>
            <a:r>
              <a:rPr lang="en-US" sz="2000" b="0" i="0" dirty="0" err="1">
                <a:solidFill>
                  <a:srgbClr val="000000"/>
                </a:solidFill>
                <a:effectLst/>
                <a:latin typeface="Arial" panose="020B0604020202020204" pitchFamily="34" charset="0"/>
                <a:cs typeface="Arial" panose="020B0604020202020204" pitchFamily="34" charset="0"/>
              </a:rPr>
              <a:t>õega</a:t>
            </a:r>
            <a:r>
              <a:rPr lang="en-US" sz="2000" b="0" i="0" dirty="0">
                <a:solidFill>
                  <a:srgbClr val="000000"/>
                </a:solidFill>
                <a:effectLst/>
                <a:latin typeface="Arial" panose="020B0604020202020204" pitchFamily="34" charset="0"/>
                <a:cs typeface="Arial" panose="020B0604020202020204" pitchFamily="34" charset="0"/>
              </a:rPr>
              <a:t>. </a:t>
            </a:r>
            <a:r>
              <a:rPr lang="en-US" sz="2000" b="0" i="0" dirty="0" err="1">
                <a:solidFill>
                  <a:srgbClr val="000000"/>
                </a:solidFill>
                <a:effectLst/>
                <a:latin typeface="Arial" panose="020B0604020202020204" pitchFamily="34" charset="0"/>
                <a:cs typeface="Arial" panose="020B0604020202020204" pitchFamily="34" charset="0"/>
              </a:rPr>
              <a:t>Õendushaiglas</a:t>
            </a:r>
            <a:r>
              <a:rPr lang="en-US" sz="2000" b="0" i="0" dirty="0">
                <a:solidFill>
                  <a:srgbClr val="000000"/>
                </a:solidFill>
                <a:effectLst/>
                <a:latin typeface="Arial" panose="020B0604020202020204" pitchFamily="34" charset="0"/>
                <a:cs typeface="Arial" panose="020B0604020202020204" pitchFamily="34" charset="0"/>
              </a:rPr>
              <a:t> </a:t>
            </a:r>
            <a:r>
              <a:rPr lang="en-US" sz="2000" b="0" i="0" dirty="0" err="1">
                <a:solidFill>
                  <a:srgbClr val="000000"/>
                </a:solidFill>
                <a:effectLst/>
                <a:latin typeface="Arial" panose="020B0604020202020204" pitchFamily="34" charset="0"/>
                <a:cs typeface="Arial" panose="020B0604020202020204" pitchFamily="34" charset="0"/>
              </a:rPr>
              <a:t>viibimise</a:t>
            </a:r>
            <a:r>
              <a:rPr lang="en-US" sz="2000" b="0" i="0" dirty="0">
                <a:solidFill>
                  <a:srgbClr val="000000"/>
                </a:solidFill>
                <a:effectLst/>
                <a:latin typeface="Arial" panose="020B0604020202020204" pitchFamily="34" charset="0"/>
                <a:cs typeface="Arial" panose="020B0604020202020204" pitchFamily="34" charset="0"/>
              </a:rPr>
              <a:t> </a:t>
            </a:r>
            <a:r>
              <a:rPr lang="en-US" sz="2000" b="0" i="0" dirty="0" err="1">
                <a:solidFill>
                  <a:srgbClr val="000000"/>
                </a:solidFill>
                <a:effectLst/>
                <a:latin typeface="Arial" panose="020B0604020202020204" pitchFamily="34" charset="0"/>
                <a:cs typeface="Arial" panose="020B0604020202020204" pitchFamily="34" charset="0"/>
              </a:rPr>
              <a:t>aeg</a:t>
            </a:r>
            <a:r>
              <a:rPr lang="en-US" sz="2000" b="0" i="0" dirty="0">
                <a:solidFill>
                  <a:srgbClr val="000000"/>
                </a:solidFill>
                <a:effectLst/>
                <a:latin typeface="Arial" panose="020B0604020202020204" pitchFamily="34" charset="0"/>
                <a:cs typeface="Arial" panose="020B0604020202020204" pitchFamily="34" charset="0"/>
              </a:rPr>
              <a:t> ja </a:t>
            </a:r>
            <a:r>
              <a:rPr lang="en-US" sz="2000" b="0" i="0" dirty="0" err="1">
                <a:solidFill>
                  <a:srgbClr val="000000"/>
                </a:solidFill>
                <a:effectLst/>
                <a:latin typeface="Arial" panose="020B0604020202020204" pitchFamily="34" charset="0"/>
                <a:cs typeface="Arial" panose="020B0604020202020204" pitchFamily="34" charset="0"/>
              </a:rPr>
              <a:t>osutatavad</a:t>
            </a:r>
            <a:r>
              <a:rPr lang="en-US" sz="2000" b="0" i="0" dirty="0">
                <a:solidFill>
                  <a:srgbClr val="000000"/>
                </a:solidFill>
                <a:effectLst/>
                <a:latin typeface="Arial" panose="020B0604020202020204" pitchFamily="34" charset="0"/>
                <a:cs typeface="Arial" panose="020B0604020202020204" pitchFamily="34" charset="0"/>
              </a:rPr>
              <a:t> </a:t>
            </a:r>
            <a:r>
              <a:rPr lang="en-US" sz="2000" b="0" i="0" dirty="0" err="1">
                <a:solidFill>
                  <a:srgbClr val="000000"/>
                </a:solidFill>
                <a:effectLst/>
                <a:latin typeface="Arial" panose="020B0604020202020204" pitchFamily="34" charset="0"/>
                <a:cs typeface="Arial" panose="020B0604020202020204" pitchFamily="34" charset="0"/>
              </a:rPr>
              <a:t>teenused</a:t>
            </a:r>
            <a:r>
              <a:rPr lang="en-US" sz="2000" b="0" i="0" dirty="0">
                <a:solidFill>
                  <a:srgbClr val="000000"/>
                </a:solidFill>
                <a:effectLst/>
                <a:latin typeface="Arial" panose="020B0604020202020204" pitchFamily="34" charset="0"/>
                <a:cs typeface="Arial" panose="020B0604020202020204" pitchFamily="34" charset="0"/>
              </a:rPr>
              <a:t> </a:t>
            </a:r>
            <a:r>
              <a:rPr lang="en-US" sz="2000" b="0" i="0" dirty="0" err="1">
                <a:solidFill>
                  <a:srgbClr val="000000"/>
                </a:solidFill>
                <a:effectLst/>
                <a:latin typeface="Arial" panose="020B0604020202020204" pitchFamily="34" charset="0"/>
                <a:cs typeface="Arial" panose="020B0604020202020204" pitchFamily="34" charset="0"/>
              </a:rPr>
              <a:t>sõltuvad</a:t>
            </a:r>
            <a:r>
              <a:rPr lang="en-US" sz="2000" b="0" i="0" dirty="0">
                <a:solidFill>
                  <a:srgbClr val="000000"/>
                </a:solidFill>
                <a:effectLst/>
                <a:latin typeface="Arial" panose="020B0604020202020204" pitchFamily="34" charset="0"/>
                <a:cs typeface="Arial" panose="020B0604020202020204" pitchFamily="34" charset="0"/>
              </a:rPr>
              <a:t> </a:t>
            </a:r>
            <a:r>
              <a:rPr lang="en-US" sz="2000" b="0" i="0" dirty="0" err="1">
                <a:solidFill>
                  <a:srgbClr val="000000"/>
                </a:solidFill>
                <a:effectLst/>
                <a:latin typeface="Arial" panose="020B0604020202020204" pitchFamily="34" charset="0"/>
                <a:cs typeface="Arial" panose="020B0604020202020204" pitchFamily="34" charset="0"/>
              </a:rPr>
              <a:t>patsiendi</a:t>
            </a:r>
            <a:r>
              <a:rPr lang="en-US" sz="2000" b="0" i="0" dirty="0">
                <a:solidFill>
                  <a:srgbClr val="000000"/>
                </a:solidFill>
                <a:effectLst/>
                <a:latin typeface="Arial" panose="020B0604020202020204" pitchFamily="34" charset="0"/>
                <a:cs typeface="Arial" panose="020B0604020202020204" pitchFamily="34" charset="0"/>
              </a:rPr>
              <a:t> </a:t>
            </a:r>
            <a:r>
              <a:rPr lang="en-US" sz="2000" b="0" i="0" dirty="0" err="1">
                <a:solidFill>
                  <a:srgbClr val="000000"/>
                </a:solidFill>
                <a:effectLst/>
                <a:latin typeface="Arial" panose="020B0604020202020204" pitchFamily="34" charset="0"/>
                <a:cs typeface="Arial" panose="020B0604020202020204" pitchFamily="34" charset="0"/>
              </a:rPr>
              <a:t>tervislikust</a:t>
            </a:r>
            <a:r>
              <a:rPr lang="en-US" sz="2000" b="0" i="0" dirty="0">
                <a:solidFill>
                  <a:srgbClr val="000000"/>
                </a:solidFill>
                <a:effectLst/>
                <a:latin typeface="Arial" panose="020B0604020202020204" pitchFamily="34" charset="0"/>
                <a:cs typeface="Arial" panose="020B0604020202020204" pitchFamily="34" charset="0"/>
              </a:rPr>
              <a:t> </a:t>
            </a:r>
            <a:r>
              <a:rPr lang="en-US" sz="2000" b="0" i="0" dirty="0" err="1">
                <a:solidFill>
                  <a:srgbClr val="000000"/>
                </a:solidFill>
                <a:effectLst/>
                <a:latin typeface="Arial" panose="020B0604020202020204" pitchFamily="34" charset="0"/>
                <a:cs typeface="Arial" panose="020B0604020202020204" pitchFamily="34" charset="0"/>
              </a:rPr>
              <a:t>seisundist</a:t>
            </a:r>
            <a:r>
              <a:rPr lang="en-US" sz="2000" b="0" i="0" dirty="0">
                <a:solidFill>
                  <a:srgbClr val="000000"/>
                </a:solidFill>
                <a:effectLst/>
                <a:latin typeface="Arial" panose="020B0604020202020204" pitchFamily="34" charset="0"/>
                <a:cs typeface="Arial" panose="020B0604020202020204" pitchFamily="34" charset="0"/>
              </a:rPr>
              <a:t> ja </a:t>
            </a:r>
            <a:r>
              <a:rPr lang="en-US" sz="2000" b="0" i="0" dirty="0" err="1">
                <a:solidFill>
                  <a:srgbClr val="000000"/>
                </a:solidFill>
                <a:effectLst/>
                <a:latin typeface="Arial" panose="020B0604020202020204" pitchFamily="34" charset="0"/>
                <a:cs typeface="Arial" panose="020B0604020202020204" pitchFamily="34" charset="0"/>
              </a:rPr>
              <a:t>õendusabivajadusest</a:t>
            </a:r>
            <a:r>
              <a:rPr lang="en-US" sz="2000" b="0" i="0" dirty="0">
                <a:solidFill>
                  <a:srgbClr val="000000"/>
                </a:solidFill>
                <a:effectLst/>
                <a:latin typeface="Arial" panose="020B0604020202020204" pitchFamily="34" charset="0"/>
                <a:cs typeface="Arial" panose="020B0604020202020204" pitchFamily="34" charset="0"/>
              </a:rPr>
              <a:t>.</a:t>
            </a:r>
          </a:p>
          <a:p>
            <a:pPr marL="0" indent="0" algn="just">
              <a:buNone/>
            </a:pPr>
            <a:r>
              <a:rPr lang="en-US" sz="2000" b="1" i="0" dirty="0" err="1">
                <a:effectLst/>
                <a:latin typeface="Arial" panose="020B0604020202020204" pitchFamily="34" charset="0"/>
                <a:cs typeface="Arial" panose="020B0604020202020204" pitchFamily="34" charset="0"/>
              </a:rPr>
              <a:t>Omaosalus</a:t>
            </a:r>
            <a:r>
              <a:rPr lang="en-US" sz="2000" b="1" i="0" dirty="0">
                <a:effectLst/>
                <a:latin typeface="Arial" panose="020B0604020202020204" pitchFamily="34" charset="0"/>
                <a:cs typeface="Arial" panose="020B0604020202020204" pitchFamily="34" charset="0"/>
              </a:rPr>
              <a:t> </a:t>
            </a:r>
            <a:r>
              <a:rPr lang="en-US" sz="2000" b="1" i="0" dirty="0" err="1">
                <a:effectLst/>
                <a:latin typeface="Arial" panose="020B0604020202020204" pitchFamily="34" charset="0"/>
                <a:cs typeface="Arial" panose="020B0604020202020204" pitchFamily="34" charset="0"/>
              </a:rPr>
              <a:t>statsionaarses</a:t>
            </a:r>
            <a:r>
              <a:rPr lang="en-US" sz="2000" b="1" i="0" dirty="0">
                <a:effectLst/>
                <a:latin typeface="Arial" panose="020B0604020202020204" pitchFamily="34" charset="0"/>
                <a:cs typeface="Arial" panose="020B0604020202020204" pitchFamily="34" charset="0"/>
              </a:rPr>
              <a:t> </a:t>
            </a:r>
            <a:r>
              <a:rPr lang="en-US" sz="2000" b="1" i="0" dirty="0" err="1">
                <a:effectLst/>
                <a:latin typeface="Arial" panose="020B0604020202020204" pitchFamily="34" charset="0"/>
                <a:cs typeface="Arial" panose="020B0604020202020204" pitchFamily="34" charset="0"/>
              </a:rPr>
              <a:t>õendusabis</a:t>
            </a:r>
            <a:endParaRPr lang="en-US" sz="2000" b="1" i="0" dirty="0">
              <a:effectLst/>
              <a:latin typeface="Arial" panose="020B0604020202020204" pitchFamily="34" charset="0"/>
              <a:cs typeface="Arial" panose="020B0604020202020204" pitchFamily="34" charset="0"/>
            </a:endParaRPr>
          </a:p>
          <a:p>
            <a:pPr algn="just"/>
            <a:r>
              <a:rPr lang="en-US" sz="2000" b="0" i="0" dirty="0" err="1">
                <a:solidFill>
                  <a:srgbClr val="000000"/>
                </a:solidFill>
                <a:effectLst/>
                <a:latin typeface="Arial" panose="020B0604020202020204" pitchFamily="34" charset="0"/>
                <a:cs typeface="Arial" panose="020B0604020202020204" pitchFamily="34" charset="0"/>
              </a:rPr>
              <a:t>Statsionaarses</a:t>
            </a:r>
            <a:r>
              <a:rPr lang="en-US" sz="2000" b="0" i="0" dirty="0">
                <a:solidFill>
                  <a:srgbClr val="000000"/>
                </a:solidFill>
                <a:effectLst/>
                <a:latin typeface="Arial" panose="020B0604020202020204" pitchFamily="34" charset="0"/>
                <a:cs typeface="Arial" panose="020B0604020202020204" pitchFamily="34" charset="0"/>
              </a:rPr>
              <a:t> </a:t>
            </a:r>
            <a:r>
              <a:rPr lang="en-US" sz="2000" b="0" i="0" dirty="0" err="1">
                <a:solidFill>
                  <a:srgbClr val="000000"/>
                </a:solidFill>
                <a:effectLst/>
                <a:latin typeface="Arial" panose="020B0604020202020204" pitchFamily="34" charset="0"/>
                <a:cs typeface="Arial" panose="020B0604020202020204" pitchFamily="34" charset="0"/>
              </a:rPr>
              <a:t>õendusabis</a:t>
            </a:r>
            <a:r>
              <a:rPr lang="en-US" sz="2000" b="0" i="0" dirty="0">
                <a:solidFill>
                  <a:srgbClr val="000000"/>
                </a:solidFill>
                <a:effectLst/>
                <a:latin typeface="Arial" panose="020B0604020202020204" pitchFamily="34" charset="0"/>
                <a:cs typeface="Arial" panose="020B0604020202020204" pitchFamily="34" charset="0"/>
              </a:rPr>
              <a:t> </a:t>
            </a:r>
            <a:r>
              <a:rPr lang="en-US" sz="2000" b="0" i="0" dirty="0" err="1">
                <a:solidFill>
                  <a:srgbClr val="000000"/>
                </a:solidFill>
                <a:effectLst/>
                <a:latin typeface="Arial" panose="020B0604020202020204" pitchFamily="34" charset="0"/>
                <a:cs typeface="Arial" panose="020B0604020202020204" pitchFamily="34" charset="0"/>
              </a:rPr>
              <a:t>viibiva</a:t>
            </a:r>
            <a:r>
              <a:rPr lang="en-US" sz="2000" b="0" i="0" dirty="0">
                <a:solidFill>
                  <a:srgbClr val="000000"/>
                </a:solidFill>
                <a:effectLst/>
                <a:latin typeface="Arial" panose="020B0604020202020204" pitchFamily="34" charset="0"/>
                <a:cs typeface="Arial" panose="020B0604020202020204" pitchFamily="34" charset="0"/>
              </a:rPr>
              <a:t> </a:t>
            </a:r>
            <a:r>
              <a:rPr lang="en-US" sz="2000" b="0" i="0" dirty="0" err="1">
                <a:solidFill>
                  <a:srgbClr val="000000"/>
                </a:solidFill>
                <a:effectLst/>
                <a:latin typeface="Arial" panose="020B0604020202020204" pitchFamily="34" charset="0"/>
                <a:cs typeface="Arial" panose="020B0604020202020204" pitchFamily="34" charset="0"/>
              </a:rPr>
              <a:t>ravikindlustatud</a:t>
            </a:r>
            <a:r>
              <a:rPr lang="en-US" sz="2000" b="0" i="0" dirty="0">
                <a:solidFill>
                  <a:srgbClr val="000000"/>
                </a:solidFill>
                <a:effectLst/>
                <a:latin typeface="Arial" panose="020B0604020202020204" pitchFamily="34" charset="0"/>
                <a:cs typeface="Arial" panose="020B0604020202020204" pitchFamily="34" charset="0"/>
              </a:rPr>
              <a:t> </a:t>
            </a:r>
            <a:r>
              <a:rPr lang="en-US" sz="2000" b="0" i="0" dirty="0" err="1">
                <a:solidFill>
                  <a:srgbClr val="000000"/>
                </a:solidFill>
                <a:effectLst/>
                <a:latin typeface="Arial" panose="020B0604020202020204" pitchFamily="34" charset="0"/>
                <a:cs typeface="Arial" panose="020B0604020202020204" pitchFamily="34" charset="0"/>
              </a:rPr>
              <a:t>patsiendi</a:t>
            </a:r>
            <a:r>
              <a:rPr lang="en-US" sz="2000" b="0" i="0" dirty="0">
                <a:solidFill>
                  <a:srgbClr val="000000"/>
                </a:solidFill>
                <a:effectLst/>
                <a:latin typeface="Arial" panose="020B0604020202020204" pitchFamily="34" charset="0"/>
                <a:cs typeface="Arial" panose="020B0604020202020204" pitchFamily="34" charset="0"/>
              </a:rPr>
              <a:t> </a:t>
            </a:r>
            <a:r>
              <a:rPr lang="en-US" sz="2000" b="0" i="0" dirty="0" err="1">
                <a:solidFill>
                  <a:srgbClr val="000000"/>
                </a:solidFill>
                <a:effectLst/>
                <a:latin typeface="Arial" panose="020B0604020202020204" pitchFamily="34" charset="0"/>
                <a:cs typeface="Arial" panose="020B0604020202020204" pitchFamily="34" charset="0"/>
              </a:rPr>
              <a:t>ühe</a:t>
            </a:r>
            <a:r>
              <a:rPr lang="en-US" sz="2000" b="0" i="0" dirty="0">
                <a:solidFill>
                  <a:srgbClr val="000000"/>
                </a:solidFill>
                <a:effectLst/>
                <a:latin typeface="Arial" panose="020B0604020202020204" pitchFamily="34" charset="0"/>
                <a:cs typeface="Arial" panose="020B0604020202020204" pitchFamily="34" charset="0"/>
              </a:rPr>
              <a:t> </a:t>
            </a:r>
            <a:r>
              <a:rPr lang="en-US" sz="2000" b="0" i="0" dirty="0" err="1">
                <a:solidFill>
                  <a:srgbClr val="000000"/>
                </a:solidFill>
                <a:effectLst/>
                <a:latin typeface="Arial" panose="020B0604020202020204" pitchFamily="34" charset="0"/>
                <a:cs typeface="Arial" panose="020B0604020202020204" pitchFamily="34" charset="0"/>
              </a:rPr>
              <a:t>voodipäeva</a:t>
            </a:r>
            <a:r>
              <a:rPr lang="en-US" sz="2000" b="0" i="0" dirty="0">
                <a:solidFill>
                  <a:srgbClr val="000000"/>
                </a:solidFill>
                <a:effectLst/>
                <a:latin typeface="Arial" panose="020B0604020202020204" pitchFamily="34" charset="0"/>
                <a:cs typeface="Arial" panose="020B0604020202020204" pitchFamily="34" charset="0"/>
              </a:rPr>
              <a:t> </a:t>
            </a:r>
            <a:r>
              <a:rPr lang="en-US" sz="2000" b="0" i="0" dirty="0" err="1">
                <a:solidFill>
                  <a:srgbClr val="000000"/>
                </a:solidFill>
                <a:effectLst/>
                <a:latin typeface="Arial" panose="020B0604020202020204" pitchFamily="34" charset="0"/>
                <a:cs typeface="Arial" panose="020B0604020202020204" pitchFamily="34" charset="0"/>
              </a:rPr>
              <a:t>maksumusest</a:t>
            </a:r>
            <a:r>
              <a:rPr lang="en-US" sz="2000" b="0" i="0" dirty="0">
                <a:solidFill>
                  <a:srgbClr val="000000"/>
                </a:solidFill>
                <a:effectLst/>
                <a:latin typeface="Arial" panose="020B0604020202020204" pitchFamily="34" charset="0"/>
                <a:cs typeface="Arial" panose="020B0604020202020204" pitchFamily="34" charset="0"/>
              </a:rPr>
              <a:t> </a:t>
            </a:r>
            <a:r>
              <a:rPr lang="en-US" sz="2000" b="0" i="0" dirty="0" err="1">
                <a:solidFill>
                  <a:srgbClr val="000000"/>
                </a:solidFill>
                <a:effectLst/>
                <a:latin typeface="Arial" panose="020B0604020202020204" pitchFamily="34" charset="0"/>
                <a:cs typeface="Arial" panose="020B0604020202020204" pitchFamily="34" charset="0"/>
              </a:rPr>
              <a:t>tasub</a:t>
            </a:r>
            <a:r>
              <a:rPr lang="en-US" sz="2000" b="0" i="0" dirty="0">
                <a:solidFill>
                  <a:srgbClr val="000000"/>
                </a:solidFill>
                <a:effectLst/>
                <a:latin typeface="Arial" panose="020B0604020202020204" pitchFamily="34" charset="0"/>
                <a:cs typeface="Arial" panose="020B0604020202020204" pitchFamily="34" charset="0"/>
              </a:rPr>
              <a:t> 90% </a:t>
            </a:r>
            <a:r>
              <a:rPr lang="en-US" sz="2000" b="0" i="0" dirty="0" err="1">
                <a:solidFill>
                  <a:srgbClr val="000000"/>
                </a:solidFill>
                <a:effectLst/>
                <a:latin typeface="Arial" panose="020B0604020202020204" pitchFamily="34" charset="0"/>
                <a:cs typeface="Arial" panose="020B0604020202020204" pitchFamily="34" charset="0"/>
              </a:rPr>
              <a:t>Tervisekassa</a:t>
            </a:r>
            <a:r>
              <a:rPr lang="en-US" sz="2000" b="0" i="0" dirty="0">
                <a:solidFill>
                  <a:srgbClr val="000000"/>
                </a:solidFill>
                <a:effectLst/>
                <a:latin typeface="Arial" panose="020B0604020202020204" pitchFamily="34" charset="0"/>
                <a:cs typeface="Arial" panose="020B0604020202020204" pitchFamily="34" charset="0"/>
              </a:rPr>
              <a:t> ja 10% </a:t>
            </a:r>
            <a:r>
              <a:rPr lang="en-US" sz="2000" b="0" i="0" dirty="0" err="1">
                <a:solidFill>
                  <a:srgbClr val="000000"/>
                </a:solidFill>
                <a:effectLst/>
                <a:latin typeface="Arial" panose="020B0604020202020204" pitchFamily="34" charset="0"/>
                <a:cs typeface="Arial" panose="020B0604020202020204" pitchFamily="34" charset="0"/>
              </a:rPr>
              <a:t>patsient</a:t>
            </a:r>
            <a:r>
              <a:rPr lang="en-US" sz="2000" b="0" i="0" dirty="0">
                <a:solidFill>
                  <a:srgbClr val="000000"/>
                </a:solidFill>
                <a:effectLst/>
                <a:latin typeface="Arial" panose="020B0604020202020204" pitchFamily="34" charset="0"/>
                <a:cs typeface="Arial" panose="020B0604020202020204" pitchFamily="34" charset="0"/>
              </a:rPr>
              <a:t>. </a:t>
            </a:r>
            <a:r>
              <a:rPr lang="en-US" sz="2000" b="0" i="0" dirty="0" err="1">
                <a:solidFill>
                  <a:srgbClr val="000000"/>
                </a:solidFill>
                <a:effectLst/>
                <a:latin typeface="Arial" panose="020B0604020202020204" pitchFamily="34" charset="0"/>
                <a:cs typeface="Arial" panose="020B0604020202020204" pitchFamily="34" charset="0"/>
              </a:rPr>
              <a:t>Lisaks</a:t>
            </a:r>
            <a:r>
              <a:rPr lang="en-US" sz="2000" b="0" i="0" dirty="0">
                <a:solidFill>
                  <a:srgbClr val="000000"/>
                </a:solidFill>
                <a:effectLst/>
                <a:latin typeface="Arial" panose="020B0604020202020204" pitchFamily="34" charset="0"/>
                <a:cs typeface="Arial" panose="020B0604020202020204" pitchFamily="34" charset="0"/>
              </a:rPr>
              <a:t> on </a:t>
            </a:r>
            <a:r>
              <a:rPr lang="en-US" sz="2000" b="0" i="0" dirty="0" err="1">
                <a:solidFill>
                  <a:srgbClr val="000000"/>
                </a:solidFill>
                <a:effectLst/>
                <a:latin typeface="Arial" panose="020B0604020202020204" pitchFamily="34" charset="0"/>
                <a:cs typeface="Arial" panose="020B0604020202020204" pitchFamily="34" charset="0"/>
              </a:rPr>
              <a:t>haiglal</a:t>
            </a:r>
            <a:r>
              <a:rPr lang="en-US" sz="2000" b="0" i="0" dirty="0">
                <a:solidFill>
                  <a:srgbClr val="000000"/>
                </a:solidFill>
                <a:effectLst/>
                <a:latin typeface="Arial" panose="020B0604020202020204" pitchFamily="34" charset="0"/>
                <a:cs typeface="Arial" panose="020B0604020202020204" pitchFamily="34" charset="0"/>
              </a:rPr>
              <a:t> </a:t>
            </a:r>
            <a:r>
              <a:rPr lang="en-US" sz="2000" b="0" i="0" dirty="0" err="1">
                <a:solidFill>
                  <a:srgbClr val="000000"/>
                </a:solidFill>
                <a:effectLst/>
                <a:latin typeface="Arial" panose="020B0604020202020204" pitchFamily="34" charset="0"/>
                <a:cs typeface="Arial" panose="020B0604020202020204" pitchFamily="34" charset="0"/>
              </a:rPr>
              <a:t>õigus</a:t>
            </a:r>
            <a:r>
              <a:rPr lang="en-US" sz="2000" b="0" i="0" dirty="0">
                <a:solidFill>
                  <a:srgbClr val="000000"/>
                </a:solidFill>
                <a:effectLst/>
                <a:latin typeface="Arial" panose="020B0604020202020204" pitchFamily="34" charset="0"/>
                <a:cs typeface="Arial" panose="020B0604020202020204" pitchFamily="34" charset="0"/>
              </a:rPr>
              <a:t> </a:t>
            </a:r>
            <a:r>
              <a:rPr lang="en-US" sz="2000" b="0" i="0" dirty="0" err="1">
                <a:solidFill>
                  <a:srgbClr val="000000"/>
                </a:solidFill>
                <a:effectLst/>
                <a:latin typeface="Arial" panose="020B0604020202020204" pitchFamily="34" charset="0"/>
                <a:cs typeface="Arial" panose="020B0604020202020204" pitchFamily="34" charset="0"/>
              </a:rPr>
              <a:t>küsida</a:t>
            </a:r>
            <a:r>
              <a:rPr lang="en-US" sz="2000" b="0" i="0" dirty="0">
                <a:solidFill>
                  <a:srgbClr val="000000"/>
                </a:solidFill>
                <a:effectLst/>
                <a:latin typeface="Arial" panose="020B0604020202020204" pitchFamily="34" charset="0"/>
                <a:cs typeface="Arial" panose="020B0604020202020204" pitchFamily="34" charset="0"/>
              </a:rPr>
              <a:t> </a:t>
            </a:r>
            <a:r>
              <a:rPr lang="en-US" sz="2000" b="0" i="0" dirty="0" err="1">
                <a:solidFill>
                  <a:srgbClr val="000000"/>
                </a:solidFill>
                <a:effectLst/>
                <a:latin typeface="Arial" panose="020B0604020202020204" pitchFamily="34" charset="0"/>
                <a:cs typeface="Arial" panose="020B0604020202020204" pitchFamily="34" charset="0"/>
              </a:rPr>
              <a:t>esimese</a:t>
            </a:r>
            <a:r>
              <a:rPr lang="en-US" sz="2000" b="0" i="0" dirty="0">
                <a:solidFill>
                  <a:srgbClr val="000000"/>
                </a:solidFill>
                <a:effectLst/>
                <a:latin typeface="Arial" panose="020B0604020202020204" pitchFamily="34" charset="0"/>
                <a:cs typeface="Arial" panose="020B0604020202020204" pitchFamily="34" charset="0"/>
              </a:rPr>
              <a:t> </a:t>
            </a:r>
            <a:r>
              <a:rPr lang="en-US" sz="2000" b="0" i="0" dirty="0" err="1">
                <a:solidFill>
                  <a:srgbClr val="000000"/>
                </a:solidFill>
                <a:effectLst/>
                <a:latin typeface="Arial" panose="020B0604020202020204" pitchFamily="34" charset="0"/>
                <a:cs typeface="Arial" panose="020B0604020202020204" pitchFamily="34" charset="0"/>
              </a:rPr>
              <a:t>kümne</a:t>
            </a:r>
            <a:r>
              <a:rPr lang="en-US" sz="2000" b="0" i="0" dirty="0">
                <a:solidFill>
                  <a:srgbClr val="000000"/>
                </a:solidFill>
                <a:effectLst/>
                <a:latin typeface="Arial" panose="020B0604020202020204" pitchFamily="34" charset="0"/>
                <a:cs typeface="Arial" panose="020B0604020202020204" pitchFamily="34" charset="0"/>
              </a:rPr>
              <a:t> </a:t>
            </a:r>
            <a:r>
              <a:rPr lang="en-US" sz="2000" b="0" i="0" dirty="0" err="1">
                <a:solidFill>
                  <a:srgbClr val="000000"/>
                </a:solidFill>
                <a:effectLst/>
                <a:latin typeface="Arial" panose="020B0604020202020204" pitchFamily="34" charset="0"/>
                <a:cs typeface="Arial" panose="020B0604020202020204" pitchFamily="34" charset="0"/>
              </a:rPr>
              <a:t>haiglapäeva</a:t>
            </a:r>
            <a:r>
              <a:rPr lang="en-US" sz="2000" b="0" i="0" dirty="0">
                <a:solidFill>
                  <a:srgbClr val="000000"/>
                </a:solidFill>
                <a:effectLst/>
                <a:latin typeface="Arial" panose="020B0604020202020204" pitchFamily="34" charset="0"/>
                <a:cs typeface="Arial" panose="020B0604020202020204" pitchFamily="34" charset="0"/>
              </a:rPr>
              <a:t> </a:t>
            </a:r>
            <a:r>
              <a:rPr lang="en-US" sz="2000" b="0" i="0" dirty="0" err="1">
                <a:solidFill>
                  <a:srgbClr val="000000"/>
                </a:solidFill>
                <a:effectLst/>
                <a:latin typeface="Arial" panose="020B0604020202020204" pitchFamily="34" charset="0"/>
                <a:cs typeface="Arial" panose="020B0604020202020204" pitchFamily="34" charset="0"/>
              </a:rPr>
              <a:t>eest</a:t>
            </a:r>
            <a:r>
              <a:rPr lang="en-US" sz="2000" b="0" i="0" dirty="0">
                <a:solidFill>
                  <a:srgbClr val="000000"/>
                </a:solidFill>
                <a:effectLst/>
                <a:latin typeface="Arial" panose="020B0604020202020204" pitchFamily="34" charset="0"/>
                <a:cs typeface="Arial" panose="020B0604020202020204" pitchFamily="34" charset="0"/>
              </a:rPr>
              <a:t> </a:t>
            </a:r>
            <a:r>
              <a:rPr lang="en-US" sz="2000" b="0" i="0" dirty="0" err="1">
                <a:solidFill>
                  <a:srgbClr val="000000"/>
                </a:solidFill>
                <a:effectLst/>
                <a:latin typeface="Arial" panose="020B0604020202020204" pitchFamily="34" charset="0"/>
                <a:cs typeface="Arial" panose="020B0604020202020204" pitchFamily="34" charset="0"/>
              </a:rPr>
              <a:t>täiendavalt</a:t>
            </a:r>
            <a:r>
              <a:rPr lang="en-US" sz="2000" b="0" i="0" dirty="0">
                <a:solidFill>
                  <a:srgbClr val="000000"/>
                </a:solidFill>
                <a:effectLst/>
                <a:latin typeface="Arial" panose="020B0604020202020204" pitchFamily="34" charset="0"/>
                <a:cs typeface="Arial" panose="020B0604020202020204" pitchFamily="34" charset="0"/>
              </a:rPr>
              <a:t> 25 </a:t>
            </a:r>
            <a:r>
              <a:rPr lang="en-US" sz="2000" b="0" i="0" dirty="0" err="1">
                <a:solidFill>
                  <a:srgbClr val="000000"/>
                </a:solidFill>
                <a:effectLst/>
                <a:latin typeface="Arial" panose="020B0604020202020204" pitchFamily="34" charset="0"/>
                <a:cs typeface="Arial" panose="020B0604020202020204" pitchFamily="34" charset="0"/>
              </a:rPr>
              <a:t>eurot</a:t>
            </a:r>
            <a:r>
              <a:rPr lang="en-US" sz="2000" b="0" i="0" dirty="0">
                <a:solidFill>
                  <a:srgbClr val="000000"/>
                </a:solidFill>
                <a:effectLst/>
                <a:latin typeface="Arial" panose="020B0604020202020204" pitchFamily="34" charset="0"/>
                <a:cs typeface="Arial" panose="020B0604020202020204" pitchFamily="34" charset="0"/>
              </a:rPr>
              <a:t> (</a:t>
            </a:r>
            <a:r>
              <a:rPr lang="en-US" sz="2000" i="0" dirty="0" err="1">
                <a:solidFill>
                  <a:srgbClr val="000000"/>
                </a:solidFill>
                <a:effectLst/>
                <a:latin typeface="Arial" panose="020B0604020202020204" pitchFamily="34" charset="0"/>
                <a:cs typeface="Arial" panose="020B0604020202020204" pitchFamily="34" charset="0"/>
              </a:rPr>
              <a:t>voodipäevatasu</a:t>
            </a:r>
            <a:r>
              <a:rPr lang="en-US" sz="2000" i="0" dirty="0">
                <a:solidFill>
                  <a:srgbClr val="000000"/>
                </a:solidFill>
                <a:effectLst/>
                <a:latin typeface="Arial" panose="020B0604020202020204" pitchFamily="34" charset="0"/>
                <a:cs typeface="Arial" panose="020B0604020202020204" pitchFamily="34" charset="0"/>
              </a:rPr>
              <a:t> </a:t>
            </a:r>
            <a:r>
              <a:rPr lang="en-US" sz="2000" i="0" dirty="0" err="1">
                <a:solidFill>
                  <a:srgbClr val="000000"/>
                </a:solidFill>
                <a:effectLst/>
                <a:latin typeface="Arial" panose="020B0604020202020204" pitchFamily="34" charset="0"/>
                <a:cs typeface="Arial" panose="020B0604020202020204" pitchFamily="34" charset="0"/>
              </a:rPr>
              <a:t>esimese</a:t>
            </a:r>
            <a:r>
              <a:rPr lang="en-US" sz="2000" i="0" dirty="0">
                <a:solidFill>
                  <a:srgbClr val="000000"/>
                </a:solidFill>
                <a:effectLst/>
                <a:latin typeface="Arial" panose="020B0604020202020204" pitchFamily="34" charset="0"/>
                <a:cs typeface="Arial" panose="020B0604020202020204" pitchFamily="34" charset="0"/>
              </a:rPr>
              <a:t> </a:t>
            </a:r>
            <a:r>
              <a:rPr lang="en-US" sz="2000" i="0" dirty="0" err="1">
                <a:solidFill>
                  <a:srgbClr val="000000"/>
                </a:solidFill>
                <a:effectLst/>
                <a:latin typeface="Arial" panose="020B0604020202020204" pitchFamily="34" charset="0"/>
                <a:cs typeface="Arial" panose="020B0604020202020204" pitchFamily="34" charset="0"/>
              </a:rPr>
              <a:t>kümne</a:t>
            </a:r>
            <a:r>
              <a:rPr lang="en-US" sz="2000" i="0" dirty="0">
                <a:solidFill>
                  <a:srgbClr val="000000"/>
                </a:solidFill>
                <a:effectLst/>
                <a:latin typeface="Arial" panose="020B0604020202020204" pitchFamily="34" charset="0"/>
                <a:cs typeface="Arial" panose="020B0604020202020204" pitchFamily="34" charset="0"/>
              </a:rPr>
              <a:t> </a:t>
            </a:r>
            <a:r>
              <a:rPr lang="en-US" sz="2000" i="0" dirty="0" err="1">
                <a:solidFill>
                  <a:srgbClr val="000000"/>
                </a:solidFill>
                <a:effectLst/>
                <a:latin typeface="Arial" panose="020B0604020202020204" pitchFamily="34" charset="0"/>
                <a:cs typeface="Arial" panose="020B0604020202020204" pitchFamily="34" charset="0"/>
              </a:rPr>
              <a:t>ravil</a:t>
            </a:r>
            <a:r>
              <a:rPr lang="en-US" sz="2000" i="0" dirty="0">
                <a:solidFill>
                  <a:srgbClr val="000000"/>
                </a:solidFill>
                <a:effectLst/>
                <a:latin typeface="Arial" panose="020B0604020202020204" pitchFamily="34" charset="0"/>
                <a:cs typeface="Arial" panose="020B0604020202020204" pitchFamily="34" charset="0"/>
              </a:rPr>
              <a:t> </a:t>
            </a:r>
            <a:r>
              <a:rPr lang="en-US" sz="2000" i="0" dirty="0" err="1">
                <a:solidFill>
                  <a:srgbClr val="000000"/>
                </a:solidFill>
                <a:effectLst/>
                <a:latin typeface="Arial" panose="020B0604020202020204" pitchFamily="34" charset="0"/>
                <a:cs typeface="Arial" panose="020B0604020202020204" pitchFamily="34" charset="0"/>
              </a:rPr>
              <a:t>oldud</a:t>
            </a:r>
            <a:r>
              <a:rPr lang="en-US" sz="2000" i="0" dirty="0">
                <a:solidFill>
                  <a:srgbClr val="000000"/>
                </a:solidFill>
                <a:effectLst/>
                <a:latin typeface="Arial" panose="020B0604020202020204" pitchFamily="34" charset="0"/>
                <a:cs typeface="Arial" panose="020B0604020202020204" pitchFamily="34" charset="0"/>
              </a:rPr>
              <a:t> </a:t>
            </a:r>
            <a:r>
              <a:rPr lang="en-US" sz="2000" i="0" dirty="0" err="1">
                <a:solidFill>
                  <a:srgbClr val="000000"/>
                </a:solidFill>
                <a:effectLst/>
                <a:latin typeface="Arial" panose="020B0604020202020204" pitchFamily="34" charset="0"/>
                <a:cs typeface="Arial" panose="020B0604020202020204" pitchFamily="34" charset="0"/>
              </a:rPr>
              <a:t>päeva</a:t>
            </a:r>
            <a:r>
              <a:rPr lang="en-US" sz="2000" i="0" dirty="0">
                <a:solidFill>
                  <a:srgbClr val="000000"/>
                </a:solidFill>
                <a:effectLst/>
                <a:latin typeface="Arial" panose="020B0604020202020204" pitchFamily="34" charset="0"/>
                <a:cs typeface="Arial" panose="020B0604020202020204" pitchFamily="34" charset="0"/>
              </a:rPr>
              <a:t> </a:t>
            </a:r>
            <a:r>
              <a:rPr lang="en-US" sz="2000" i="0" dirty="0" err="1">
                <a:solidFill>
                  <a:srgbClr val="000000"/>
                </a:solidFill>
                <a:effectLst/>
                <a:latin typeface="Arial" panose="020B0604020202020204" pitchFamily="34" charset="0"/>
                <a:cs typeface="Arial" panose="020B0604020202020204" pitchFamily="34" charset="0"/>
              </a:rPr>
              <a:t>eest</a:t>
            </a:r>
            <a:r>
              <a:rPr lang="en-US" sz="2000" i="0" dirty="0">
                <a:solidFill>
                  <a:srgbClr val="000000"/>
                </a:solidFill>
                <a:effectLst/>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Ravil</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viibimise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aeg</a:t>
            </a:r>
            <a:r>
              <a:rPr lang="en-US" sz="2000" dirty="0">
                <a:latin typeface="Arial" panose="020B0604020202020204" pitchFamily="34" charset="0"/>
                <a:cs typeface="Arial" panose="020B0604020202020204" pitchFamily="34" charset="0"/>
              </a:rPr>
              <a:t> on </a:t>
            </a:r>
            <a:r>
              <a:rPr lang="en-US" sz="2000" dirty="0" err="1">
                <a:latin typeface="Arial" panose="020B0604020202020204" pitchFamily="34" charset="0"/>
                <a:cs typeface="Arial" panose="020B0604020202020204" pitchFamily="34" charset="0"/>
              </a:rPr>
              <a:t>piiratud</a:t>
            </a:r>
            <a:r>
              <a:rPr lang="en-US" sz="2000" dirty="0">
                <a:latin typeface="Arial" panose="020B0604020202020204" pitchFamily="34" charset="0"/>
                <a:cs typeface="Arial" panose="020B0604020202020204" pitchFamily="34" charset="0"/>
              </a:rPr>
              <a:t> ja </a:t>
            </a:r>
            <a:r>
              <a:rPr lang="en-US" sz="2000" dirty="0" err="1">
                <a:latin typeface="Arial" panose="020B0604020202020204" pitchFamily="34" charset="0"/>
                <a:cs typeface="Arial" panose="020B0604020202020204" pitchFamily="34" charset="0"/>
              </a:rPr>
              <a:t>sõltub</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patsiendi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tervislikust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seisundist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Keskmine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õendusabi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osakonnas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viibimise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aeg</a:t>
            </a:r>
            <a:r>
              <a:rPr lang="en-US" sz="2000" dirty="0">
                <a:latin typeface="Arial" panose="020B0604020202020204" pitchFamily="34" charset="0"/>
                <a:cs typeface="Arial" panose="020B0604020202020204" pitchFamily="34" charset="0"/>
              </a:rPr>
              <a:t> on 21 </a:t>
            </a:r>
            <a:r>
              <a:rPr lang="en-US" sz="2000" dirty="0" err="1">
                <a:latin typeface="Arial" panose="020B0604020202020204" pitchFamily="34" charset="0"/>
                <a:cs typeface="Arial" panose="020B0604020202020204" pitchFamily="34" charset="0"/>
              </a:rPr>
              <a:t>päeva</a:t>
            </a:r>
            <a:r>
              <a:rPr lang="en-US" sz="2000" dirty="0">
                <a:latin typeface="Arial" panose="020B0604020202020204" pitchFamily="34" charset="0"/>
                <a:cs typeface="Arial" panose="020B0604020202020204" pitchFamily="34" charset="0"/>
              </a:rPr>
              <a:t>.</a:t>
            </a:r>
          </a:p>
        </p:txBody>
      </p:sp>
      <p:sp>
        <p:nvSpPr>
          <p:cNvPr id="4" name="Slide Number Placeholder 3">
            <a:extLst>
              <a:ext uri="{FF2B5EF4-FFF2-40B4-BE49-F238E27FC236}">
                <a16:creationId xmlns:a16="http://schemas.microsoft.com/office/drawing/2014/main" id="{C38436AD-F9D6-42D0-8713-27E86BA3A056}"/>
              </a:ext>
            </a:extLst>
          </p:cNvPr>
          <p:cNvSpPr>
            <a:spLocks noGrp="1"/>
          </p:cNvSpPr>
          <p:nvPr>
            <p:ph type="sldNum" sz="quarter" idx="12"/>
          </p:nvPr>
        </p:nvSpPr>
        <p:spPr/>
        <p:txBody>
          <a:bodyPr/>
          <a:lstStyle/>
          <a:p>
            <a:fld id="{43C96F2C-55A6-44ED-B3C0-9B060C12C831}" type="slidenum">
              <a:rPr lang="et-EE" smtClean="0"/>
              <a:pPr/>
              <a:t>15</a:t>
            </a:fld>
            <a:endParaRPr lang="et-EE"/>
          </a:p>
        </p:txBody>
      </p:sp>
    </p:spTree>
    <p:extLst>
      <p:ext uri="{BB962C8B-B14F-4D97-AF65-F5344CB8AC3E}">
        <p14:creationId xmlns:p14="http://schemas.microsoft.com/office/powerpoint/2010/main" val="26828402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36421C-FCAF-4C55-8B74-16E7F5C1E916}"/>
              </a:ext>
            </a:extLst>
          </p:cNvPr>
          <p:cNvSpPr>
            <a:spLocks noGrp="1"/>
          </p:cNvSpPr>
          <p:nvPr>
            <p:ph type="title"/>
          </p:nvPr>
        </p:nvSpPr>
        <p:spPr>
          <a:xfrm>
            <a:off x="35496" y="274638"/>
            <a:ext cx="8856984" cy="562074"/>
          </a:xfrm>
        </p:spPr>
        <p:txBody>
          <a:bodyPr>
            <a:noAutofit/>
          </a:bodyPr>
          <a:lstStyle/>
          <a:p>
            <a:r>
              <a:rPr lang="en-US" sz="3600" dirty="0" err="1">
                <a:solidFill>
                  <a:srgbClr val="0070C0"/>
                </a:solidFill>
                <a:latin typeface="Arial" panose="020B0604020202020204" pitchFamily="34" charset="0"/>
                <a:cs typeface="Arial" panose="020B0604020202020204" pitchFamily="34" charset="0"/>
              </a:rPr>
              <a:t>Hooldusravina</a:t>
            </a:r>
            <a:r>
              <a:rPr lang="en-US" sz="3600" dirty="0">
                <a:solidFill>
                  <a:srgbClr val="0070C0"/>
                </a:solidFill>
                <a:latin typeface="Arial" panose="020B0604020202020204" pitchFamily="34" charset="0"/>
                <a:cs typeface="Arial" panose="020B0604020202020204" pitchFamily="34" charset="0"/>
              </a:rPr>
              <a:t> </a:t>
            </a:r>
            <a:r>
              <a:rPr lang="en-US" sz="3600" dirty="0" err="1">
                <a:solidFill>
                  <a:srgbClr val="0070C0"/>
                </a:solidFill>
                <a:latin typeface="Arial" panose="020B0604020202020204" pitchFamily="34" charset="0"/>
                <a:cs typeface="Arial" panose="020B0604020202020204" pitchFamily="34" charset="0"/>
              </a:rPr>
              <a:t>käsitletav</a:t>
            </a:r>
            <a:r>
              <a:rPr lang="en-US" sz="3600" dirty="0">
                <a:solidFill>
                  <a:srgbClr val="0070C0"/>
                </a:solidFill>
                <a:latin typeface="Arial" panose="020B0604020202020204" pitchFamily="34" charset="0"/>
                <a:cs typeface="Arial" panose="020B0604020202020204" pitchFamily="34" charset="0"/>
              </a:rPr>
              <a:t> </a:t>
            </a:r>
            <a:r>
              <a:rPr lang="en-US" sz="3600" dirty="0" err="1">
                <a:solidFill>
                  <a:srgbClr val="0070C0"/>
                </a:solidFill>
                <a:latin typeface="Arial" panose="020B0604020202020204" pitchFamily="34" charset="0"/>
                <a:cs typeface="Arial" panose="020B0604020202020204" pitchFamily="34" charset="0"/>
              </a:rPr>
              <a:t>õendushooldus</a:t>
            </a:r>
            <a:r>
              <a:rPr lang="en-US" sz="3600" dirty="0">
                <a:solidFill>
                  <a:srgbClr val="0070C0"/>
                </a:solidFill>
                <a:latin typeface="Arial" panose="020B0604020202020204" pitchFamily="34" charset="0"/>
                <a:cs typeface="Arial" panose="020B0604020202020204" pitchFamily="34" charset="0"/>
              </a:rPr>
              <a:t> </a:t>
            </a:r>
            <a:r>
              <a:rPr lang="en-US" sz="3600" dirty="0" err="1">
                <a:solidFill>
                  <a:srgbClr val="0070C0"/>
                </a:solidFill>
                <a:latin typeface="Arial" panose="020B0604020202020204" pitchFamily="34" charset="0"/>
                <a:cs typeface="Arial" panose="020B0604020202020204" pitchFamily="34" charset="0"/>
              </a:rPr>
              <a:t>hooldekodus</a:t>
            </a:r>
            <a:endParaRPr lang="en-US" sz="3600"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6233F5DE-9E10-4625-AD0C-26FAF925EC0F}"/>
              </a:ext>
            </a:extLst>
          </p:cNvPr>
          <p:cNvSpPr>
            <a:spLocks noGrp="1"/>
          </p:cNvSpPr>
          <p:nvPr>
            <p:ph idx="1"/>
          </p:nvPr>
        </p:nvSpPr>
        <p:spPr>
          <a:xfrm>
            <a:off x="457200" y="1124744"/>
            <a:ext cx="8435280" cy="5733256"/>
          </a:xfrm>
        </p:spPr>
        <p:txBody>
          <a:bodyPr>
            <a:normAutofit fontScale="40000" lnSpcReduction="20000"/>
          </a:bodyPr>
          <a:lstStyle/>
          <a:p>
            <a:pPr marL="0" indent="0" algn="just">
              <a:buNone/>
            </a:pPr>
            <a:r>
              <a:rPr lang="en-US" sz="4500" b="1" i="0" dirty="0" err="1">
                <a:solidFill>
                  <a:srgbClr val="00599E"/>
                </a:solidFill>
                <a:effectLst/>
                <a:latin typeface="Arial" panose="020B0604020202020204" pitchFamily="34" charset="0"/>
                <a:cs typeface="Arial" panose="020B0604020202020204" pitchFamily="34" charset="0"/>
              </a:rPr>
              <a:t>Õendusabi</a:t>
            </a:r>
            <a:r>
              <a:rPr lang="en-US" sz="4500" b="1" i="0" dirty="0">
                <a:solidFill>
                  <a:srgbClr val="00599E"/>
                </a:solidFill>
                <a:effectLst/>
                <a:latin typeface="Arial" panose="020B0604020202020204" pitchFamily="34" charset="0"/>
                <a:cs typeface="Arial" panose="020B0604020202020204" pitchFamily="34" charset="0"/>
              </a:rPr>
              <a:t> </a:t>
            </a:r>
            <a:r>
              <a:rPr lang="en-US" sz="4500" b="1" i="0" dirty="0" err="1">
                <a:solidFill>
                  <a:srgbClr val="00599E"/>
                </a:solidFill>
                <a:effectLst/>
                <a:latin typeface="Arial" panose="020B0604020202020204" pitchFamily="34" charset="0"/>
                <a:cs typeface="Arial" panose="020B0604020202020204" pitchFamily="34" charset="0"/>
              </a:rPr>
              <a:t>hooldekodus</a:t>
            </a:r>
            <a:endParaRPr lang="en-US" sz="4500" b="1" i="0" dirty="0">
              <a:solidFill>
                <a:srgbClr val="00599E"/>
              </a:solidFill>
              <a:effectLst/>
              <a:latin typeface="Arial" panose="020B0604020202020204" pitchFamily="34" charset="0"/>
              <a:cs typeface="Arial" panose="020B0604020202020204" pitchFamily="34" charset="0"/>
            </a:endParaRPr>
          </a:p>
          <a:p>
            <a:pPr algn="just" rtl="0"/>
            <a:r>
              <a:rPr lang="en-US" sz="4500" b="1" i="0" dirty="0">
                <a:solidFill>
                  <a:srgbClr val="000000"/>
                </a:solidFill>
                <a:effectLst/>
                <a:latin typeface="Arial" panose="020B0604020202020204" pitchFamily="34" charset="0"/>
                <a:cs typeface="Arial" panose="020B0604020202020204" pitchFamily="34" charset="0"/>
              </a:rPr>
              <a:t>Alates 2020. </a:t>
            </a:r>
            <a:r>
              <a:rPr lang="en-US" sz="4500" b="1" i="0" dirty="0" err="1">
                <a:solidFill>
                  <a:srgbClr val="000000"/>
                </a:solidFill>
                <a:effectLst/>
                <a:latin typeface="Arial" panose="020B0604020202020204" pitchFamily="34" charset="0"/>
                <a:cs typeface="Arial" panose="020B0604020202020204" pitchFamily="34" charset="0"/>
              </a:rPr>
              <a:t>aastast</a:t>
            </a:r>
            <a:r>
              <a:rPr lang="en-US" sz="4500" b="1" i="0" dirty="0">
                <a:solidFill>
                  <a:srgbClr val="000000"/>
                </a:solidFill>
                <a:effectLst/>
                <a:latin typeface="Arial" panose="020B0604020202020204" pitchFamily="34" charset="0"/>
                <a:cs typeface="Arial" panose="020B0604020202020204" pitchFamily="34" charset="0"/>
              </a:rPr>
              <a:t> </a:t>
            </a:r>
            <a:r>
              <a:rPr lang="en-US" sz="4500" b="1" i="0" dirty="0" err="1">
                <a:solidFill>
                  <a:srgbClr val="000000"/>
                </a:solidFill>
                <a:effectLst/>
                <a:latin typeface="Arial" panose="020B0604020202020204" pitchFamily="34" charset="0"/>
                <a:cs typeface="Arial" panose="020B0604020202020204" pitchFamily="34" charset="0"/>
              </a:rPr>
              <a:t>rahastab</a:t>
            </a:r>
            <a:r>
              <a:rPr lang="en-US" sz="4500" b="1" i="0" dirty="0">
                <a:solidFill>
                  <a:srgbClr val="000000"/>
                </a:solidFill>
                <a:effectLst/>
                <a:latin typeface="Arial" panose="020B0604020202020204" pitchFamily="34" charset="0"/>
                <a:cs typeface="Arial" panose="020B0604020202020204" pitchFamily="34" charset="0"/>
              </a:rPr>
              <a:t> </a:t>
            </a:r>
            <a:r>
              <a:rPr lang="en-US" sz="4500" b="1" i="0" dirty="0" err="1">
                <a:solidFill>
                  <a:srgbClr val="000000"/>
                </a:solidFill>
                <a:effectLst/>
                <a:latin typeface="Arial" panose="020B0604020202020204" pitchFamily="34" charset="0"/>
                <a:cs typeface="Arial" panose="020B0604020202020204" pitchFamily="34" charset="0"/>
              </a:rPr>
              <a:t>Tervisekassa</a:t>
            </a:r>
            <a:r>
              <a:rPr lang="en-US" sz="4500" b="1" i="0" dirty="0">
                <a:solidFill>
                  <a:srgbClr val="000000"/>
                </a:solidFill>
                <a:effectLst/>
                <a:latin typeface="Arial" panose="020B0604020202020204" pitchFamily="34" charset="0"/>
                <a:cs typeface="Arial" panose="020B0604020202020204" pitchFamily="34" charset="0"/>
              </a:rPr>
              <a:t> </a:t>
            </a:r>
            <a:r>
              <a:rPr lang="en-US" sz="4500" b="1" i="0" dirty="0" err="1">
                <a:solidFill>
                  <a:srgbClr val="000000"/>
                </a:solidFill>
                <a:effectLst/>
                <a:latin typeface="Arial" panose="020B0604020202020204" pitchFamily="34" charset="0"/>
                <a:cs typeface="Arial" panose="020B0604020202020204" pitchFamily="34" charset="0"/>
              </a:rPr>
              <a:t>õendusteenust</a:t>
            </a:r>
            <a:r>
              <a:rPr lang="en-US" sz="4500" b="1" i="0" dirty="0">
                <a:solidFill>
                  <a:srgbClr val="000000"/>
                </a:solidFill>
                <a:effectLst/>
                <a:latin typeface="Arial" panose="020B0604020202020204" pitchFamily="34" charset="0"/>
                <a:cs typeface="Arial" panose="020B0604020202020204" pitchFamily="34" charset="0"/>
              </a:rPr>
              <a:t> </a:t>
            </a:r>
            <a:r>
              <a:rPr lang="en-US" sz="4500" b="1" i="0" dirty="0" err="1">
                <a:solidFill>
                  <a:srgbClr val="000000"/>
                </a:solidFill>
                <a:effectLst/>
                <a:latin typeface="Arial" panose="020B0604020202020204" pitchFamily="34" charset="0"/>
                <a:cs typeface="Arial" panose="020B0604020202020204" pitchFamily="34" charset="0"/>
              </a:rPr>
              <a:t>üldhooldekodudes</a:t>
            </a:r>
            <a:r>
              <a:rPr lang="en-US" sz="4500" b="1" i="0" dirty="0">
                <a:solidFill>
                  <a:srgbClr val="000000"/>
                </a:solidFill>
                <a:effectLst/>
                <a:latin typeface="Arial" panose="020B0604020202020204" pitchFamily="34" charset="0"/>
                <a:cs typeface="Arial" panose="020B0604020202020204" pitchFamily="34" charset="0"/>
              </a:rPr>
              <a:t>. See </a:t>
            </a:r>
            <a:r>
              <a:rPr lang="en-US" sz="4500" b="1" i="0" dirty="0" err="1">
                <a:solidFill>
                  <a:srgbClr val="000000"/>
                </a:solidFill>
                <a:effectLst/>
                <a:latin typeface="Arial" panose="020B0604020202020204" pitchFamily="34" charset="0"/>
                <a:cs typeface="Arial" panose="020B0604020202020204" pitchFamily="34" charset="0"/>
              </a:rPr>
              <a:t>annab</a:t>
            </a:r>
            <a:r>
              <a:rPr lang="en-US" sz="4500" b="1" i="0" dirty="0">
                <a:solidFill>
                  <a:srgbClr val="000000"/>
                </a:solidFill>
                <a:effectLst/>
                <a:latin typeface="Arial" panose="020B0604020202020204" pitchFamily="34" charset="0"/>
                <a:cs typeface="Arial" panose="020B0604020202020204" pitchFamily="34" charset="0"/>
              </a:rPr>
              <a:t> </a:t>
            </a:r>
            <a:r>
              <a:rPr lang="en-US" sz="4500" b="1" i="0" dirty="0" err="1">
                <a:solidFill>
                  <a:srgbClr val="000000"/>
                </a:solidFill>
                <a:effectLst/>
                <a:latin typeface="Arial" panose="020B0604020202020204" pitchFamily="34" charset="0"/>
                <a:cs typeface="Arial" panose="020B0604020202020204" pitchFamily="34" charset="0"/>
              </a:rPr>
              <a:t>hooldekodudele</a:t>
            </a:r>
            <a:r>
              <a:rPr lang="en-US" sz="4500" b="1" i="0" dirty="0">
                <a:solidFill>
                  <a:srgbClr val="000000"/>
                </a:solidFill>
                <a:effectLst/>
                <a:latin typeface="Arial" panose="020B0604020202020204" pitchFamily="34" charset="0"/>
                <a:cs typeface="Arial" panose="020B0604020202020204" pitchFamily="34" charset="0"/>
              </a:rPr>
              <a:t> </a:t>
            </a:r>
            <a:r>
              <a:rPr lang="en-US" sz="4500" b="1" i="0" dirty="0" err="1">
                <a:solidFill>
                  <a:srgbClr val="000000"/>
                </a:solidFill>
                <a:effectLst/>
                <a:latin typeface="Arial" panose="020B0604020202020204" pitchFamily="34" charset="0"/>
                <a:cs typeface="Arial" panose="020B0604020202020204" pitchFamily="34" charset="0"/>
              </a:rPr>
              <a:t>võimaluse</a:t>
            </a:r>
            <a:r>
              <a:rPr lang="en-US" sz="4500" b="1" i="0" dirty="0">
                <a:solidFill>
                  <a:srgbClr val="000000"/>
                </a:solidFill>
                <a:effectLst/>
                <a:latin typeface="Arial" panose="020B0604020202020204" pitchFamily="34" charset="0"/>
                <a:cs typeface="Arial" panose="020B0604020202020204" pitchFamily="34" charset="0"/>
              </a:rPr>
              <a:t> </a:t>
            </a:r>
            <a:r>
              <a:rPr lang="en-US" sz="4500" b="1" i="0" dirty="0" err="1">
                <a:solidFill>
                  <a:srgbClr val="000000"/>
                </a:solidFill>
                <a:effectLst/>
                <a:latin typeface="Arial" panose="020B0604020202020204" pitchFamily="34" charset="0"/>
                <a:cs typeface="Arial" panose="020B0604020202020204" pitchFamily="34" charset="0"/>
              </a:rPr>
              <a:t>pakkuda</a:t>
            </a:r>
            <a:r>
              <a:rPr lang="en-US" sz="4500" b="1" i="0" dirty="0">
                <a:solidFill>
                  <a:srgbClr val="000000"/>
                </a:solidFill>
                <a:effectLst/>
                <a:latin typeface="Arial" panose="020B0604020202020204" pitchFamily="34" charset="0"/>
                <a:cs typeface="Arial" panose="020B0604020202020204" pitchFamily="34" charset="0"/>
              </a:rPr>
              <a:t> </a:t>
            </a:r>
            <a:r>
              <a:rPr lang="en-US" sz="4500" b="1" i="0" dirty="0" err="1">
                <a:solidFill>
                  <a:srgbClr val="000000"/>
                </a:solidFill>
                <a:effectLst/>
                <a:latin typeface="Arial" panose="020B0604020202020204" pitchFamily="34" charset="0"/>
                <a:cs typeface="Arial" panose="020B0604020202020204" pitchFamily="34" charset="0"/>
              </a:rPr>
              <a:t>oma</a:t>
            </a:r>
            <a:r>
              <a:rPr lang="en-US" sz="4500" b="1" i="0" dirty="0">
                <a:solidFill>
                  <a:srgbClr val="000000"/>
                </a:solidFill>
                <a:effectLst/>
                <a:latin typeface="Arial" panose="020B0604020202020204" pitchFamily="34" charset="0"/>
                <a:cs typeface="Arial" panose="020B0604020202020204" pitchFamily="34" charset="0"/>
              </a:rPr>
              <a:t> </a:t>
            </a:r>
            <a:r>
              <a:rPr lang="en-US" sz="4500" b="1" i="0" dirty="0" err="1">
                <a:solidFill>
                  <a:srgbClr val="000000"/>
                </a:solidFill>
                <a:effectLst/>
                <a:latin typeface="Arial" panose="020B0604020202020204" pitchFamily="34" charset="0"/>
                <a:cs typeface="Arial" panose="020B0604020202020204" pitchFamily="34" charset="0"/>
              </a:rPr>
              <a:t>elanikele</a:t>
            </a:r>
            <a:r>
              <a:rPr lang="en-US" sz="4500" b="1" i="0" dirty="0">
                <a:solidFill>
                  <a:srgbClr val="000000"/>
                </a:solidFill>
                <a:effectLst/>
                <a:latin typeface="Arial" panose="020B0604020202020204" pitchFamily="34" charset="0"/>
                <a:cs typeface="Arial" panose="020B0604020202020204" pitchFamily="34" charset="0"/>
              </a:rPr>
              <a:t> </a:t>
            </a:r>
            <a:r>
              <a:rPr lang="en-US" sz="4500" b="1" i="0" dirty="0" err="1">
                <a:solidFill>
                  <a:srgbClr val="000000"/>
                </a:solidFill>
                <a:effectLst/>
                <a:latin typeface="Arial" panose="020B0604020202020204" pitchFamily="34" charset="0"/>
                <a:cs typeface="Arial" panose="020B0604020202020204" pitchFamily="34" charset="0"/>
              </a:rPr>
              <a:t>tasuta</a:t>
            </a:r>
            <a:r>
              <a:rPr lang="en-US" sz="4500" b="1" i="0" dirty="0">
                <a:solidFill>
                  <a:srgbClr val="000000"/>
                </a:solidFill>
                <a:effectLst/>
                <a:latin typeface="Arial" panose="020B0604020202020204" pitchFamily="34" charset="0"/>
                <a:cs typeface="Arial" panose="020B0604020202020204" pitchFamily="34" charset="0"/>
              </a:rPr>
              <a:t> </a:t>
            </a:r>
            <a:r>
              <a:rPr lang="en-US" sz="4500" b="1" i="0" dirty="0" err="1">
                <a:solidFill>
                  <a:srgbClr val="000000"/>
                </a:solidFill>
                <a:effectLst/>
                <a:latin typeface="Arial" panose="020B0604020202020204" pitchFamily="34" charset="0"/>
                <a:cs typeface="Arial" panose="020B0604020202020204" pitchFamily="34" charset="0"/>
              </a:rPr>
              <a:t>õendusabi</a:t>
            </a:r>
            <a:r>
              <a:rPr lang="en-US" sz="4500" b="1" i="0" dirty="0">
                <a:solidFill>
                  <a:srgbClr val="000000"/>
                </a:solidFill>
                <a:effectLst/>
                <a:latin typeface="Arial" panose="020B0604020202020204" pitchFamily="34" charset="0"/>
                <a:cs typeface="Arial" panose="020B0604020202020204" pitchFamily="34" charset="0"/>
              </a:rPr>
              <a:t>.</a:t>
            </a:r>
            <a:r>
              <a:rPr lang="en-US" sz="4500" b="0" i="0" dirty="0">
                <a:solidFill>
                  <a:srgbClr val="000000"/>
                </a:solidFill>
                <a:effectLst/>
                <a:latin typeface="Arial" panose="020B0604020202020204" pitchFamily="34" charset="0"/>
                <a:cs typeface="Arial" panose="020B0604020202020204" pitchFamily="34" charset="0"/>
              </a:rPr>
              <a:t> </a:t>
            </a:r>
            <a:r>
              <a:rPr lang="en-US" sz="4500" b="0" i="0" dirty="0" err="1">
                <a:solidFill>
                  <a:srgbClr val="000000"/>
                </a:solidFill>
                <a:effectLst/>
                <a:latin typeface="Arial" panose="020B0604020202020204" pitchFamily="34" charset="0"/>
                <a:cs typeface="Arial" panose="020B0604020202020204" pitchFamily="34" charset="0"/>
              </a:rPr>
              <a:t>Tervishoiuteenus</a:t>
            </a:r>
            <a:r>
              <a:rPr lang="en-US" sz="4500" b="0" i="0" dirty="0">
                <a:solidFill>
                  <a:srgbClr val="000000"/>
                </a:solidFill>
                <a:effectLst/>
                <a:latin typeface="Arial" panose="020B0604020202020204" pitchFamily="34" charset="0"/>
                <a:cs typeface="Arial" panose="020B0604020202020204" pitchFamily="34" charset="0"/>
              </a:rPr>
              <a:t> </a:t>
            </a:r>
            <a:r>
              <a:rPr lang="en-US" sz="4500" b="0" i="0" dirty="0" err="1">
                <a:solidFill>
                  <a:srgbClr val="000000"/>
                </a:solidFill>
                <a:effectLst/>
                <a:latin typeface="Arial" panose="020B0604020202020204" pitchFamily="34" charset="0"/>
                <a:cs typeface="Arial" panose="020B0604020202020204" pitchFamily="34" charset="0"/>
              </a:rPr>
              <a:t>üldhooldekodus</a:t>
            </a:r>
            <a:r>
              <a:rPr lang="en-US" sz="4500" b="0" i="0" dirty="0">
                <a:solidFill>
                  <a:srgbClr val="000000"/>
                </a:solidFill>
                <a:effectLst/>
                <a:latin typeface="Arial" panose="020B0604020202020204" pitchFamily="34" charset="0"/>
                <a:cs typeface="Arial" panose="020B0604020202020204" pitchFamily="34" charset="0"/>
              </a:rPr>
              <a:t> </a:t>
            </a:r>
            <a:r>
              <a:rPr lang="en-US" sz="4500" b="0" i="0" dirty="0" err="1">
                <a:solidFill>
                  <a:srgbClr val="000000"/>
                </a:solidFill>
                <a:effectLst/>
                <a:latin typeface="Arial" panose="020B0604020202020204" pitchFamily="34" charset="0"/>
                <a:cs typeface="Arial" panose="020B0604020202020204" pitchFamily="34" charset="0"/>
              </a:rPr>
              <a:t>parandab</a:t>
            </a:r>
            <a:r>
              <a:rPr lang="en-US" sz="4500" b="0" i="0" dirty="0">
                <a:solidFill>
                  <a:srgbClr val="000000"/>
                </a:solidFill>
                <a:effectLst/>
                <a:latin typeface="Arial" panose="020B0604020202020204" pitchFamily="34" charset="0"/>
                <a:cs typeface="Arial" panose="020B0604020202020204" pitchFamily="34" charset="0"/>
              </a:rPr>
              <a:t> </a:t>
            </a:r>
            <a:r>
              <a:rPr lang="en-US" sz="4500" b="0" i="0" dirty="0" err="1">
                <a:solidFill>
                  <a:srgbClr val="000000"/>
                </a:solidFill>
                <a:effectLst/>
                <a:latin typeface="Arial" panose="020B0604020202020204" pitchFamily="34" charset="0"/>
                <a:cs typeface="Arial" panose="020B0604020202020204" pitchFamily="34" charset="0"/>
              </a:rPr>
              <a:t>arstiabi</a:t>
            </a:r>
            <a:r>
              <a:rPr lang="en-US" sz="4500" b="0" i="0" dirty="0">
                <a:solidFill>
                  <a:srgbClr val="000000"/>
                </a:solidFill>
                <a:effectLst/>
                <a:latin typeface="Arial" panose="020B0604020202020204" pitchFamily="34" charset="0"/>
                <a:cs typeface="Arial" panose="020B0604020202020204" pitchFamily="34" charset="0"/>
              </a:rPr>
              <a:t> </a:t>
            </a:r>
            <a:r>
              <a:rPr lang="en-US" sz="4500" b="0" i="0" dirty="0" err="1">
                <a:solidFill>
                  <a:srgbClr val="000000"/>
                </a:solidFill>
                <a:effectLst/>
                <a:latin typeface="Arial" panose="020B0604020202020204" pitchFamily="34" charset="0"/>
                <a:cs typeface="Arial" panose="020B0604020202020204" pitchFamily="34" charset="0"/>
              </a:rPr>
              <a:t>kättesaadavust</a:t>
            </a:r>
            <a:r>
              <a:rPr lang="en-US" sz="4500" b="0" i="0" dirty="0">
                <a:solidFill>
                  <a:srgbClr val="000000"/>
                </a:solidFill>
                <a:effectLst/>
                <a:latin typeface="Arial" panose="020B0604020202020204" pitchFamily="34" charset="0"/>
                <a:cs typeface="Arial" panose="020B0604020202020204" pitchFamily="34" charset="0"/>
              </a:rPr>
              <a:t> ja </a:t>
            </a:r>
            <a:r>
              <a:rPr lang="en-US" sz="4500" b="0" i="0" dirty="0" err="1">
                <a:solidFill>
                  <a:srgbClr val="000000"/>
                </a:solidFill>
                <a:effectLst/>
                <a:latin typeface="Arial" panose="020B0604020202020204" pitchFamily="34" charset="0"/>
                <a:cs typeface="Arial" panose="020B0604020202020204" pitchFamily="34" charset="0"/>
              </a:rPr>
              <a:t>aitab</a:t>
            </a:r>
            <a:r>
              <a:rPr lang="en-US" sz="4500" b="0" i="0" dirty="0">
                <a:solidFill>
                  <a:srgbClr val="000000"/>
                </a:solidFill>
                <a:effectLst/>
                <a:latin typeface="Arial" panose="020B0604020202020204" pitchFamily="34" charset="0"/>
                <a:cs typeface="Arial" panose="020B0604020202020204" pitchFamily="34" charset="0"/>
              </a:rPr>
              <a:t> </a:t>
            </a:r>
            <a:r>
              <a:rPr lang="en-US" sz="4500" b="0" i="0" dirty="0" err="1">
                <a:solidFill>
                  <a:srgbClr val="000000"/>
                </a:solidFill>
                <a:effectLst/>
                <a:latin typeface="Arial" panose="020B0604020202020204" pitchFamily="34" charset="0"/>
                <a:cs typeface="Arial" panose="020B0604020202020204" pitchFamily="34" charset="0"/>
              </a:rPr>
              <a:t>tagada</a:t>
            </a:r>
            <a:r>
              <a:rPr lang="en-US" sz="4500" b="0" i="0" dirty="0">
                <a:solidFill>
                  <a:srgbClr val="000000"/>
                </a:solidFill>
                <a:effectLst/>
                <a:latin typeface="Arial" panose="020B0604020202020204" pitchFamily="34" charset="0"/>
                <a:cs typeface="Arial" panose="020B0604020202020204" pitchFamily="34" charset="0"/>
              </a:rPr>
              <a:t>, et </a:t>
            </a:r>
            <a:r>
              <a:rPr lang="en-US" sz="4500" b="0" i="0" dirty="0" err="1">
                <a:solidFill>
                  <a:srgbClr val="000000"/>
                </a:solidFill>
                <a:effectLst/>
                <a:latin typeface="Arial" panose="020B0604020202020204" pitchFamily="34" charset="0"/>
                <a:cs typeface="Arial" panose="020B0604020202020204" pitchFamily="34" charset="0"/>
              </a:rPr>
              <a:t>õe</a:t>
            </a:r>
            <a:r>
              <a:rPr lang="en-US" sz="4500" b="0" i="0" dirty="0">
                <a:solidFill>
                  <a:srgbClr val="000000"/>
                </a:solidFill>
                <a:effectLst/>
                <a:latin typeface="Arial" panose="020B0604020202020204" pitchFamily="34" charset="0"/>
                <a:cs typeface="Arial" panose="020B0604020202020204" pitchFamily="34" charset="0"/>
              </a:rPr>
              <a:t> </a:t>
            </a:r>
            <a:r>
              <a:rPr lang="en-US" sz="4500" b="0" i="0" dirty="0" err="1">
                <a:solidFill>
                  <a:srgbClr val="000000"/>
                </a:solidFill>
                <a:effectLst/>
                <a:latin typeface="Arial" panose="020B0604020202020204" pitchFamily="34" charset="0"/>
                <a:cs typeface="Arial" panose="020B0604020202020204" pitchFamily="34" charset="0"/>
              </a:rPr>
              <a:t>juhtimisel</a:t>
            </a:r>
            <a:r>
              <a:rPr lang="en-US" sz="4500" b="0" i="0" dirty="0">
                <a:solidFill>
                  <a:srgbClr val="000000"/>
                </a:solidFill>
                <a:effectLst/>
                <a:latin typeface="Arial" panose="020B0604020202020204" pitchFamily="34" charset="0"/>
                <a:cs typeface="Arial" panose="020B0604020202020204" pitchFamily="34" charset="0"/>
              </a:rPr>
              <a:t> </a:t>
            </a:r>
            <a:r>
              <a:rPr lang="en-US" sz="4500" b="0" i="0" dirty="0" err="1">
                <a:solidFill>
                  <a:srgbClr val="000000"/>
                </a:solidFill>
                <a:effectLst/>
                <a:latin typeface="Arial" panose="020B0604020202020204" pitchFamily="34" charset="0"/>
                <a:cs typeface="Arial" panose="020B0604020202020204" pitchFamily="34" charset="0"/>
              </a:rPr>
              <a:t>jälgitakse</a:t>
            </a:r>
            <a:r>
              <a:rPr lang="en-US" sz="4500" b="0" i="0" dirty="0">
                <a:solidFill>
                  <a:srgbClr val="000000"/>
                </a:solidFill>
                <a:effectLst/>
                <a:latin typeface="Arial" panose="020B0604020202020204" pitchFamily="34" charset="0"/>
                <a:cs typeface="Arial" panose="020B0604020202020204" pitchFamily="34" charset="0"/>
              </a:rPr>
              <a:t> </a:t>
            </a:r>
            <a:r>
              <a:rPr lang="en-US" sz="4500" b="0" i="0" dirty="0" err="1">
                <a:solidFill>
                  <a:srgbClr val="000000"/>
                </a:solidFill>
                <a:effectLst/>
                <a:latin typeface="Arial" panose="020B0604020202020204" pitchFamily="34" charset="0"/>
                <a:cs typeface="Arial" panose="020B0604020202020204" pitchFamily="34" charset="0"/>
              </a:rPr>
              <a:t>hooldekodu</a:t>
            </a:r>
            <a:r>
              <a:rPr lang="en-US" sz="4500" b="0" i="0" dirty="0">
                <a:solidFill>
                  <a:srgbClr val="000000"/>
                </a:solidFill>
                <a:effectLst/>
                <a:latin typeface="Arial" panose="020B0604020202020204" pitchFamily="34" charset="0"/>
                <a:cs typeface="Arial" panose="020B0604020202020204" pitchFamily="34" charset="0"/>
              </a:rPr>
              <a:t> </a:t>
            </a:r>
            <a:r>
              <a:rPr lang="en-US" sz="4500" b="0" i="0" dirty="0" err="1">
                <a:solidFill>
                  <a:srgbClr val="000000"/>
                </a:solidFill>
                <a:effectLst/>
                <a:latin typeface="Arial" panose="020B0604020202020204" pitchFamily="34" charset="0"/>
                <a:cs typeface="Arial" panose="020B0604020202020204" pitchFamily="34" charset="0"/>
              </a:rPr>
              <a:t>elanike</a:t>
            </a:r>
            <a:r>
              <a:rPr lang="en-US" sz="4500" b="0" i="0" dirty="0">
                <a:solidFill>
                  <a:srgbClr val="000000"/>
                </a:solidFill>
                <a:effectLst/>
                <a:latin typeface="Arial" panose="020B0604020202020204" pitchFamily="34" charset="0"/>
                <a:cs typeface="Arial" panose="020B0604020202020204" pitchFamily="34" charset="0"/>
              </a:rPr>
              <a:t> </a:t>
            </a:r>
            <a:r>
              <a:rPr lang="en-US" sz="4500" b="0" i="0" dirty="0" err="1">
                <a:solidFill>
                  <a:srgbClr val="000000"/>
                </a:solidFill>
                <a:effectLst/>
                <a:latin typeface="Arial" panose="020B0604020202020204" pitchFamily="34" charset="0"/>
                <a:cs typeface="Arial" panose="020B0604020202020204" pitchFamily="34" charset="0"/>
              </a:rPr>
              <a:t>tervist</a:t>
            </a:r>
            <a:r>
              <a:rPr lang="en-US" sz="4500" b="0" i="0" dirty="0">
                <a:solidFill>
                  <a:srgbClr val="000000"/>
                </a:solidFill>
                <a:effectLst/>
                <a:latin typeface="Arial" panose="020B0604020202020204" pitchFamily="34" charset="0"/>
                <a:cs typeface="Arial" panose="020B0604020202020204" pitchFamily="34" charset="0"/>
              </a:rPr>
              <a:t> </a:t>
            </a:r>
            <a:r>
              <a:rPr lang="en-US" sz="4500" b="0" i="0" dirty="0" err="1">
                <a:solidFill>
                  <a:srgbClr val="000000"/>
                </a:solidFill>
                <a:effectLst/>
                <a:latin typeface="Arial" panose="020B0604020202020204" pitchFamily="34" charset="0"/>
                <a:cs typeface="Arial" panose="020B0604020202020204" pitchFamily="34" charset="0"/>
              </a:rPr>
              <a:t>pidevalt</a:t>
            </a:r>
            <a:r>
              <a:rPr lang="en-US" sz="4500" b="0" i="0" dirty="0">
                <a:solidFill>
                  <a:srgbClr val="000000"/>
                </a:solidFill>
                <a:effectLst/>
                <a:latin typeface="Arial" panose="020B0604020202020204" pitchFamily="34" charset="0"/>
                <a:cs typeface="Arial" panose="020B0604020202020204" pitchFamily="34" charset="0"/>
              </a:rPr>
              <a:t> </a:t>
            </a:r>
            <a:r>
              <a:rPr lang="en-US" sz="4500" b="0" i="0" dirty="0" err="1">
                <a:solidFill>
                  <a:srgbClr val="000000"/>
                </a:solidFill>
                <a:effectLst/>
                <a:latin typeface="Arial" panose="020B0604020202020204" pitchFamily="34" charset="0"/>
                <a:cs typeface="Arial" panose="020B0604020202020204" pitchFamily="34" charset="0"/>
              </a:rPr>
              <a:t>ning</a:t>
            </a:r>
            <a:r>
              <a:rPr lang="en-US" sz="4500" b="0" i="0" dirty="0">
                <a:solidFill>
                  <a:srgbClr val="000000"/>
                </a:solidFill>
                <a:effectLst/>
                <a:latin typeface="Arial" panose="020B0604020202020204" pitchFamily="34" charset="0"/>
                <a:cs typeface="Arial" panose="020B0604020202020204" pitchFamily="34" charset="0"/>
              </a:rPr>
              <a:t> </a:t>
            </a:r>
            <a:r>
              <a:rPr lang="en-US" sz="4500" b="0" i="0" dirty="0" err="1">
                <a:solidFill>
                  <a:srgbClr val="000000"/>
                </a:solidFill>
                <a:effectLst/>
                <a:latin typeface="Arial" panose="020B0604020202020204" pitchFamily="34" charset="0"/>
                <a:cs typeface="Arial" panose="020B0604020202020204" pitchFamily="34" charset="0"/>
              </a:rPr>
              <a:t>leitakse</a:t>
            </a:r>
            <a:r>
              <a:rPr lang="en-US" sz="4500" b="0" i="0" dirty="0">
                <a:solidFill>
                  <a:srgbClr val="000000"/>
                </a:solidFill>
                <a:effectLst/>
                <a:latin typeface="Arial" panose="020B0604020202020204" pitchFamily="34" charset="0"/>
                <a:cs typeface="Arial" panose="020B0604020202020204" pitchFamily="34" charset="0"/>
              </a:rPr>
              <a:t> </a:t>
            </a:r>
            <a:r>
              <a:rPr lang="en-US" sz="4500" b="0" i="0" dirty="0" err="1">
                <a:solidFill>
                  <a:srgbClr val="000000"/>
                </a:solidFill>
                <a:effectLst/>
                <a:latin typeface="Arial" panose="020B0604020202020204" pitchFamily="34" charset="0"/>
                <a:cs typeface="Arial" panose="020B0604020202020204" pitchFamily="34" charset="0"/>
              </a:rPr>
              <a:t>koostöös</a:t>
            </a:r>
            <a:r>
              <a:rPr lang="en-US" sz="4500" b="0" i="0" dirty="0">
                <a:solidFill>
                  <a:srgbClr val="000000"/>
                </a:solidFill>
                <a:effectLst/>
                <a:latin typeface="Arial" panose="020B0604020202020204" pitchFamily="34" charset="0"/>
                <a:cs typeface="Arial" panose="020B0604020202020204" pitchFamily="34" charset="0"/>
              </a:rPr>
              <a:t> </a:t>
            </a:r>
            <a:r>
              <a:rPr lang="en-US" sz="4500" b="0" i="0" dirty="0" err="1">
                <a:solidFill>
                  <a:srgbClr val="000000"/>
                </a:solidFill>
                <a:effectLst/>
                <a:latin typeface="Arial" panose="020B0604020202020204" pitchFamily="34" charset="0"/>
                <a:cs typeface="Arial" panose="020B0604020202020204" pitchFamily="34" charset="0"/>
              </a:rPr>
              <a:t>arstiga</a:t>
            </a:r>
            <a:r>
              <a:rPr lang="en-US" sz="4500" b="0" i="0" dirty="0">
                <a:solidFill>
                  <a:srgbClr val="000000"/>
                </a:solidFill>
                <a:effectLst/>
                <a:latin typeface="Arial" panose="020B0604020202020204" pitchFamily="34" charset="0"/>
                <a:cs typeface="Arial" panose="020B0604020202020204" pitchFamily="34" charset="0"/>
              </a:rPr>
              <a:t> </a:t>
            </a:r>
            <a:r>
              <a:rPr lang="en-US" sz="4500" b="0" i="0" dirty="0" err="1">
                <a:solidFill>
                  <a:srgbClr val="000000"/>
                </a:solidFill>
                <a:effectLst/>
                <a:latin typeface="Arial" panose="020B0604020202020204" pitchFamily="34" charset="0"/>
                <a:cs typeface="Arial" panose="020B0604020202020204" pitchFamily="34" charset="0"/>
              </a:rPr>
              <a:t>tervisemurele</a:t>
            </a:r>
            <a:r>
              <a:rPr lang="en-US" sz="4500" b="0" i="0" dirty="0">
                <a:solidFill>
                  <a:srgbClr val="000000"/>
                </a:solidFill>
                <a:effectLst/>
                <a:latin typeface="Arial" panose="020B0604020202020204" pitchFamily="34" charset="0"/>
                <a:cs typeface="Arial" panose="020B0604020202020204" pitchFamily="34" charset="0"/>
              </a:rPr>
              <a:t> </a:t>
            </a:r>
            <a:r>
              <a:rPr lang="en-US" sz="4500" b="0" i="0" dirty="0" err="1">
                <a:solidFill>
                  <a:srgbClr val="000000"/>
                </a:solidFill>
                <a:effectLst/>
                <a:latin typeface="Arial" panose="020B0604020202020204" pitchFamily="34" charset="0"/>
                <a:cs typeface="Arial" panose="020B0604020202020204" pitchFamily="34" charset="0"/>
              </a:rPr>
              <a:t>vajalik</a:t>
            </a:r>
            <a:r>
              <a:rPr lang="en-US" sz="4500" b="0" i="0" dirty="0">
                <a:solidFill>
                  <a:srgbClr val="000000"/>
                </a:solidFill>
                <a:effectLst/>
                <a:latin typeface="Arial" panose="020B0604020202020204" pitchFamily="34" charset="0"/>
                <a:cs typeface="Arial" panose="020B0604020202020204" pitchFamily="34" charset="0"/>
              </a:rPr>
              <a:t> </a:t>
            </a:r>
            <a:r>
              <a:rPr lang="en-US" sz="4500" b="0" i="0" dirty="0" err="1">
                <a:solidFill>
                  <a:srgbClr val="000000"/>
                </a:solidFill>
                <a:effectLst/>
                <a:latin typeface="Arial" panose="020B0604020202020204" pitchFamily="34" charset="0"/>
                <a:cs typeface="Arial" panose="020B0604020202020204" pitchFamily="34" charset="0"/>
              </a:rPr>
              <a:t>lahendus</a:t>
            </a:r>
            <a:r>
              <a:rPr lang="en-US" sz="4500" b="0" i="0" dirty="0">
                <a:solidFill>
                  <a:srgbClr val="000000"/>
                </a:solidFill>
                <a:effectLst/>
                <a:latin typeface="Arial" panose="020B0604020202020204" pitchFamily="34" charset="0"/>
                <a:cs typeface="Arial" panose="020B0604020202020204" pitchFamily="34" charset="0"/>
              </a:rPr>
              <a:t>.</a:t>
            </a:r>
          </a:p>
          <a:p>
            <a:pPr algn="just" rtl="0"/>
            <a:r>
              <a:rPr lang="en-US" sz="4500" b="0" i="0" dirty="0" err="1">
                <a:solidFill>
                  <a:srgbClr val="000000"/>
                </a:solidFill>
                <a:effectLst/>
                <a:latin typeface="Arial" panose="020B0604020202020204" pitchFamily="34" charset="0"/>
                <a:cs typeface="Arial" panose="020B0604020202020204" pitchFamily="34" charset="0"/>
              </a:rPr>
              <a:t>Õendusteenuse</a:t>
            </a:r>
            <a:r>
              <a:rPr lang="en-US" sz="4500" b="0" i="0" dirty="0">
                <a:solidFill>
                  <a:srgbClr val="000000"/>
                </a:solidFill>
                <a:effectLst/>
                <a:latin typeface="Arial" panose="020B0604020202020204" pitchFamily="34" charset="0"/>
                <a:cs typeface="Arial" panose="020B0604020202020204" pitchFamily="34" charset="0"/>
              </a:rPr>
              <a:t> </a:t>
            </a:r>
            <a:r>
              <a:rPr lang="en-US" sz="4500" b="0" i="0" dirty="0" err="1">
                <a:solidFill>
                  <a:srgbClr val="000000"/>
                </a:solidFill>
                <a:effectLst/>
                <a:latin typeface="Arial" panose="020B0604020202020204" pitchFamily="34" charset="0"/>
                <a:cs typeface="Arial" panose="020B0604020202020204" pitchFamily="34" charset="0"/>
              </a:rPr>
              <a:t>pakkumine</a:t>
            </a:r>
            <a:r>
              <a:rPr lang="en-US" sz="4500" b="0" i="0" dirty="0">
                <a:solidFill>
                  <a:srgbClr val="000000"/>
                </a:solidFill>
                <a:effectLst/>
                <a:latin typeface="Arial" panose="020B0604020202020204" pitchFamily="34" charset="0"/>
                <a:cs typeface="Arial" panose="020B0604020202020204" pitchFamily="34" charset="0"/>
              </a:rPr>
              <a:t> on </a:t>
            </a:r>
            <a:r>
              <a:rPr lang="en-US" sz="4500" b="0" i="0" dirty="0" err="1">
                <a:solidFill>
                  <a:srgbClr val="000000"/>
                </a:solidFill>
                <a:effectLst/>
                <a:latin typeface="Arial" panose="020B0604020202020204" pitchFamily="34" charset="0"/>
                <a:cs typeface="Arial" panose="020B0604020202020204" pitchFamily="34" charset="0"/>
              </a:rPr>
              <a:t>üldhooldekodule</a:t>
            </a:r>
            <a:r>
              <a:rPr lang="en-US" sz="4500" b="0" i="0" dirty="0">
                <a:solidFill>
                  <a:srgbClr val="000000"/>
                </a:solidFill>
                <a:effectLst/>
                <a:latin typeface="Arial" panose="020B0604020202020204" pitchFamily="34" charset="0"/>
                <a:cs typeface="Arial" panose="020B0604020202020204" pitchFamily="34" charset="0"/>
              </a:rPr>
              <a:t> </a:t>
            </a:r>
            <a:r>
              <a:rPr lang="en-US" sz="4500" b="0" i="0" dirty="0" err="1">
                <a:solidFill>
                  <a:srgbClr val="000000"/>
                </a:solidFill>
                <a:effectLst/>
                <a:latin typeface="Arial" panose="020B0604020202020204" pitchFamily="34" charset="0"/>
                <a:cs typeface="Arial" panose="020B0604020202020204" pitchFamily="34" charset="0"/>
              </a:rPr>
              <a:t>võimalus</a:t>
            </a:r>
            <a:r>
              <a:rPr lang="en-US" sz="4500" b="0" i="0" dirty="0">
                <a:solidFill>
                  <a:srgbClr val="000000"/>
                </a:solidFill>
                <a:effectLst/>
                <a:latin typeface="Arial" panose="020B0604020202020204" pitchFamily="34" charset="0"/>
                <a:cs typeface="Arial" panose="020B0604020202020204" pitchFamily="34" charset="0"/>
              </a:rPr>
              <a:t>, </a:t>
            </a:r>
            <a:r>
              <a:rPr lang="en-US" sz="4500" b="0" i="0" dirty="0" err="1">
                <a:solidFill>
                  <a:srgbClr val="000000"/>
                </a:solidFill>
                <a:effectLst/>
                <a:latin typeface="Arial" panose="020B0604020202020204" pitchFamily="34" charset="0"/>
                <a:cs typeface="Arial" panose="020B0604020202020204" pitchFamily="34" charset="0"/>
              </a:rPr>
              <a:t>mitte</a:t>
            </a:r>
            <a:r>
              <a:rPr lang="en-US" sz="4500" b="0" i="0" dirty="0">
                <a:solidFill>
                  <a:srgbClr val="000000"/>
                </a:solidFill>
                <a:effectLst/>
                <a:latin typeface="Arial" panose="020B0604020202020204" pitchFamily="34" charset="0"/>
                <a:cs typeface="Arial" panose="020B0604020202020204" pitchFamily="34" charset="0"/>
              </a:rPr>
              <a:t> </a:t>
            </a:r>
            <a:r>
              <a:rPr lang="en-US" sz="4500" b="0" i="0" dirty="0" err="1">
                <a:solidFill>
                  <a:srgbClr val="000000"/>
                </a:solidFill>
                <a:effectLst/>
                <a:latin typeface="Arial" panose="020B0604020202020204" pitchFamily="34" charset="0"/>
                <a:cs typeface="Arial" panose="020B0604020202020204" pitchFamily="34" charset="0"/>
              </a:rPr>
              <a:t>kohustus</a:t>
            </a:r>
            <a:r>
              <a:rPr lang="en-US" sz="4500" b="0" i="0" dirty="0">
                <a:solidFill>
                  <a:srgbClr val="000000"/>
                </a:solidFill>
                <a:effectLst/>
                <a:latin typeface="Arial" panose="020B0604020202020204" pitchFamily="34" charset="0"/>
                <a:cs typeface="Arial" panose="020B0604020202020204" pitchFamily="34" charset="0"/>
              </a:rPr>
              <a:t>. </a:t>
            </a:r>
          </a:p>
          <a:p>
            <a:pPr algn="just" rtl="0"/>
            <a:r>
              <a:rPr lang="en-US" sz="4500" b="0" i="0" dirty="0" err="1">
                <a:solidFill>
                  <a:srgbClr val="000000"/>
                </a:solidFill>
                <a:effectLst/>
                <a:latin typeface="Arial" panose="020B0604020202020204" pitchFamily="34" charset="0"/>
                <a:cs typeface="Arial" panose="020B0604020202020204" pitchFamily="34" charset="0"/>
              </a:rPr>
              <a:t>Hooldusteenuste</a:t>
            </a:r>
            <a:r>
              <a:rPr lang="en-US" sz="4500" b="0" i="0" dirty="0">
                <a:solidFill>
                  <a:srgbClr val="000000"/>
                </a:solidFill>
                <a:effectLst/>
                <a:latin typeface="Arial" panose="020B0604020202020204" pitchFamily="34" charset="0"/>
                <a:cs typeface="Arial" panose="020B0604020202020204" pitchFamily="34" charset="0"/>
              </a:rPr>
              <a:t>, </a:t>
            </a:r>
            <a:r>
              <a:rPr lang="en-US" sz="4500" b="0" i="0" dirty="0" err="1">
                <a:solidFill>
                  <a:srgbClr val="000000"/>
                </a:solidFill>
                <a:effectLst/>
                <a:latin typeface="Arial" panose="020B0604020202020204" pitchFamily="34" charset="0"/>
                <a:cs typeface="Arial" panose="020B0604020202020204" pitchFamily="34" charset="0"/>
              </a:rPr>
              <a:t>ravimite</a:t>
            </a:r>
            <a:r>
              <a:rPr lang="en-US" sz="4500" b="0" i="0" dirty="0">
                <a:solidFill>
                  <a:srgbClr val="000000"/>
                </a:solidFill>
                <a:effectLst/>
                <a:latin typeface="Arial" panose="020B0604020202020204" pitchFamily="34" charset="0"/>
                <a:cs typeface="Arial" panose="020B0604020202020204" pitchFamily="34" charset="0"/>
              </a:rPr>
              <a:t> ja </a:t>
            </a:r>
            <a:r>
              <a:rPr lang="en-US" sz="4500" b="0" i="0" dirty="0" err="1">
                <a:solidFill>
                  <a:srgbClr val="000000"/>
                </a:solidFill>
                <a:effectLst/>
                <a:latin typeface="Arial" panose="020B0604020202020204" pitchFamily="34" charset="0"/>
                <a:cs typeface="Arial" panose="020B0604020202020204" pitchFamily="34" charset="0"/>
              </a:rPr>
              <a:t>abivahendite</a:t>
            </a:r>
            <a:r>
              <a:rPr lang="en-US" sz="4500" b="0" i="0" dirty="0">
                <a:solidFill>
                  <a:srgbClr val="000000"/>
                </a:solidFill>
                <a:effectLst/>
                <a:latin typeface="Arial" panose="020B0604020202020204" pitchFamily="34" charset="0"/>
                <a:cs typeface="Arial" panose="020B0604020202020204" pitchFamily="34" charset="0"/>
              </a:rPr>
              <a:t> </a:t>
            </a:r>
            <a:r>
              <a:rPr lang="en-US" sz="4500" b="0" i="0" dirty="0" err="1">
                <a:solidFill>
                  <a:srgbClr val="000000"/>
                </a:solidFill>
                <a:effectLst/>
                <a:latin typeface="Arial" panose="020B0604020202020204" pitchFamily="34" charset="0"/>
                <a:cs typeface="Arial" panose="020B0604020202020204" pitchFamily="34" charset="0"/>
              </a:rPr>
              <a:t>kulud</a:t>
            </a:r>
            <a:r>
              <a:rPr lang="en-US" sz="4500" b="0" i="0" dirty="0">
                <a:solidFill>
                  <a:srgbClr val="000000"/>
                </a:solidFill>
                <a:effectLst/>
                <a:latin typeface="Arial" panose="020B0604020202020204" pitchFamily="34" charset="0"/>
                <a:cs typeface="Arial" panose="020B0604020202020204" pitchFamily="34" charset="0"/>
              </a:rPr>
              <a:t> on </a:t>
            </a:r>
            <a:r>
              <a:rPr lang="en-US" sz="4500" b="0" i="0" dirty="0" err="1">
                <a:solidFill>
                  <a:srgbClr val="000000"/>
                </a:solidFill>
                <a:effectLst/>
                <a:latin typeface="Arial" panose="020B0604020202020204" pitchFamily="34" charset="0"/>
                <a:cs typeface="Arial" panose="020B0604020202020204" pitchFamily="34" charset="0"/>
              </a:rPr>
              <a:t>inimese</a:t>
            </a:r>
            <a:r>
              <a:rPr lang="en-US" sz="4500" b="0" i="0" dirty="0">
                <a:solidFill>
                  <a:srgbClr val="000000"/>
                </a:solidFill>
                <a:effectLst/>
                <a:latin typeface="Arial" panose="020B0604020202020204" pitchFamily="34" charset="0"/>
                <a:cs typeface="Arial" panose="020B0604020202020204" pitchFamily="34" charset="0"/>
              </a:rPr>
              <a:t> </a:t>
            </a:r>
            <a:r>
              <a:rPr lang="en-US" sz="4500" b="0" i="0" dirty="0" err="1">
                <a:solidFill>
                  <a:srgbClr val="000000"/>
                </a:solidFill>
                <a:effectLst/>
                <a:latin typeface="Arial" panose="020B0604020202020204" pitchFamily="34" charset="0"/>
                <a:cs typeface="Arial" panose="020B0604020202020204" pitchFamily="34" charset="0"/>
              </a:rPr>
              <a:t>või</a:t>
            </a:r>
            <a:r>
              <a:rPr lang="en-US" sz="4500" b="0" i="0" dirty="0">
                <a:solidFill>
                  <a:srgbClr val="000000"/>
                </a:solidFill>
                <a:effectLst/>
                <a:latin typeface="Arial" panose="020B0604020202020204" pitchFamily="34" charset="0"/>
                <a:cs typeface="Arial" panose="020B0604020202020204" pitchFamily="34" charset="0"/>
              </a:rPr>
              <a:t> </a:t>
            </a:r>
            <a:r>
              <a:rPr lang="en-US" sz="4500" b="0" i="0" dirty="0" err="1">
                <a:solidFill>
                  <a:srgbClr val="000000"/>
                </a:solidFill>
                <a:effectLst/>
                <a:latin typeface="Arial" panose="020B0604020202020204" pitchFamily="34" charset="0"/>
                <a:cs typeface="Arial" panose="020B0604020202020204" pitchFamily="34" charset="0"/>
              </a:rPr>
              <a:t>tema</a:t>
            </a:r>
            <a:r>
              <a:rPr lang="en-US" sz="4500" b="0" i="0" dirty="0">
                <a:solidFill>
                  <a:srgbClr val="000000"/>
                </a:solidFill>
                <a:effectLst/>
                <a:latin typeface="Arial" panose="020B0604020202020204" pitchFamily="34" charset="0"/>
                <a:cs typeface="Arial" panose="020B0604020202020204" pitchFamily="34" charset="0"/>
              </a:rPr>
              <a:t> </a:t>
            </a:r>
            <a:r>
              <a:rPr lang="en-US" sz="4500" b="0" i="0" dirty="0" err="1">
                <a:solidFill>
                  <a:srgbClr val="000000"/>
                </a:solidFill>
                <a:effectLst/>
                <a:latin typeface="Arial" panose="020B0604020202020204" pitchFamily="34" charset="0"/>
                <a:cs typeface="Arial" panose="020B0604020202020204" pitchFamily="34" charset="0"/>
              </a:rPr>
              <a:t>ülalpidamisekohustusega</a:t>
            </a:r>
            <a:r>
              <a:rPr lang="en-US" sz="4500" b="0" i="0" dirty="0">
                <a:solidFill>
                  <a:srgbClr val="000000"/>
                </a:solidFill>
                <a:effectLst/>
                <a:latin typeface="Arial" panose="020B0604020202020204" pitchFamily="34" charset="0"/>
                <a:cs typeface="Arial" panose="020B0604020202020204" pitchFamily="34" charset="0"/>
              </a:rPr>
              <a:t> </a:t>
            </a:r>
            <a:r>
              <a:rPr lang="en-US" sz="4500" b="0" i="0" dirty="0" err="1">
                <a:solidFill>
                  <a:srgbClr val="000000"/>
                </a:solidFill>
                <a:effectLst/>
                <a:latin typeface="Arial" panose="020B0604020202020204" pitchFamily="34" charset="0"/>
                <a:cs typeface="Arial" panose="020B0604020202020204" pitchFamily="34" charset="0"/>
              </a:rPr>
              <a:t>lähedase</a:t>
            </a:r>
            <a:r>
              <a:rPr lang="en-US" sz="4500" b="0" i="0" dirty="0">
                <a:solidFill>
                  <a:srgbClr val="000000"/>
                </a:solidFill>
                <a:effectLst/>
                <a:latin typeface="Arial" panose="020B0604020202020204" pitchFamily="34" charset="0"/>
                <a:cs typeface="Arial" panose="020B0604020202020204" pitchFamily="34" charset="0"/>
              </a:rPr>
              <a:t> </a:t>
            </a:r>
            <a:r>
              <a:rPr lang="en-US" sz="4500" b="0" i="0" dirty="0" err="1">
                <a:solidFill>
                  <a:srgbClr val="000000"/>
                </a:solidFill>
                <a:effectLst/>
                <a:latin typeface="Arial" panose="020B0604020202020204" pitchFamily="34" charset="0"/>
                <a:cs typeface="Arial" panose="020B0604020202020204" pitchFamily="34" charset="0"/>
              </a:rPr>
              <a:t>kanda</a:t>
            </a:r>
            <a:r>
              <a:rPr lang="en-US" sz="4500" b="0" i="0" dirty="0">
                <a:solidFill>
                  <a:srgbClr val="000000"/>
                </a:solidFill>
                <a:effectLst/>
                <a:latin typeface="Arial" panose="020B0604020202020204" pitchFamily="34" charset="0"/>
                <a:cs typeface="Arial" panose="020B0604020202020204" pitchFamily="34" charset="0"/>
              </a:rPr>
              <a:t>.</a:t>
            </a:r>
          </a:p>
          <a:p>
            <a:pPr marL="0" indent="0" algn="just" rtl="0">
              <a:buNone/>
            </a:pPr>
            <a:endParaRPr lang="en-US" sz="4500" b="1" i="0" dirty="0">
              <a:solidFill>
                <a:srgbClr val="00599E"/>
              </a:solidFill>
              <a:effectLst/>
              <a:latin typeface="Arial" panose="020B0604020202020204" pitchFamily="34" charset="0"/>
              <a:cs typeface="Arial" panose="020B0604020202020204" pitchFamily="34" charset="0"/>
            </a:endParaRPr>
          </a:p>
          <a:p>
            <a:pPr marL="0" indent="0" algn="just" rtl="0">
              <a:buNone/>
            </a:pPr>
            <a:r>
              <a:rPr lang="en-US" sz="4500" b="1" i="0" dirty="0" err="1">
                <a:solidFill>
                  <a:srgbClr val="00599E"/>
                </a:solidFill>
                <a:effectLst/>
                <a:latin typeface="Arial" panose="020B0604020202020204" pitchFamily="34" charset="0"/>
                <a:cs typeface="Arial" panose="020B0604020202020204" pitchFamily="34" charset="0"/>
              </a:rPr>
              <a:t>Milliseid</a:t>
            </a:r>
            <a:r>
              <a:rPr lang="en-US" sz="4500" b="1" i="0" dirty="0">
                <a:solidFill>
                  <a:srgbClr val="00599E"/>
                </a:solidFill>
                <a:effectLst/>
                <a:latin typeface="Arial" panose="020B0604020202020204" pitchFamily="34" charset="0"/>
                <a:cs typeface="Arial" panose="020B0604020202020204" pitchFamily="34" charset="0"/>
              </a:rPr>
              <a:t> </a:t>
            </a:r>
            <a:r>
              <a:rPr lang="en-US" sz="4500" b="1" i="0" dirty="0" err="1">
                <a:solidFill>
                  <a:srgbClr val="00599E"/>
                </a:solidFill>
                <a:effectLst/>
                <a:latin typeface="Arial" panose="020B0604020202020204" pitchFamily="34" charset="0"/>
                <a:cs typeface="Arial" panose="020B0604020202020204" pitchFamily="34" charset="0"/>
              </a:rPr>
              <a:t>tervishoiuteenuseid</a:t>
            </a:r>
            <a:r>
              <a:rPr lang="en-US" sz="4500" b="1" i="0" dirty="0">
                <a:solidFill>
                  <a:srgbClr val="00599E"/>
                </a:solidFill>
                <a:effectLst/>
                <a:latin typeface="Arial" panose="020B0604020202020204" pitchFamily="34" charset="0"/>
                <a:cs typeface="Arial" panose="020B0604020202020204" pitchFamily="34" charset="0"/>
              </a:rPr>
              <a:t> </a:t>
            </a:r>
            <a:r>
              <a:rPr lang="en-US" sz="4500" b="1" i="0" dirty="0" err="1">
                <a:solidFill>
                  <a:srgbClr val="00599E"/>
                </a:solidFill>
                <a:effectLst/>
                <a:latin typeface="Arial" panose="020B0604020202020204" pitchFamily="34" charset="0"/>
                <a:cs typeface="Arial" panose="020B0604020202020204" pitchFamily="34" charset="0"/>
              </a:rPr>
              <a:t>osutab</a:t>
            </a:r>
            <a:r>
              <a:rPr lang="en-US" sz="4500" b="1" i="0" dirty="0">
                <a:solidFill>
                  <a:srgbClr val="00599E"/>
                </a:solidFill>
                <a:effectLst/>
                <a:latin typeface="Arial" panose="020B0604020202020204" pitchFamily="34" charset="0"/>
                <a:cs typeface="Arial" panose="020B0604020202020204" pitchFamily="34" charset="0"/>
              </a:rPr>
              <a:t> </a:t>
            </a:r>
            <a:r>
              <a:rPr lang="en-US" sz="4500" b="1" i="0" dirty="0" err="1">
                <a:solidFill>
                  <a:srgbClr val="00599E"/>
                </a:solidFill>
                <a:effectLst/>
                <a:latin typeface="Arial" panose="020B0604020202020204" pitchFamily="34" charset="0"/>
                <a:cs typeface="Arial" panose="020B0604020202020204" pitchFamily="34" charset="0"/>
              </a:rPr>
              <a:t>hooldekodus</a:t>
            </a:r>
            <a:r>
              <a:rPr lang="en-US" sz="4500" b="1" i="0" dirty="0">
                <a:solidFill>
                  <a:srgbClr val="00599E"/>
                </a:solidFill>
                <a:effectLst/>
                <a:latin typeface="Arial" panose="020B0604020202020204" pitchFamily="34" charset="0"/>
                <a:cs typeface="Arial" panose="020B0604020202020204" pitchFamily="34" charset="0"/>
              </a:rPr>
              <a:t> </a:t>
            </a:r>
            <a:r>
              <a:rPr lang="en-US" sz="4500" b="1" i="0" dirty="0" err="1">
                <a:solidFill>
                  <a:srgbClr val="00599E"/>
                </a:solidFill>
                <a:effectLst/>
                <a:latin typeface="Arial" panose="020B0604020202020204" pitchFamily="34" charset="0"/>
                <a:cs typeface="Arial" panose="020B0604020202020204" pitchFamily="34" charset="0"/>
              </a:rPr>
              <a:t>õde</a:t>
            </a:r>
            <a:r>
              <a:rPr lang="en-US" sz="4500" b="1" i="0" dirty="0">
                <a:solidFill>
                  <a:srgbClr val="00599E"/>
                </a:solidFill>
                <a:effectLst/>
                <a:latin typeface="Arial" panose="020B0604020202020204" pitchFamily="34" charset="0"/>
                <a:cs typeface="Arial" panose="020B0604020202020204" pitchFamily="34" charset="0"/>
              </a:rPr>
              <a:t>?</a:t>
            </a:r>
          </a:p>
          <a:p>
            <a:pPr algn="just"/>
            <a:r>
              <a:rPr lang="en-US" sz="4500" b="0" i="0" dirty="0" err="1">
                <a:solidFill>
                  <a:srgbClr val="000000"/>
                </a:solidFill>
                <a:effectLst/>
                <a:latin typeface="Arial" panose="020B0604020202020204" pitchFamily="34" charset="0"/>
                <a:cs typeface="Arial" panose="020B0604020202020204" pitchFamily="34" charset="0"/>
              </a:rPr>
              <a:t>Õde</a:t>
            </a:r>
            <a:r>
              <a:rPr lang="en-US" sz="4500" b="0" i="0" dirty="0">
                <a:solidFill>
                  <a:srgbClr val="000000"/>
                </a:solidFill>
                <a:effectLst/>
                <a:latin typeface="Arial" panose="020B0604020202020204" pitchFamily="34" charset="0"/>
                <a:cs typeface="Arial" panose="020B0604020202020204" pitchFamily="34" charset="0"/>
              </a:rPr>
              <a:t> </a:t>
            </a:r>
            <a:r>
              <a:rPr lang="en-US" sz="4500" b="0" i="0" dirty="0" err="1">
                <a:solidFill>
                  <a:srgbClr val="000000"/>
                </a:solidFill>
                <a:effectLst/>
                <a:latin typeface="Arial" panose="020B0604020202020204" pitchFamily="34" charset="0"/>
                <a:cs typeface="Arial" panose="020B0604020202020204" pitchFamily="34" charset="0"/>
              </a:rPr>
              <a:t>hindab</a:t>
            </a:r>
            <a:r>
              <a:rPr lang="en-US" sz="4500" b="0" i="0" dirty="0">
                <a:solidFill>
                  <a:srgbClr val="000000"/>
                </a:solidFill>
                <a:effectLst/>
                <a:latin typeface="Arial" panose="020B0604020202020204" pitchFamily="34" charset="0"/>
                <a:cs typeface="Arial" panose="020B0604020202020204" pitchFamily="34" charset="0"/>
              </a:rPr>
              <a:t> </a:t>
            </a:r>
            <a:r>
              <a:rPr lang="en-US" sz="4500" b="0" i="0" dirty="0" err="1">
                <a:solidFill>
                  <a:srgbClr val="000000"/>
                </a:solidFill>
                <a:effectLst/>
                <a:latin typeface="Arial" panose="020B0604020202020204" pitchFamily="34" charset="0"/>
                <a:cs typeface="Arial" panose="020B0604020202020204" pitchFamily="34" charset="0"/>
              </a:rPr>
              <a:t>hooldekodu</a:t>
            </a:r>
            <a:r>
              <a:rPr lang="en-US" sz="4500" b="0" i="0" dirty="0">
                <a:solidFill>
                  <a:srgbClr val="000000"/>
                </a:solidFill>
                <a:effectLst/>
                <a:latin typeface="Arial" panose="020B0604020202020204" pitchFamily="34" charset="0"/>
                <a:cs typeface="Arial" panose="020B0604020202020204" pitchFamily="34" charset="0"/>
              </a:rPr>
              <a:t> </a:t>
            </a:r>
            <a:r>
              <a:rPr lang="en-US" sz="4500" b="0" i="0" dirty="0" err="1">
                <a:solidFill>
                  <a:srgbClr val="000000"/>
                </a:solidFill>
                <a:effectLst/>
                <a:latin typeface="Arial" panose="020B0604020202020204" pitchFamily="34" charset="0"/>
                <a:cs typeface="Arial" panose="020B0604020202020204" pitchFamily="34" charset="0"/>
              </a:rPr>
              <a:t>elanike</a:t>
            </a:r>
            <a:r>
              <a:rPr lang="en-US" sz="4500" b="0" i="0" dirty="0">
                <a:solidFill>
                  <a:srgbClr val="000000"/>
                </a:solidFill>
                <a:effectLst/>
                <a:latin typeface="Arial" panose="020B0604020202020204" pitchFamily="34" charset="0"/>
                <a:cs typeface="Arial" panose="020B0604020202020204" pitchFamily="34" charset="0"/>
              </a:rPr>
              <a:t> </a:t>
            </a:r>
            <a:r>
              <a:rPr lang="en-US" sz="4500" b="0" i="0" dirty="0" err="1">
                <a:solidFill>
                  <a:srgbClr val="000000"/>
                </a:solidFill>
                <a:effectLst/>
                <a:latin typeface="Arial" panose="020B0604020202020204" pitchFamily="34" charset="0"/>
                <a:cs typeface="Arial" panose="020B0604020202020204" pitchFamily="34" charset="0"/>
              </a:rPr>
              <a:t>tervise</a:t>
            </a:r>
            <a:r>
              <a:rPr lang="en-US" sz="4500" b="0" i="0" dirty="0">
                <a:solidFill>
                  <a:srgbClr val="000000"/>
                </a:solidFill>
                <a:effectLst/>
                <a:latin typeface="Arial" panose="020B0604020202020204" pitchFamily="34" charset="0"/>
                <a:cs typeface="Arial" panose="020B0604020202020204" pitchFamily="34" charset="0"/>
              </a:rPr>
              <a:t> </a:t>
            </a:r>
            <a:r>
              <a:rPr lang="en-US" sz="4500" b="0" i="0" dirty="0" err="1">
                <a:solidFill>
                  <a:srgbClr val="000000"/>
                </a:solidFill>
                <a:effectLst/>
                <a:latin typeface="Arial" panose="020B0604020202020204" pitchFamily="34" charset="0"/>
                <a:cs typeface="Arial" panose="020B0604020202020204" pitchFamily="34" charset="0"/>
              </a:rPr>
              <a:t>seisundit</a:t>
            </a:r>
            <a:r>
              <a:rPr lang="en-US" sz="4500" b="0" i="0" dirty="0">
                <a:solidFill>
                  <a:srgbClr val="000000"/>
                </a:solidFill>
                <a:effectLst/>
                <a:latin typeface="Arial" panose="020B0604020202020204" pitchFamily="34" charset="0"/>
                <a:cs typeface="Arial" panose="020B0604020202020204" pitchFamily="34" charset="0"/>
              </a:rPr>
              <a:t>, </a:t>
            </a:r>
            <a:r>
              <a:rPr lang="en-US" sz="4500" b="0" i="0" dirty="0" err="1">
                <a:solidFill>
                  <a:srgbClr val="000000"/>
                </a:solidFill>
                <a:effectLst/>
                <a:latin typeface="Arial" panose="020B0604020202020204" pitchFamily="34" charset="0"/>
                <a:cs typeface="Arial" panose="020B0604020202020204" pitchFamily="34" charset="0"/>
              </a:rPr>
              <a:t>näiteks</a:t>
            </a:r>
            <a:r>
              <a:rPr lang="en-US" sz="4500" b="0" i="0" dirty="0">
                <a:solidFill>
                  <a:srgbClr val="000000"/>
                </a:solidFill>
                <a:effectLst/>
                <a:latin typeface="Arial" panose="020B0604020202020204" pitchFamily="34" charset="0"/>
                <a:cs typeface="Arial" panose="020B0604020202020204" pitchFamily="34" charset="0"/>
              </a:rPr>
              <a:t> </a:t>
            </a:r>
            <a:r>
              <a:rPr lang="en-US" sz="4500" b="0" i="0" dirty="0" err="1">
                <a:solidFill>
                  <a:srgbClr val="000000"/>
                </a:solidFill>
                <a:effectLst/>
                <a:latin typeface="Arial" panose="020B0604020202020204" pitchFamily="34" charset="0"/>
                <a:cs typeface="Arial" panose="020B0604020202020204" pitchFamily="34" charset="0"/>
              </a:rPr>
              <a:t>mõõdab</a:t>
            </a:r>
            <a:r>
              <a:rPr lang="en-US" sz="4500" b="0" i="0" dirty="0">
                <a:solidFill>
                  <a:srgbClr val="000000"/>
                </a:solidFill>
                <a:effectLst/>
                <a:latin typeface="Arial" panose="020B0604020202020204" pitchFamily="34" charset="0"/>
                <a:cs typeface="Arial" panose="020B0604020202020204" pitchFamily="34" charset="0"/>
              </a:rPr>
              <a:t> </a:t>
            </a:r>
            <a:r>
              <a:rPr lang="en-US" sz="4500" b="0" i="0" dirty="0" err="1">
                <a:solidFill>
                  <a:srgbClr val="000000"/>
                </a:solidFill>
                <a:effectLst/>
                <a:latin typeface="Arial" panose="020B0604020202020204" pitchFamily="34" charset="0"/>
                <a:cs typeface="Arial" panose="020B0604020202020204" pitchFamily="34" charset="0"/>
              </a:rPr>
              <a:t>kehatemperatuuri</a:t>
            </a:r>
            <a:r>
              <a:rPr lang="en-US" sz="4500" b="0" i="0" dirty="0">
                <a:solidFill>
                  <a:srgbClr val="000000"/>
                </a:solidFill>
                <a:effectLst/>
                <a:latin typeface="Arial" panose="020B0604020202020204" pitchFamily="34" charset="0"/>
                <a:cs typeface="Arial" panose="020B0604020202020204" pitchFamily="34" charset="0"/>
              </a:rPr>
              <a:t>, </a:t>
            </a:r>
            <a:r>
              <a:rPr lang="en-US" sz="4500" b="0" i="0" dirty="0" err="1">
                <a:solidFill>
                  <a:srgbClr val="000000"/>
                </a:solidFill>
                <a:effectLst/>
                <a:latin typeface="Arial" panose="020B0604020202020204" pitchFamily="34" charset="0"/>
                <a:cs typeface="Arial" panose="020B0604020202020204" pitchFamily="34" charset="0"/>
              </a:rPr>
              <a:t>vererõhku</a:t>
            </a:r>
            <a:r>
              <a:rPr lang="en-US" sz="4500" b="0" i="0" dirty="0">
                <a:solidFill>
                  <a:srgbClr val="000000"/>
                </a:solidFill>
                <a:effectLst/>
                <a:latin typeface="Arial" panose="020B0604020202020204" pitchFamily="34" charset="0"/>
                <a:cs typeface="Arial" panose="020B0604020202020204" pitchFamily="34" charset="0"/>
              </a:rPr>
              <a:t>, </a:t>
            </a:r>
            <a:r>
              <a:rPr lang="en-US" sz="4500" b="0" i="0" dirty="0" err="1">
                <a:solidFill>
                  <a:srgbClr val="000000"/>
                </a:solidFill>
                <a:effectLst/>
                <a:latin typeface="Arial" panose="020B0604020202020204" pitchFamily="34" charset="0"/>
                <a:cs typeface="Arial" panose="020B0604020202020204" pitchFamily="34" charset="0"/>
              </a:rPr>
              <a:t>teeb</a:t>
            </a:r>
            <a:r>
              <a:rPr lang="en-US" sz="4500" b="0" i="0" dirty="0">
                <a:solidFill>
                  <a:srgbClr val="000000"/>
                </a:solidFill>
                <a:effectLst/>
                <a:latin typeface="Arial" panose="020B0604020202020204" pitchFamily="34" charset="0"/>
                <a:cs typeface="Arial" panose="020B0604020202020204" pitchFamily="34" charset="0"/>
              </a:rPr>
              <a:t> </a:t>
            </a:r>
            <a:r>
              <a:rPr lang="en-US" sz="4500" b="0" i="0" dirty="0" err="1">
                <a:solidFill>
                  <a:srgbClr val="000000"/>
                </a:solidFill>
                <a:effectLst/>
                <a:latin typeface="Arial" panose="020B0604020202020204" pitchFamily="34" charset="0"/>
                <a:cs typeface="Arial" panose="020B0604020202020204" pitchFamily="34" charset="0"/>
              </a:rPr>
              <a:t>uriini</a:t>
            </a:r>
            <a:r>
              <a:rPr lang="en-US" sz="4500" b="0" i="0" dirty="0">
                <a:solidFill>
                  <a:srgbClr val="000000"/>
                </a:solidFill>
                <a:effectLst/>
                <a:latin typeface="Arial" panose="020B0604020202020204" pitchFamily="34" charset="0"/>
                <a:cs typeface="Arial" panose="020B0604020202020204" pitchFamily="34" charset="0"/>
              </a:rPr>
              <a:t>- ja </a:t>
            </a:r>
            <a:r>
              <a:rPr lang="en-US" sz="4500" b="0" i="0" dirty="0" err="1">
                <a:solidFill>
                  <a:srgbClr val="000000"/>
                </a:solidFill>
                <a:effectLst/>
                <a:latin typeface="Arial" panose="020B0604020202020204" pitchFamily="34" charset="0"/>
                <a:cs typeface="Arial" panose="020B0604020202020204" pitchFamily="34" charset="0"/>
              </a:rPr>
              <a:t>vereanalüüse</a:t>
            </a:r>
            <a:r>
              <a:rPr lang="en-US" sz="4500" b="0" i="0" dirty="0">
                <a:solidFill>
                  <a:srgbClr val="000000"/>
                </a:solidFill>
                <a:effectLst/>
                <a:latin typeface="Arial" panose="020B0604020202020204" pitchFamily="34" charset="0"/>
                <a:cs typeface="Arial" panose="020B0604020202020204" pitchFamily="34" charset="0"/>
              </a:rPr>
              <a:t> </a:t>
            </a:r>
            <a:r>
              <a:rPr lang="en-US" sz="4500" b="0" i="0" dirty="0" err="1">
                <a:solidFill>
                  <a:srgbClr val="000000"/>
                </a:solidFill>
                <a:effectLst/>
                <a:latin typeface="Arial" panose="020B0604020202020204" pitchFamily="34" charset="0"/>
                <a:cs typeface="Arial" panose="020B0604020202020204" pitchFamily="34" charset="0"/>
              </a:rPr>
              <a:t>ning</a:t>
            </a:r>
            <a:r>
              <a:rPr lang="en-US" sz="4500" b="0" i="0" dirty="0">
                <a:solidFill>
                  <a:srgbClr val="000000"/>
                </a:solidFill>
                <a:effectLst/>
                <a:latin typeface="Arial" panose="020B0604020202020204" pitchFamily="34" charset="0"/>
                <a:cs typeface="Arial" panose="020B0604020202020204" pitchFamily="34" charset="0"/>
              </a:rPr>
              <a:t> </a:t>
            </a:r>
            <a:r>
              <a:rPr lang="en-US" sz="4500" b="0" i="0" dirty="0" err="1">
                <a:solidFill>
                  <a:srgbClr val="000000"/>
                </a:solidFill>
                <a:effectLst/>
                <a:latin typeface="Arial" panose="020B0604020202020204" pitchFamily="34" charset="0"/>
                <a:cs typeface="Arial" panose="020B0604020202020204" pitchFamily="34" charset="0"/>
              </a:rPr>
              <a:t>muid</a:t>
            </a:r>
            <a:r>
              <a:rPr lang="en-US" sz="4500" b="0" i="0" dirty="0">
                <a:solidFill>
                  <a:srgbClr val="000000"/>
                </a:solidFill>
                <a:effectLst/>
                <a:latin typeface="Arial" panose="020B0604020202020204" pitchFamily="34" charset="0"/>
                <a:cs typeface="Arial" panose="020B0604020202020204" pitchFamily="34" charset="0"/>
              </a:rPr>
              <a:t> </a:t>
            </a:r>
            <a:r>
              <a:rPr lang="en-US" sz="4500" b="0" i="0" dirty="0" err="1">
                <a:solidFill>
                  <a:srgbClr val="000000"/>
                </a:solidFill>
                <a:effectLst/>
                <a:latin typeface="Arial" panose="020B0604020202020204" pitchFamily="34" charset="0"/>
                <a:cs typeface="Arial" panose="020B0604020202020204" pitchFamily="34" charset="0"/>
              </a:rPr>
              <a:t>vajalike</a:t>
            </a:r>
            <a:r>
              <a:rPr lang="en-US" sz="4500" b="0" i="0" dirty="0">
                <a:solidFill>
                  <a:srgbClr val="000000"/>
                </a:solidFill>
                <a:effectLst/>
                <a:latin typeface="Arial" panose="020B0604020202020204" pitchFamily="34" charset="0"/>
                <a:cs typeface="Arial" panose="020B0604020202020204" pitchFamily="34" charset="0"/>
              </a:rPr>
              <a:t> </a:t>
            </a:r>
            <a:r>
              <a:rPr lang="en-US" sz="4500" b="0" i="0" dirty="0" err="1">
                <a:solidFill>
                  <a:srgbClr val="000000"/>
                </a:solidFill>
                <a:effectLst/>
                <a:latin typeface="Arial" panose="020B0604020202020204" pitchFamily="34" charset="0"/>
                <a:cs typeface="Arial" panose="020B0604020202020204" pitchFamily="34" charset="0"/>
              </a:rPr>
              <a:t>õendustoiminguid</a:t>
            </a:r>
            <a:r>
              <a:rPr lang="en-US" sz="4500" b="0" i="0" dirty="0">
                <a:solidFill>
                  <a:srgbClr val="000000"/>
                </a:solidFill>
                <a:effectLst/>
                <a:latin typeface="Arial" panose="020B0604020202020204" pitchFamily="34" charset="0"/>
                <a:cs typeface="Arial" panose="020B0604020202020204" pitchFamily="34" charset="0"/>
              </a:rPr>
              <a:t>. </a:t>
            </a:r>
            <a:r>
              <a:rPr lang="en-US" sz="4500" b="0" i="0" dirty="0" err="1">
                <a:solidFill>
                  <a:srgbClr val="000000"/>
                </a:solidFill>
                <a:effectLst/>
                <a:latin typeface="Arial" panose="020B0604020202020204" pitchFamily="34" charset="0"/>
                <a:cs typeface="Arial" panose="020B0604020202020204" pitchFamily="34" charset="0"/>
              </a:rPr>
              <a:t>Samuti</a:t>
            </a:r>
            <a:r>
              <a:rPr lang="en-US" sz="4500" b="0" i="0" dirty="0">
                <a:solidFill>
                  <a:srgbClr val="000000"/>
                </a:solidFill>
                <a:effectLst/>
                <a:latin typeface="Arial" panose="020B0604020202020204" pitchFamily="34" charset="0"/>
                <a:cs typeface="Arial" panose="020B0604020202020204" pitchFamily="34" charset="0"/>
              </a:rPr>
              <a:t> </a:t>
            </a:r>
            <a:r>
              <a:rPr lang="en-US" sz="4500" b="0" i="0" dirty="0" err="1">
                <a:solidFill>
                  <a:srgbClr val="000000"/>
                </a:solidFill>
                <a:effectLst/>
                <a:latin typeface="Arial" panose="020B0604020202020204" pitchFamily="34" charset="0"/>
                <a:cs typeface="Arial" panose="020B0604020202020204" pitchFamily="34" charset="0"/>
              </a:rPr>
              <a:t>aitab</a:t>
            </a:r>
            <a:r>
              <a:rPr lang="en-US" sz="4500" b="0" i="0" dirty="0">
                <a:solidFill>
                  <a:srgbClr val="000000"/>
                </a:solidFill>
                <a:effectLst/>
                <a:latin typeface="Arial" panose="020B0604020202020204" pitchFamily="34" charset="0"/>
                <a:cs typeface="Arial" panose="020B0604020202020204" pitchFamily="34" charset="0"/>
              </a:rPr>
              <a:t> </a:t>
            </a:r>
            <a:r>
              <a:rPr lang="en-US" sz="4500" b="0" i="0" dirty="0" err="1">
                <a:solidFill>
                  <a:srgbClr val="000000"/>
                </a:solidFill>
                <a:effectLst/>
                <a:latin typeface="Arial" panose="020B0604020202020204" pitchFamily="34" charset="0"/>
                <a:cs typeface="Arial" panose="020B0604020202020204" pitchFamily="34" charset="0"/>
              </a:rPr>
              <a:t>õde</a:t>
            </a:r>
            <a:r>
              <a:rPr lang="en-US" sz="4500" b="0" i="0" dirty="0">
                <a:solidFill>
                  <a:srgbClr val="000000"/>
                </a:solidFill>
                <a:effectLst/>
                <a:latin typeface="Arial" panose="020B0604020202020204" pitchFamily="34" charset="0"/>
                <a:cs typeface="Arial" panose="020B0604020202020204" pitchFamily="34" charset="0"/>
              </a:rPr>
              <a:t> </a:t>
            </a:r>
            <a:r>
              <a:rPr lang="en-US" sz="4500" b="0" i="0" dirty="0" err="1">
                <a:solidFill>
                  <a:srgbClr val="000000"/>
                </a:solidFill>
                <a:effectLst/>
                <a:latin typeface="Arial" panose="020B0604020202020204" pitchFamily="34" charset="0"/>
                <a:cs typeface="Arial" panose="020B0604020202020204" pitchFamily="34" charset="0"/>
              </a:rPr>
              <a:t>jälgida</a:t>
            </a:r>
            <a:r>
              <a:rPr lang="en-US" sz="4500" b="0" i="0" dirty="0">
                <a:solidFill>
                  <a:srgbClr val="000000"/>
                </a:solidFill>
                <a:effectLst/>
                <a:latin typeface="Arial" panose="020B0604020202020204" pitchFamily="34" charset="0"/>
                <a:cs typeface="Arial" panose="020B0604020202020204" pitchFamily="34" charset="0"/>
              </a:rPr>
              <a:t> ja </a:t>
            </a:r>
            <a:r>
              <a:rPr lang="en-US" sz="4500" b="0" i="0" dirty="0" err="1">
                <a:solidFill>
                  <a:srgbClr val="000000"/>
                </a:solidFill>
                <a:effectLst/>
                <a:latin typeface="Arial" panose="020B0604020202020204" pitchFamily="34" charset="0"/>
                <a:cs typeface="Arial" panose="020B0604020202020204" pitchFamily="34" charset="0"/>
              </a:rPr>
              <a:t>ellu</a:t>
            </a:r>
            <a:r>
              <a:rPr lang="en-US" sz="4500" b="0" i="0" dirty="0">
                <a:solidFill>
                  <a:srgbClr val="000000"/>
                </a:solidFill>
                <a:effectLst/>
                <a:latin typeface="Arial" panose="020B0604020202020204" pitchFamily="34" charset="0"/>
                <a:cs typeface="Arial" panose="020B0604020202020204" pitchFamily="34" charset="0"/>
              </a:rPr>
              <a:t> </a:t>
            </a:r>
            <a:r>
              <a:rPr lang="en-US" sz="4500" b="0" i="0" dirty="0" err="1">
                <a:solidFill>
                  <a:srgbClr val="000000"/>
                </a:solidFill>
                <a:effectLst/>
                <a:latin typeface="Arial" panose="020B0604020202020204" pitchFamily="34" charset="0"/>
                <a:cs typeface="Arial" panose="020B0604020202020204" pitchFamily="34" charset="0"/>
              </a:rPr>
              <a:t>viia</a:t>
            </a:r>
            <a:r>
              <a:rPr lang="en-US" sz="4500" b="0" i="0" dirty="0">
                <a:solidFill>
                  <a:srgbClr val="000000"/>
                </a:solidFill>
                <a:effectLst/>
                <a:latin typeface="Arial" panose="020B0604020202020204" pitchFamily="34" charset="0"/>
                <a:cs typeface="Arial" panose="020B0604020202020204" pitchFamily="34" charset="0"/>
              </a:rPr>
              <a:t> </a:t>
            </a:r>
            <a:r>
              <a:rPr lang="en-US" sz="4500" b="0" i="0" dirty="0" err="1">
                <a:solidFill>
                  <a:srgbClr val="000000"/>
                </a:solidFill>
                <a:effectLst/>
                <a:latin typeface="Arial" panose="020B0604020202020204" pitchFamily="34" charset="0"/>
                <a:cs typeface="Arial" panose="020B0604020202020204" pitchFamily="34" charset="0"/>
              </a:rPr>
              <a:t>arsti</a:t>
            </a:r>
            <a:r>
              <a:rPr lang="en-US" sz="4500" b="0" i="0" dirty="0">
                <a:solidFill>
                  <a:srgbClr val="000000"/>
                </a:solidFill>
                <a:effectLst/>
                <a:latin typeface="Arial" panose="020B0604020202020204" pitchFamily="34" charset="0"/>
                <a:cs typeface="Arial" panose="020B0604020202020204" pitchFamily="34" charset="0"/>
              </a:rPr>
              <a:t> </a:t>
            </a:r>
            <a:r>
              <a:rPr lang="en-US" sz="4500" b="0" i="0" dirty="0" err="1">
                <a:solidFill>
                  <a:srgbClr val="000000"/>
                </a:solidFill>
                <a:effectLst/>
                <a:latin typeface="Arial" panose="020B0604020202020204" pitchFamily="34" charset="0"/>
                <a:cs typeface="Arial" panose="020B0604020202020204" pitchFamily="34" charset="0"/>
              </a:rPr>
              <a:t>poolt</a:t>
            </a:r>
            <a:r>
              <a:rPr lang="en-US" sz="4500" b="0" i="0" dirty="0">
                <a:solidFill>
                  <a:srgbClr val="000000"/>
                </a:solidFill>
                <a:effectLst/>
                <a:latin typeface="Arial" panose="020B0604020202020204" pitchFamily="34" charset="0"/>
                <a:cs typeface="Arial" panose="020B0604020202020204" pitchFamily="34" charset="0"/>
              </a:rPr>
              <a:t> </a:t>
            </a:r>
            <a:r>
              <a:rPr lang="en-US" sz="4500" b="0" i="0" dirty="0" err="1">
                <a:solidFill>
                  <a:srgbClr val="000000"/>
                </a:solidFill>
                <a:effectLst/>
                <a:latin typeface="Arial" panose="020B0604020202020204" pitchFamily="34" charset="0"/>
                <a:cs typeface="Arial" panose="020B0604020202020204" pitchFamily="34" charset="0"/>
              </a:rPr>
              <a:t>patsiendile</a:t>
            </a:r>
            <a:r>
              <a:rPr lang="en-US" sz="4500" b="0" i="0" dirty="0">
                <a:solidFill>
                  <a:srgbClr val="000000"/>
                </a:solidFill>
                <a:effectLst/>
                <a:latin typeface="Arial" panose="020B0604020202020204" pitchFamily="34" charset="0"/>
                <a:cs typeface="Arial" panose="020B0604020202020204" pitchFamily="34" charset="0"/>
              </a:rPr>
              <a:t> </a:t>
            </a:r>
            <a:r>
              <a:rPr lang="en-US" sz="4500" b="0" i="0" dirty="0" err="1">
                <a:solidFill>
                  <a:srgbClr val="000000"/>
                </a:solidFill>
                <a:effectLst/>
                <a:latin typeface="Arial" panose="020B0604020202020204" pitchFamily="34" charset="0"/>
                <a:cs typeface="Arial" panose="020B0604020202020204" pitchFamily="34" charset="0"/>
              </a:rPr>
              <a:t>koostatud</a:t>
            </a:r>
            <a:r>
              <a:rPr lang="en-US" sz="4500" b="0" i="0" dirty="0">
                <a:solidFill>
                  <a:srgbClr val="000000"/>
                </a:solidFill>
                <a:effectLst/>
                <a:latin typeface="Arial" panose="020B0604020202020204" pitchFamily="34" charset="0"/>
                <a:cs typeface="Arial" panose="020B0604020202020204" pitchFamily="34" charset="0"/>
              </a:rPr>
              <a:t> </a:t>
            </a:r>
            <a:r>
              <a:rPr lang="en-US" sz="4500" b="0" i="0" dirty="0" err="1">
                <a:solidFill>
                  <a:srgbClr val="000000"/>
                </a:solidFill>
                <a:effectLst/>
                <a:latin typeface="Arial" panose="020B0604020202020204" pitchFamily="34" charset="0"/>
                <a:cs typeface="Arial" panose="020B0604020202020204" pitchFamily="34" charset="0"/>
              </a:rPr>
              <a:t>raviplaani</a:t>
            </a:r>
            <a:r>
              <a:rPr lang="en-US" sz="4500" b="0" i="0" dirty="0">
                <a:solidFill>
                  <a:srgbClr val="000000"/>
                </a:solidFill>
                <a:effectLst/>
                <a:latin typeface="Arial" panose="020B0604020202020204" pitchFamily="34" charset="0"/>
                <a:cs typeface="Arial" panose="020B0604020202020204" pitchFamily="34" charset="0"/>
              </a:rPr>
              <a:t>. </a:t>
            </a:r>
          </a:p>
          <a:p>
            <a:pPr algn="just"/>
            <a:r>
              <a:rPr lang="en-US" sz="4500" b="0" i="0" dirty="0" err="1">
                <a:solidFill>
                  <a:srgbClr val="000000"/>
                </a:solidFill>
                <a:effectLst/>
                <a:latin typeface="Arial" panose="020B0604020202020204" pitchFamily="34" charset="0"/>
                <a:cs typeface="Arial" panose="020B0604020202020204" pitchFamily="34" charset="0"/>
              </a:rPr>
              <a:t>Arsti</a:t>
            </a:r>
            <a:r>
              <a:rPr lang="en-US" sz="4500" b="0" i="0" dirty="0">
                <a:solidFill>
                  <a:srgbClr val="000000"/>
                </a:solidFill>
                <a:effectLst/>
                <a:latin typeface="Arial" panose="020B0604020202020204" pitchFamily="34" charset="0"/>
                <a:cs typeface="Arial" panose="020B0604020202020204" pitchFamily="34" charset="0"/>
              </a:rPr>
              <a:t> </a:t>
            </a:r>
            <a:r>
              <a:rPr lang="en-US" sz="4500" b="0" i="0" dirty="0" err="1">
                <a:solidFill>
                  <a:srgbClr val="000000"/>
                </a:solidFill>
                <a:effectLst/>
                <a:latin typeface="Arial" panose="020B0604020202020204" pitchFamily="34" charset="0"/>
                <a:cs typeface="Arial" panose="020B0604020202020204" pitchFamily="34" charset="0"/>
              </a:rPr>
              <a:t>loal</a:t>
            </a:r>
            <a:r>
              <a:rPr lang="en-US" sz="4500" b="0" i="0" dirty="0">
                <a:solidFill>
                  <a:srgbClr val="000000"/>
                </a:solidFill>
                <a:effectLst/>
                <a:latin typeface="Arial" panose="020B0604020202020204" pitchFamily="34" charset="0"/>
                <a:cs typeface="Arial" panose="020B0604020202020204" pitchFamily="34" charset="0"/>
              </a:rPr>
              <a:t> </a:t>
            </a:r>
            <a:r>
              <a:rPr lang="en-US" sz="4500" b="0" i="0" dirty="0" err="1">
                <a:solidFill>
                  <a:srgbClr val="000000"/>
                </a:solidFill>
                <a:effectLst/>
                <a:latin typeface="Arial" panose="020B0604020202020204" pitchFamily="34" charset="0"/>
                <a:cs typeface="Arial" panose="020B0604020202020204" pitchFamily="34" charset="0"/>
              </a:rPr>
              <a:t>võib</a:t>
            </a:r>
            <a:r>
              <a:rPr lang="en-US" sz="4500" b="0" i="0" dirty="0">
                <a:solidFill>
                  <a:srgbClr val="000000"/>
                </a:solidFill>
                <a:effectLst/>
                <a:latin typeface="Arial" panose="020B0604020202020204" pitchFamily="34" charset="0"/>
                <a:cs typeface="Arial" panose="020B0604020202020204" pitchFamily="34" charset="0"/>
              </a:rPr>
              <a:t> </a:t>
            </a:r>
            <a:r>
              <a:rPr lang="en-US" sz="4500" b="0" i="0" dirty="0" err="1">
                <a:solidFill>
                  <a:srgbClr val="000000"/>
                </a:solidFill>
                <a:effectLst/>
                <a:latin typeface="Arial" panose="020B0604020202020204" pitchFamily="34" charset="0"/>
                <a:cs typeface="Arial" panose="020B0604020202020204" pitchFamily="34" charset="0"/>
              </a:rPr>
              <a:t>õde</a:t>
            </a:r>
            <a:r>
              <a:rPr lang="en-US" sz="4500" b="0" i="0" dirty="0">
                <a:solidFill>
                  <a:srgbClr val="000000"/>
                </a:solidFill>
                <a:effectLst/>
                <a:latin typeface="Arial" panose="020B0604020202020204" pitchFamily="34" charset="0"/>
                <a:cs typeface="Arial" panose="020B0604020202020204" pitchFamily="34" charset="0"/>
              </a:rPr>
              <a:t> </a:t>
            </a:r>
            <a:r>
              <a:rPr lang="en-US" sz="4500" b="0" i="0" dirty="0" err="1">
                <a:solidFill>
                  <a:srgbClr val="000000"/>
                </a:solidFill>
                <a:effectLst/>
                <a:latin typeface="Arial" panose="020B0604020202020204" pitchFamily="34" charset="0"/>
                <a:cs typeface="Arial" panose="020B0604020202020204" pitchFamily="34" charset="0"/>
              </a:rPr>
              <a:t>teha</a:t>
            </a:r>
            <a:r>
              <a:rPr lang="en-US" sz="4500" b="0" i="0" dirty="0">
                <a:solidFill>
                  <a:srgbClr val="000000"/>
                </a:solidFill>
                <a:effectLst/>
                <a:latin typeface="Arial" panose="020B0604020202020204" pitchFamily="34" charset="0"/>
                <a:cs typeface="Arial" panose="020B0604020202020204" pitchFamily="34" charset="0"/>
              </a:rPr>
              <a:t> </a:t>
            </a:r>
            <a:r>
              <a:rPr lang="en-US" sz="4500" b="0" i="0" dirty="0" err="1">
                <a:solidFill>
                  <a:srgbClr val="000000"/>
                </a:solidFill>
                <a:effectLst/>
                <a:latin typeface="Arial" panose="020B0604020202020204" pitchFamily="34" charset="0"/>
                <a:cs typeface="Arial" panose="020B0604020202020204" pitchFamily="34" charset="0"/>
              </a:rPr>
              <a:t>patsiendile</a:t>
            </a:r>
            <a:r>
              <a:rPr lang="en-US" sz="4500" b="0" i="0" dirty="0">
                <a:solidFill>
                  <a:srgbClr val="000000"/>
                </a:solidFill>
                <a:effectLst/>
                <a:latin typeface="Arial" panose="020B0604020202020204" pitchFamily="34" charset="0"/>
                <a:cs typeface="Arial" panose="020B0604020202020204" pitchFamily="34" charset="0"/>
              </a:rPr>
              <a:t> </a:t>
            </a:r>
            <a:r>
              <a:rPr lang="en-US" sz="4500" b="0" i="0" dirty="0" err="1">
                <a:solidFill>
                  <a:srgbClr val="000000"/>
                </a:solidFill>
                <a:effectLst/>
                <a:latin typeface="Arial" panose="020B0604020202020204" pitchFamily="34" charset="0"/>
                <a:cs typeface="Arial" panose="020B0604020202020204" pitchFamily="34" charset="0"/>
              </a:rPr>
              <a:t>raviprotseduure</a:t>
            </a:r>
            <a:r>
              <a:rPr lang="en-US" sz="4500" b="0" i="0" dirty="0">
                <a:solidFill>
                  <a:srgbClr val="000000"/>
                </a:solidFill>
                <a:effectLst/>
                <a:latin typeface="Arial" panose="020B0604020202020204" pitchFamily="34" charset="0"/>
                <a:cs typeface="Arial" panose="020B0604020202020204" pitchFamily="34" charset="0"/>
              </a:rPr>
              <a:t> </a:t>
            </a:r>
            <a:r>
              <a:rPr lang="en-US" sz="4500" b="0" i="0" dirty="0" err="1">
                <a:solidFill>
                  <a:srgbClr val="000000"/>
                </a:solidFill>
                <a:effectLst/>
                <a:latin typeface="Arial" panose="020B0604020202020204" pitchFamily="34" charset="0"/>
                <a:cs typeface="Arial" panose="020B0604020202020204" pitchFamily="34" charset="0"/>
              </a:rPr>
              <a:t>nagu</a:t>
            </a:r>
            <a:r>
              <a:rPr lang="en-US" sz="4500" b="0" i="0" dirty="0">
                <a:solidFill>
                  <a:srgbClr val="000000"/>
                </a:solidFill>
                <a:effectLst/>
                <a:latin typeface="Arial" panose="020B0604020202020204" pitchFamily="34" charset="0"/>
                <a:cs typeface="Arial" panose="020B0604020202020204" pitchFamily="34" charset="0"/>
              </a:rPr>
              <a:t> </a:t>
            </a:r>
            <a:r>
              <a:rPr lang="en-US" sz="4500" b="0" i="0" dirty="0" err="1">
                <a:solidFill>
                  <a:srgbClr val="000000"/>
                </a:solidFill>
                <a:effectLst/>
                <a:latin typeface="Arial" panose="020B0604020202020204" pitchFamily="34" charset="0"/>
                <a:cs typeface="Arial" panose="020B0604020202020204" pitchFamily="34" charset="0"/>
              </a:rPr>
              <a:t>näiteks</a:t>
            </a:r>
            <a:r>
              <a:rPr lang="en-US" sz="4500" b="0" i="0" dirty="0">
                <a:solidFill>
                  <a:srgbClr val="000000"/>
                </a:solidFill>
                <a:effectLst/>
                <a:latin typeface="Arial" panose="020B0604020202020204" pitchFamily="34" charset="0"/>
                <a:cs typeface="Arial" panose="020B0604020202020204" pitchFamily="34" charset="0"/>
              </a:rPr>
              <a:t> </a:t>
            </a:r>
            <a:r>
              <a:rPr lang="en-US" sz="4500" b="0" i="0" dirty="0" err="1">
                <a:solidFill>
                  <a:srgbClr val="000000"/>
                </a:solidFill>
                <a:effectLst/>
                <a:latin typeface="Arial" panose="020B0604020202020204" pitchFamily="34" charset="0"/>
                <a:cs typeface="Arial" panose="020B0604020202020204" pitchFamily="34" charset="0"/>
              </a:rPr>
              <a:t>valuravi</a:t>
            </a:r>
            <a:r>
              <a:rPr lang="en-US" sz="4500" b="0" i="0" dirty="0">
                <a:solidFill>
                  <a:srgbClr val="000000"/>
                </a:solidFill>
                <a:effectLst/>
                <a:latin typeface="Arial" panose="020B0604020202020204" pitchFamily="34" charset="0"/>
                <a:cs typeface="Arial" panose="020B0604020202020204" pitchFamily="34" charset="0"/>
              </a:rPr>
              <a:t>, </a:t>
            </a:r>
            <a:r>
              <a:rPr lang="en-US" sz="4500" b="0" i="0" dirty="0" err="1">
                <a:solidFill>
                  <a:srgbClr val="000000"/>
                </a:solidFill>
                <a:effectLst/>
                <a:latin typeface="Arial" panose="020B0604020202020204" pitchFamily="34" charset="0"/>
                <a:cs typeface="Arial" panose="020B0604020202020204" pitchFamily="34" charset="0"/>
              </a:rPr>
              <a:t>samuti</a:t>
            </a:r>
            <a:r>
              <a:rPr lang="en-US" sz="4500" b="0" i="0" dirty="0">
                <a:solidFill>
                  <a:srgbClr val="000000"/>
                </a:solidFill>
                <a:effectLst/>
                <a:latin typeface="Arial" panose="020B0604020202020204" pitchFamily="34" charset="0"/>
                <a:cs typeface="Arial" panose="020B0604020202020204" pitchFamily="34" charset="0"/>
              </a:rPr>
              <a:t> </a:t>
            </a:r>
            <a:r>
              <a:rPr lang="en-US" sz="4500" b="0" i="0" dirty="0" err="1">
                <a:solidFill>
                  <a:srgbClr val="000000"/>
                </a:solidFill>
                <a:effectLst/>
                <a:latin typeface="Arial" panose="020B0604020202020204" pitchFamily="34" charset="0"/>
                <a:cs typeface="Arial" panose="020B0604020202020204" pitchFamily="34" charset="0"/>
              </a:rPr>
              <a:t>anda</a:t>
            </a:r>
            <a:r>
              <a:rPr lang="en-US" sz="4500" b="0" i="0" dirty="0">
                <a:solidFill>
                  <a:srgbClr val="000000"/>
                </a:solidFill>
                <a:effectLst/>
                <a:latin typeface="Arial" panose="020B0604020202020204" pitchFamily="34" charset="0"/>
                <a:cs typeface="Arial" panose="020B0604020202020204" pitchFamily="34" charset="0"/>
              </a:rPr>
              <a:t> </a:t>
            </a:r>
            <a:r>
              <a:rPr lang="en-US" sz="4500" b="0" i="0" dirty="0" err="1">
                <a:solidFill>
                  <a:srgbClr val="000000"/>
                </a:solidFill>
                <a:effectLst/>
                <a:latin typeface="Arial" panose="020B0604020202020204" pitchFamily="34" charset="0"/>
                <a:cs typeface="Arial" panose="020B0604020202020204" pitchFamily="34" charset="0"/>
              </a:rPr>
              <a:t>ravimeid</a:t>
            </a:r>
            <a:r>
              <a:rPr lang="en-US" sz="4500" b="0" i="0" dirty="0">
                <a:solidFill>
                  <a:srgbClr val="000000"/>
                </a:solidFill>
                <a:effectLst/>
                <a:latin typeface="Arial" panose="020B0604020202020204" pitchFamily="34" charset="0"/>
                <a:cs typeface="Arial" panose="020B0604020202020204" pitchFamily="34" charset="0"/>
              </a:rPr>
              <a:t> </a:t>
            </a:r>
            <a:r>
              <a:rPr lang="en-US" sz="4500" b="0" i="0" dirty="0" err="1">
                <a:solidFill>
                  <a:srgbClr val="000000"/>
                </a:solidFill>
                <a:effectLst/>
                <a:latin typeface="Arial" panose="020B0604020202020204" pitchFamily="34" charset="0"/>
                <a:cs typeface="Arial" panose="020B0604020202020204" pitchFamily="34" charset="0"/>
              </a:rPr>
              <a:t>või</a:t>
            </a:r>
            <a:r>
              <a:rPr lang="en-US" sz="4500" b="0" i="0" dirty="0">
                <a:solidFill>
                  <a:srgbClr val="000000"/>
                </a:solidFill>
                <a:effectLst/>
                <a:latin typeface="Arial" panose="020B0604020202020204" pitchFamily="34" charset="0"/>
                <a:cs typeface="Arial" panose="020B0604020202020204" pitchFamily="34" charset="0"/>
              </a:rPr>
              <a:t> </a:t>
            </a:r>
            <a:r>
              <a:rPr lang="en-US" sz="4500" b="0" i="0" dirty="0" err="1">
                <a:solidFill>
                  <a:srgbClr val="000000"/>
                </a:solidFill>
                <a:effectLst/>
                <a:latin typeface="Arial" panose="020B0604020202020204" pitchFamily="34" charset="0"/>
                <a:cs typeface="Arial" panose="020B0604020202020204" pitchFamily="34" charset="0"/>
              </a:rPr>
              <a:t>eemaldada</a:t>
            </a:r>
            <a:r>
              <a:rPr lang="en-US" sz="4500" b="0" i="0" dirty="0">
                <a:solidFill>
                  <a:srgbClr val="000000"/>
                </a:solidFill>
                <a:effectLst/>
                <a:latin typeface="Arial" panose="020B0604020202020204" pitchFamily="34" charset="0"/>
                <a:cs typeface="Arial" panose="020B0604020202020204" pitchFamily="34" charset="0"/>
              </a:rPr>
              <a:t> </a:t>
            </a:r>
            <a:r>
              <a:rPr lang="en-US" sz="4500" b="0" i="0" dirty="0" err="1">
                <a:solidFill>
                  <a:srgbClr val="000000"/>
                </a:solidFill>
                <a:effectLst/>
                <a:latin typeface="Arial" panose="020B0604020202020204" pitchFamily="34" charset="0"/>
                <a:cs typeface="Arial" panose="020B0604020202020204" pitchFamily="34" charset="0"/>
              </a:rPr>
              <a:t>haavaõmbluseid</a:t>
            </a:r>
            <a:r>
              <a:rPr lang="en-US" sz="4500" b="0" i="0" dirty="0">
                <a:solidFill>
                  <a:srgbClr val="000000"/>
                </a:solidFill>
                <a:effectLst/>
                <a:latin typeface="Arial" panose="020B0604020202020204" pitchFamily="34" charset="0"/>
                <a:cs typeface="Arial" panose="020B0604020202020204" pitchFamily="34" charset="0"/>
              </a:rPr>
              <a:t>. </a:t>
            </a:r>
          </a:p>
          <a:p>
            <a:pPr algn="just"/>
            <a:r>
              <a:rPr lang="en-US" sz="4500" b="0" i="0" dirty="0" err="1">
                <a:solidFill>
                  <a:srgbClr val="000000"/>
                </a:solidFill>
                <a:effectLst/>
                <a:latin typeface="Arial" panose="020B0604020202020204" pitchFamily="34" charset="0"/>
                <a:cs typeface="Arial" panose="020B0604020202020204" pitchFamily="34" charset="0"/>
              </a:rPr>
              <a:t>Õde</a:t>
            </a:r>
            <a:r>
              <a:rPr lang="en-US" sz="4500" b="0" i="0" dirty="0">
                <a:solidFill>
                  <a:srgbClr val="000000"/>
                </a:solidFill>
                <a:effectLst/>
                <a:latin typeface="Arial" panose="020B0604020202020204" pitchFamily="34" charset="0"/>
                <a:cs typeface="Arial" panose="020B0604020202020204" pitchFamily="34" charset="0"/>
              </a:rPr>
              <a:t> </a:t>
            </a:r>
            <a:r>
              <a:rPr lang="en-US" sz="4500" b="0" i="0" dirty="0" err="1">
                <a:solidFill>
                  <a:srgbClr val="000000"/>
                </a:solidFill>
                <a:effectLst/>
                <a:latin typeface="Arial" panose="020B0604020202020204" pitchFamily="34" charset="0"/>
                <a:cs typeface="Arial" panose="020B0604020202020204" pitchFamily="34" charset="0"/>
              </a:rPr>
              <a:t>tegeleb</a:t>
            </a:r>
            <a:r>
              <a:rPr lang="en-US" sz="4500" b="0" i="0" dirty="0">
                <a:solidFill>
                  <a:srgbClr val="000000"/>
                </a:solidFill>
                <a:effectLst/>
                <a:latin typeface="Arial" panose="020B0604020202020204" pitchFamily="34" charset="0"/>
                <a:cs typeface="Arial" panose="020B0604020202020204" pitchFamily="34" charset="0"/>
              </a:rPr>
              <a:t> ka </a:t>
            </a:r>
            <a:r>
              <a:rPr lang="en-US" sz="4500" b="0" i="0" dirty="0" err="1">
                <a:solidFill>
                  <a:srgbClr val="000000"/>
                </a:solidFill>
                <a:effectLst/>
                <a:latin typeface="Arial" panose="020B0604020202020204" pitchFamily="34" charset="0"/>
                <a:cs typeface="Arial" panose="020B0604020202020204" pitchFamily="34" charset="0"/>
              </a:rPr>
              <a:t>nõustamise</a:t>
            </a:r>
            <a:r>
              <a:rPr lang="en-US" sz="4500" b="0" i="0" dirty="0">
                <a:solidFill>
                  <a:srgbClr val="000000"/>
                </a:solidFill>
                <a:effectLst/>
                <a:latin typeface="Arial" panose="020B0604020202020204" pitchFamily="34" charset="0"/>
                <a:cs typeface="Arial" panose="020B0604020202020204" pitchFamily="34" charset="0"/>
              </a:rPr>
              <a:t> ja </a:t>
            </a:r>
            <a:r>
              <a:rPr lang="en-US" sz="4500" b="0" i="0" dirty="0" err="1">
                <a:solidFill>
                  <a:srgbClr val="000000"/>
                </a:solidFill>
                <a:effectLst/>
                <a:latin typeface="Arial" panose="020B0604020202020204" pitchFamily="34" charset="0"/>
                <a:cs typeface="Arial" panose="020B0604020202020204" pitchFamily="34" charset="0"/>
              </a:rPr>
              <a:t>haiguste</a:t>
            </a:r>
            <a:r>
              <a:rPr lang="en-US" sz="4500" b="0" i="0" dirty="0">
                <a:solidFill>
                  <a:srgbClr val="000000"/>
                </a:solidFill>
                <a:effectLst/>
                <a:latin typeface="Arial" panose="020B0604020202020204" pitchFamily="34" charset="0"/>
                <a:cs typeface="Arial" panose="020B0604020202020204" pitchFamily="34" charset="0"/>
              </a:rPr>
              <a:t> </a:t>
            </a:r>
            <a:r>
              <a:rPr lang="en-US" sz="4500" b="0" i="0" dirty="0" err="1">
                <a:solidFill>
                  <a:srgbClr val="000000"/>
                </a:solidFill>
                <a:effectLst/>
                <a:latin typeface="Arial" panose="020B0604020202020204" pitchFamily="34" charset="0"/>
                <a:cs typeface="Arial" panose="020B0604020202020204" pitchFamily="34" charset="0"/>
              </a:rPr>
              <a:t>ennetamisega</a:t>
            </a:r>
            <a:r>
              <a:rPr lang="en-US" sz="4500" b="0" i="0" dirty="0">
                <a:solidFill>
                  <a:srgbClr val="000000"/>
                </a:solidFill>
                <a:effectLst/>
                <a:latin typeface="Arial" panose="020B0604020202020204" pitchFamily="34" charset="0"/>
                <a:cs typeface="Arial" panose="020B0604020202020204" pitchFamily="34" charset="0"/>
              </a:rPr>
              <a:t>. </a:t>
            </a:r>
            <a:r>
              <a:rPr lang="en-US" sz="4500" b="0" i="0" dirty="0" err="1">
                <a:solidFill>
                  <a:srgbClr val="000000"/>
                </a:solidFill>
                <a:effectLst/>
                <a:latin typeface="Arial" panose="020B0604020202020204" pitchFamily="34" charset="0"/>
                <a:cs typeface="Arial" panose="020B0604020202020204" pitchFamily="34" charset="0"/>
              </a:rPr>
              <a:t>Näiteks</a:t>
            </a:r>
            <a:r>
              <a:rPr lang="en-US" sz="4500" b="0" i="0" dirty="0">
                <a:solidFill>
                  <a:srgbClr val="000000"/>
                </a:solidFill>
                <a:effectLst/>
                <a:latin typeface="Arial" panose="020B0604020202020204" pitchFamily="34" charset="0"/>
                <a:cs typeface="Arial" panose="020B0604020202020204" pitchFamily="34" charset="0"/>
              </a:rPr>
              <a:t> </a:t>
            </a:r>
            <a:r>
              <a:rPr lang="en-US" sz="4500" b="0" i="0" dirty="0" err="1">
                <a:solidFill>
                  <a:srgbClr val="000000"/>
                </a:solidFill>
                <a:effectLst/>
                <a:latin typeface="Arial" panose="020B0604020202020204" pitchFamily="34" charset="0"/>
                <a:cs typeface="Arial" panose="020B0604020202020204" pitchFamily="34" charset="0"/>
              </a:rPr>
              <a:t>jälgib</a:t>
            </a:r>
            <a:r>
              <a:rPr lang="en-US" sz="4500" b="0" i="0" dirty="0">
                <a:solidFill>
                  <a:srgbClr val="000000"/>
                </a:solidFill>
                <a:effectLst/>
                <a:latin typeface="Arial" panose="020B0604020202020204" pitchFamily="34" charset="0"/>
                <a:cs typeface="Arial" panose="020B0604020202020204" pitchFamily="34" charset="0"/>
              </a:rPr>
              <a:t> </a:t>
            </a:r>
            <a:r>
              <a:rPr lang="en-US" sz="4500" b="0" i="0" dirty="0" err="1">
                <a:solidFill>
                  <a:srgbClr val="000000"/>
                </a:solidFill>
                <a:effectLst/>
                <a:latin typeface="Arial" panose="020B0604020202020204" pitchFamily="34" charset="0"/>
                <a:cs typeface="Arial" panose="020B0604020202020204" pitchFamily="34" charset="0"/>
              </a:rPr>
              <a:t>õde</a:t>
            </a:r>
            <a:r>
              <a:rPr lang="en-US" sz="4500" b="0" i="0" dirty="0">
                <a:solidFill>
                  <a:srgbClr val="000000"/>
                </a:solidFill>
                <a:effectLst/>
                <a:latin typeface="Arial" panose="020B0604020202020204" pitchFamily="34" charset="0"/>
                <a:cs typeface="Arial" panose="020B0604020202020204" pitchFamily="34" charset="0"/>
              </a:rPr>
              <a:t> </a:t>
            </a:r>
            <a:r>
              <a:rPr lang="en-US" sz="4500" b="0" i="0" dirty="0" err="1">
                <a:solidFill>
                  <a:srgbClr val="000000"/>
                </a:solidFill>
                <a:effectLst/>
                <a:latin typeface="Arial" panose="020B0604020202020204" pitchFamily="34" charset="0"/>
                <a:cs typeface="Arial" panose="020B0604020202020204" pitchFamily="34" charset="0"/>
              </a:rPr>
              <a:t>hooldekodu</a:t>
            </a:r>
            <a:r>
              <a:rPr lang="en-US" sz="4500" b="0" i="0" dirty="0">
                <a:solidFill>
                  <a:srgbClr val="000000"/>
                </a:solidFill>
                <a:effectLst/>
                <a:latin typeface="Arial" panose="020B0604020202020204" pitchFamily="34" charset="0"/>
                <a:cs typeface="Arial" panose="020B0604020202020204" pitchFamily="34" charset="0"/>
              </a:rPr>
              <a:t> </a:t>
            </a:r>
            <a:r>
              <a:rPr lang="en-US" sz="4500" b="0" i="0" dirty="0" err="1">
                <a:solidFill>
                  <a:srgbClr val="000000"/>
                </a:solidFill>
                <a:effectLst/>
                <a:latin typeface="Arial" panose="020B0604020202020204" pitchFamily="34" charset="0"/>
                <a:cs typeface="Arial" panose="020B0604020202020204" pitchFamily="34" charset="0"/>
              </a:rPr>
              <a:t>elanike</a:t>
            </a:r>
            <a:r>
              <a:rPr lang="en-US" sz="4500" b="0" i="0" dirty="0">
                <a:solidFill>
                  <a:srgbClr val="000000"/>
                </a:solidFill>
                <a:effectLst/>
                <a:latin typeface="Arial" panose="020B0604020202020204" pitchFamily="34" charset="0"/>
                <a:cs typeface="Arial" panose="020B0604020202020204" pitchFamily="34" charset="0"/>
              </a:rPr>
              <a:t> </a:t>
            </a:r>
            <a:r>
              <a:rPr lang="en-US" sz="4500" b="0" i="0" dirty="0" err="1">
                <a:solidFill>
                  <a:srgbClr val="000000"/>
                </a:solidFill>
                <a:effectLst/>
                <a:latin typeface="Arial" panose="020B0604020202020204" pitchFamily="34" charset="0"/>
                <a:cs typeface="Arial" panose="020B0604020202020204" pitchFamily="34" charset="0"/>
              </a:rPr>
              <a:t>meeleoluhäirete</a:t>
            </a:r>
            <a:r>
              <a:rPr lang="en-US" sz="4500" b="0" i="0" dirty="0">
                <a:solidFill>
                  <a:srgbClr val="000000"/>
                </a:solidFill>
                <a:effectLst/>
                <a:latin typeface="Arial" panose="020B0604020202020204" pitchFamily="34" charset="0"/>
                <a:cs typeface="Arial" panose="020B0604020202020204" pitchFamily="34" charset="0"/>
              </a:rPr>
              <a:t> ja </a:t>
            </a:r>
            <a:r>
              <a:rPr lang="en-US" sz="4500" b="0" i="0" dirty="0" err="1">
                <a:solidFill>
                  <a:srgbClr val="000000"/>
                </a:solidFill>
                <a:effectLst/>
                <a:latin typeface="Arial" panose="020B0604020202020204" pitchFamily="34" charset="0"/>
                <a:cs typeface="Arial" panose="020B0604020202020204" pitchFamily="34" charset="0"/>
              </a:rPr>
              <a:t>dementsuse</a:t>
            </a:r>
            <a:r>
              <a:rPr lang="en-US" sz="4500" b="0" i="0" dirty="0">
                <a:solidFill>
                  <a:srgbClr val="000000"/>
                </a:solidFill>
                <a:effectLst/>
                <a:latin typeface="Arial" panose="020B0604020202020204" pitchFamily="34" charset="0"/>
                <a:cs typeface="Arial" panose="020B0604020202020204" pitchFamily="34" charset="0"/>
              </a:rPr>
              <a:t> </a:t>
            </a:r>
            <a:r>
              <a:rPr lang="en-US" sz="4500" b="0" i="0" dirty="0" err="1">
                <a:solidFill>
                  <a:srgbClr val="000000"/>
                </a:solidFill>
                <a:effectLst/>
                <a:latin typeface="Arial" panose="020B0604020202020204" pitchFamily="34" charset="0"/>
                <a:cs typeface="Arial" panose="020B0604020202020204" pitchFamily="34" charset="0"/>
              </a:rPr>
              <a:t>tunnuseid</a:t>
            </a:r>
            <a:r>
              <a:rPr lang="en-US" sz="4500" b="0" i="0" dirty="0">
                <a:solidFill>
                  <a:srgbClr val="000000"/>
                </a:solidFill>
                <a:effectLst/>
                <a:latin typeface="Arial" panose="020B0604020202020204" pitchFamily="34" charset="0"/>
                <a:cs typeface="Arial" panose="020B0604020202020204" pitchFamily="34" charset="0"/>
              </a:rPr>
              <a:t>.</a:t>
            </a:r>
          </a:p>
          <a:p>
            <a:pPr algn="just" rtl="0"/>
            <a:r>
              <a:rPr lang="en-US" sz="4500" b="0" i="0" dirty="0" err="1">
                <a:solidFill>
                  <a:srgbClr val="000000"/>
                </a:solidFill>
                <a:effectLst/>
                <a:latin typeface="Arial" panose="020B0604020202020204" pitchFamily="34" charset="0"/>
                <a:cs typeface="Arial" panose="020B0604020202020204" pitchFamily="34" charset="0"/>
              </a:rPr>
              <a:t>Õde</a:t>
            </a:r>
            <a:r>
              <a:rPr lang="en-US" sz="4500" b="0" i="0" dirty="0">
                <a:solidFill>
                  <a:srgbClr val="000000"/>
                </a:solidFill>
                <a:effectLst/>
                <a:latin typeface="Arial" panose="020B0604020202020204" pitchFamily="34" charset="0"/>
                <a:cs typeface="Arial" panose="020B0604020202020204" pitchFamily="34" charset="0"/>
              </a:rPr>
              <a:t> </a:t>
            </a:r>
            <a:r>
              <a:rPr lang="en-US" sz="4500" b="0" i="0" dirty="0" err="1">
                <a:solidFill>
                  <a:srgbClr val="000000"/>
                </a:solidFill>
                <a:effectLst/>
                <a:latin typeface="Arial" panose="020B0604020202020204" pitchFamily="34" charset="0"/>
                <a:cs typeface="Arial" panose="020B0604020202020204" pitchFamily="34" charset="0"/>
              </a:rPr>
              <a:t>teeb</a:t>
            </a:r>
            <a:r>
              <a:rPr lang="en-US" sz="4500" b="0" i="0" dirty="0">
                <a:solidFill>
                  <a:srgbClr val="000000"/>
                </a:solidFill>
                <a:effectLst/>
                <a:latin typeface="Arial" panose="020B0604020202020204" pitchFamily="34" charset="0"/>
                <a:cs typeface="Arial" panose="020B0604020202020204" pitchFamily="34" charset="0"/>
              </a:rPr>
              <a:t> </a:t>
            </a:r>
            <a:r>
              <a:rPr lang="en-US" sz="4500" b="0" i="0" dirty="0" err="1">
                <a:solidFill>
                  <a:srgbClr val="000000"/>
                </a:solidFill>
                <a:effectLst/>
                <a:latin typeface="Arial" panose="020B0604020202020204" pitchFamily="34" charset="0"/>
                <a:cs typeface="Arial" panose="020B0604020202020204" pitchFamily="34" charset="0"/>
              </a:rPr>
              <a:t>hoolealuse</a:t>
            </a:r>
            <a:r>
              <a:rPr lang="en-US" sz="4500" b="0" i="0" dirty="0">
                <a:solidFill>
                  <a:srgbClr val="000000"/>
                </a:solidFill>
                <a:effectLst/>
                <a:latin typeface="Arial" panose="020B0604020202020204" pitchFamily="34" charset="0"/>
                <a:cs typeface="Arial" panose="020B0604020202020204" pitchFamily="34" charset="0"/>
              </a:rPr>
              <a:t> </a:t>
            </a:r>
            <a:r>
              <a:rPr lang="en-US" sz="4500" b="0" i="0" dirty="0" err="1">
                <a:solidFill>
                  <a:srgbClr val="000000"/>
                </a:solidFill>
                <a:effectLst/>
                <a:latin typeface="Arial" panose="020B0604020202020204" pitchFamily="34" charset="0"/>
                <a:cs typeface="Arial" panose="020B0604020202020204" pitchFamily="34" charset="0"/>
              </a:rPr>
              <a:t>lähedastega</a:t>
            </a:r>
            <a:r>
              <a:rPr lang="en-US" sz="4500" b="0" i="0" dirty="0">
                <a:solidFill>
                  <a:srgbClr val="000000"/>
                </a:solidFill>
                <a:effectLst/>
                <a:latin typeface="Arial" panose="020B0604020202020204" pitchFamily="34" charset="0"/>
                <a:cs typeface="Arial" panose="020B0604020202020204" pitchFamily="34" charset="0"/>
              </a:rPr>
              <a:t> </a:t>
            </a:r>
            <a:r>
              <a:rPr lang="en-US" sz="4500" b="0" i="0" dirty="0" err="1">
                <a:solidFill>
                  <a:srgbClr val="000000"/>
                </a:solidFill>
                <a:effectLst/>
                <a:latin typeface="Arial" panose="020B0604020202020204" pitchFamily="34" charset="0"/>
                <a:cs typeface="Arial" panose="020B0604020202020204" pitchFamily="34" charset="0"/>
              </a:rPr>
              <a:t>koostööd</a:t>
            </a:r>
            <a:r>
              <a:rPr lang="en-US" sz="4500" b="0" i="0" dirty="0">
                <a:solidFill>
                  <a:srgbClr val="000000"/>
                </a:solidFill>
                <a:effectLst/>
                <a:latin typeface="Arial" panose="020B0604020202020204" pitchFamily="34" charset="0"/>
                <a:cs typeface="Arial" panose="020B0604020202020204" pitchFamily="34" charset="0"/>
              </a:rPr>
              <a:t>, </a:t>
            </a:r>
            <a:r>
              <a:rPr lang="en-US" sz="4500" b="0" i="0" dirty="0" err="1">
                <a:solidFill>
                  <a:srgbClr val="000000"/>
                </a:solidFill>
                <a:effectLst/>
                <a:latin typeface="Arial" panose="020B0604020202020204" pitchFamily="34" charset="0"/>
                <a:cs typeface="Arial" panose="020B0604020202020204" pitchFamily="34" charset="0"/>
              </a:rPr>
              <a:t>neid</a:t>
            </a:r>
            <a:r>
              <a:rPr lang="en-US" sz="4500" b="0" i="0" dirty="0">
                <a:solidFill>
                  <a:srgbClr val="000000"/>
                </a:solidFill>
                <a:effectLst/>
                <a:latin typeface="Arial" panose="020B0604020202020204" pitchFamily="34" charset="0"/>
                <a:cs typeface="Arial" panose="020B0604020202020204" pitchFamily="34" charset="0"/>
              </a:rPr>
              <a:t> </a:t>
            </a:r>
            <a:r>
              <a:rPr lang="en-US" sz="4500" b="0" i="0" dirty="0" err="1">
                <a:solidFill>
                  <a:srgbClr val="000000"/>
                </a:solidFill>
                <a:effectLst/>
                <a:latin typeface="Arial" panose="020B0604020202020204" pitchFamily="34" charset="0"/>
                <a:cs typeface="Arial" panose="020B0604020202020204" pitchFamily="34" charset="0"/>
              </a:rPr>
              <a:t>vajadusel</a:t>
            </a:r>
            <a:r>
              <a:rPr lang="en-US" sz="4500" b="0" i="0" dirty="0">
                <a:solidFill>
                  <a:srgbClr val="000000"/>
                </a:solidFill>
                <a:effectLst/>
                <a:latin typeface="Arial" panose="020B0604020202020204" pitchFamily="34" charset="0"/>
                <a:cs typeface="Arial" panose="020B0604020202020204" pitchFamily="34" charset="0"/>
              </a:rPr>
              <a:t> </a:t>
            </a:r>
            <a:r>
              <a:rPr lang="en-US" sz="4500" b="0" i="0" dirty="0" err="1">
                <a:solidFill>
                  <a:srgbClr val="000000"/>
                </a:solidFill>
                <a:effectLst/>
                <a:latin typeface="Arial" panose="020B0604020202020204" pitchFamily="34" charset="0"/>
                <a:cs typeface="Arial" panose="020B0604020202020204" pitchFamily="34" charset="0"/>
              </a:rPr>
              <a:t>teavitades</a:t>
            </a:r>
            <a:r>
              <a:rPr lang="en-US" sz="4500" b="0" i="0" dirty="0">
                <a:solidFill>
                  <a:srgbClr val="000000"/>
                </a:solidFill>
                <a:effectLst/>
                <a:latin typeface="Arial" panose="020B0604020202020204" pitchFamily="34" charset="0"/>
                <a:cs typeface="Arial" panose="020B0604020202020204" pitchFamily="34" charset="0"/>
              </a:rPr>
              <a:t> ja </a:t>
            </a:r>
            <a:r>
              <a:rPr lang="en-US" sz="4500" b="0" i="0" dirty="0" err="1">
                <a:solidFill>
                  <a:srgbClr val="000000"/>
                </a:solidFill>
                <a:effectLst/>
                <a:latin typeface="Arial" panose="020B0604020202020204" pitchFamily="34" charset="0"/>
                <a:cs typeface="Arial" panose="020B0604020202020204" pitchFamily="34" charset="0"/>
              </a:rPr>
              <a:t>nõustades</a:t>
            </a:r>
            <a:r>
              <a:rPr lang="en-US" sz="4500" b="0" i="0" dirty="0">
                <a:solidFill>
                  <a:srgbClr val="000000"/>
                </a:solidFill>
                <a:effectLst/>
                <a:latin typeface="Arial" panose="020B0604020202020204" pitchFamily="34" charset="0"/>
                <a:cs typeface="Arial" panose="020B0604020202020204" pitchFamily="34" charset="0"/>
              </a:rPr>
              <a:t>.</a:t>
            </a:r>
          </a:p>
          <a:p>
            <a:endParaRPr lang="en-US" dirty="0"/>
          </a:p>
        </p:txBody>
      </p:sp>
      <p:sp>
        <p:nvSpPr>
          <p:cNvPr id="4" name="Slide Number Placeholder 3">
            <a:extLst>
              <a:ext uri="{FF2B5EF4-FFF2-40B4-BE49-F238E27FC236}">
                <a16:creationId xmlns:a16="http://schemas.microsoft.com/office/drawing/2014/main" id="{28CF447F-F937-437E-AD8C-9BB81911BE51}"/>
              </a:ext>
            </a:extLst>
          </p:cNvPr>
          <p:cNvSpPr>
            <a:spLocks noGrp="1"/>
          </p:cNvSpPr>
          <p:nvPr>
            <p:ph type="sldNum" sz="quarter" idx="12"/>
          </p:nvPr>
        </p:nvSpPr>
        <p:spPr/>
        <p:txBody>
          <a:bodyPr/>
          <a:lstStyle/>
          <a:p>
            <a:fld id="{43C96F2C-55A6-44ED-B3C0-9B060C12C831}" type="slidenum">
              <a:rPr lang="et-EE" smtClean="0"/>
              <a:pPr/>
              <a:t>16</a:t>
            </a:fld>
            <a:endParaRPr lang="et-EE"/>
          </a:p>
        </p:txBody>
      </p:sp>
    </p:spTree>
    <p:extLst>
      <p:ext uri="{BB962C8B-B14F-4D97-AF65-F5344CB8AC3E}">
        <p14:creationId xmlns:p14="http://schemas.microsoft.com/office/powerpoint/2010/main" val="23435297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8435280" cy="864096"/>
          </a:xfrm>
        </p:spPr>
        <p:txBody>
          <a:bodyPr>
            <a:normAutofit/>
          </a:bodyPr>
          <a:lstStyle/>
          <a:p>
            <a:r>
              <a:rPr lang="en-US" sz="3600" dirty="0" err="1">
                <a:solidFill>
                  <a:srgbClr val="0070C0"/>
                </a:solidFill>
                <a:latin typeface="Arial" panose="020B0604020202020204" pitchFamily="34" charset="0"/>
                <a:cs typeface="Arial" panose="020B0604020202020204" pitchFamily="34" charset="0"/>
              </a:rPr>
              <a:t>Erihoolekandeteenused</a:t>
            </a:r>
            <a:endParaRPr lang="et-EE" sz="3600" dirty="0">
              <a:solidFill>
                <a:srgbClr val="0070C0"/>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323528" y="1052736"/>
            <a:ext cx="8568952" cy="5805264"/>
          </a:xfrm>
        </p:spPr>
        <p:txBody>
          <a:bodyPr>
            <a:normAutofit/>
          </a:bodyPr>
          <a:lstStyle/>
          <a:p>
            <a:pPr marL="0" indent="0" algn="just">
              <a:buNone/>
            </a:pPr>
            <a:r>
              <a:rPr lang="et-EE" sz="2000" b="1" dirty="0">
                <a:latin typeface="Arial" panose="020B0604020202020204" pitchFamily="34" charset="0"/>
                <a:cs typeface="Arial" panose="020B0604020202020204" pitchFamily="34" charset="0"/>
              </a:rPr>
              <a:t>Erihoolekandeteenused</a:t>
            </a:r>
            <a:r>
              <a:rPr lang="et-EE" sz="2000" dirty="0">
                <a:latin typeface="Arial" panose="020B0604020202020204" pitchFamily="34" charset="0"/>
                <a:cs typeface="Arial" panose="020B0604020202020204" pitchFamily="34" charset="0"/>
              </a:rPr>
              <a:t> on ette nähtud </a:t>
            </a:r>
            <a:r>
              <a:rPr lang="en-US" sz="2000" b="1" dirty="0" err="1">
                <a:latin typeface="Arial" panose="020B0604020202020204" pitchFamily="34" charset="0"/>
                <a:cs typeface="Arial" panose="020B0604020202020204" pitchFamily="34" charset="0"/>
              </a:rPr>
              <a:t>psüühiliste</a:t>
            </a:r>
            <a:r>
              <a:rPr lang="en-US" sz="2000" b="1"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erivajadustega</a:t>
            </a:r>
            <a:r>
              <a:rPr lang="en-US" sz="2000" b="1" dirty="0">
                <a:latin typeface="Arial" panose="020B0604020202020204" pitchFamily="34" charset="0"/>
                <a:cs typeface="Arial" panose="020B0604020202020204" pitchFamily="34" charset="0"/>
              </a:rPr>
              <a:t> </a:t>
            </a:r>
            <a:r>
              <a:rPr lang="et-EE" sz="2000" b="1" dirty="0" err="1">
                <a:latin typeface="Arial" panose="020B0604020202020204" pitchFamily="34" charset="0"/>
                <a:cs typeface="Arial" panose="020B0604020202020204" pitchFamily="34" charset="0"/>
              </a:rPr>
              <a:t>inimes</a:t>
            </a:r>
            <a:r>
              <a:rPr lang="en-US" sz="2000" b="1" dirty="0">
                <a:latin typeface="Arial" panose="020B0604020202020204" pitchFamily="34" charset="0"/>
                <a:cs typeface="Arial" panose="020B0604020202020204" pitchFamily="34" charset="0"/>
              </a:rPr>
              <a:t>t</a:t>
            </a:r>
            <a:r>
              <a:rPr lang="et-EE" sz="2000" b="1" dirty="0" err="1">
                <a:latin typeface="Arial" panose="020B0604020202020204" pitchFamily="34" charset="0"/>
                <a:cs typeface="Arial" panose="020B0604020202020204" pitchFamily="34" charset="0"/>
              </a:rPr>
              <a:t>ele</a:t>
            </a:r>
            <a:r>
              <a:rPr lang="et-EE" sz="2000" dirty="0">
                <a:latin typeface="Arial" panose="020B0604020202020204" pitchFamily="34" charset="0"/>
                <a:cs typeface="Arial" panose="020B0604020202020204" pitchFamily="34" charset="0"/>
              </a:rPr>
              <a:t>, kes vaja</a:t>
            </a:r>
            <a:r>
              <a:rPr lang="en-US" sz="2000" dirty="0" err="1">
                <a:latin typeface="Arial" panose="020B0604020202020204" pitchFamily="34" charset="0"/>
                <a:cs typeface="Arial" panose="020B0604020202020204" pitchFamily="34" charset="0"/>
              </a:rPr>
              <a:t>vad</a:t>
            </a:r>
            <a:r>
              <a:rPr lang="et-EE" sz="2000" dirty="0">
                <a:latin typeface="Arial" panose="020B0604020202020204" pitchFamily="34" charset="0"/>
                <a:cs typeface="Arial" panose="020B0604020202020204" pitchFamily="34" charset="0"/>
              </a:rPr>
              <a:t> igapäevaelus juhendamist, nõustamist, kõrvalabi ja järelevalvet vastava eriala spetsialistilt.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Teenuse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saamise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aluseks</a:t>
            </a:r>
            <a:r>
              <a:rPr lang="en-US" sz="2000" dirty="0">
                <a:latin typeface="Arial" panose="020B0604020202020204" pitchFamily="34" charset="0"/>
                <a:cs typeface="Arial" panose="020B0604020202020204" pitchFamily="34" charset="0"/>
              </a:rPr>
              <a:t> on </a:t>
            </a:r>
            <a:r>
              <a:rPr lang="en-US" sz="2000" b="1" dirty="0" err="1">
                <a:latin typeface="Arial" panose="020B0604020202020204" pitchFamily="34" charset="0"/>
                <a:cs typeface="Arial" panose="020B0604020202020204" pitchFamily="34" charset="0"/>
              </a:rPr>
              <a:t>määratud</a:t>
            </a:r>
            <a:r>
              <a:rPr lang="en-US" sz="2000" b="1"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puue</a:t>
            </a:r>
            <a:r>
              <a:rPr lang="en-US" sz="2000" b="1" dirty="0">
                <a:latin typeface="Arial" panose="020B0604020202020204" pitchFamily="34" charset="0"/>
                <a:cs typeface="Arial" panose="020B0604020202020204" pitchFamily="34" charset="0"/>
              </a:rPr>
              <a:t>.</a:t>
            </a:r>
          </a:p>
          <a:p>
            <a:pPr lvl="1" algn="just"/>
            <a:r>
              <a:rPr lang="en-US" sz="2000" b="1" dirty="0" err="1">
                <a:latin typeface="Arial" panose="020B0604020202020204" pitchFamily="34" charset="0"/>
                <a:cs typeface="Arial" panose="020B0604020202020204" pitchFamily="34" charset="0"/>
              </a:rPr>
              <a:t>Igapäevaelu</a:t>
            </a:r>
            <a:r>
              <a:rPr lang="en-US" sz="2000" b="1"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toetamise</a:t>
            </a:r>
            <a:r>
              <a:rPr lang="en-US" sz="2000" b="1"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teenus</a:t>
            </a:r>
            <a:r>
              <a:rPr lang="en-US" sz="2000" dirty="0">
                <a:latin typeface="Arial" panose="020B0604020202020204" pitchFamily="34" charset="0"/>
                <a:cs typeface="Arial" panose="020B0604020202020204" pitchFamily="34" charset="0"/>
              </a:rPr>
              <a:t> – </a:t>
            </a:r>
            <a:r>
              <a:rPr lang="en-US" sz="2000" dirty="0" err="1">
                <a:latin typeface="Arial" panose="020B0604020202020204" pitchFamily="34" charset="0"/>
                <a:cs typeface="Arial" panose="020B0604020202020204" pitchFamily="34" charset="0"/>
              </a:rPr>
              <a:t>igapäevaelu</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oskuste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kujundamine</a:t>
            </a:r>
            <a:endParaRPr lang="en-US" sz="2000" dirty="0">
              <a:latin typeface="Arial" panose="020B0604020202020204" pitchFamily="34" charset="0"/>
              <a:cs typeface="Arial" panose="020B0604020202020204" pitchFamily="34" charset="0"/>
            </a:endParaRPr>
          </a:p>
          <a:p>
            <a:pPr lvl="1" algn="just"/>
            <a:r>
              <a:rPr lang="en-US" sz="2000" b="1" dirty="0" err="1">
                <a:latin typeface="Arial" panose="020B0604020202020204" pitchFamily="34" charset="0"/>
                <a:cs typeface="Arial" panose="020B0604020202020204" pitchFamily="34" charset="0"/>
              </a:rPr>
              <a:t>Toetatud</a:t>
            </a:r>
            <a:r>
              <a:rPr lang="en-US" sz="2000" b="1"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elamise</a:t>
            </a:r>
            <a:r>
              <a:rPr lang="en-US" sz="2000" b="1"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teenus</a:t>
            </a:r>
            <a:r>
              <a:rPr lang="en-US" sz="2000" b="1" dirty="0">
                <a:latin typeface="Arial" panose="020B0604020202020204" pitchFamily="34" charset="0"/>
                <a:cs typeface="Arial" panose="020B0604020202020204" pitchFamily="34" charset="0"/>
              </a:rPr>
              <a:t> </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juhendamine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majapidamise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ja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igapäevaelu</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korraldamisel</a:t>
            </a:r>
            <a:endParaRPr lang="en-US" sz="2000" dirty="0">
              <a:latin typeface="Arial" panose="020B0604020202020204" pitchFamily="34" charset="0"/>
              <a:cs typeface="Arial" panose="020B0604020202020204" pitchFamily="34" charset="0"/>
            </a:endParaRPr>
          </a:p>
          <a:p>
            <a:pPr lvl="1" algn="just"/>
            <a:r>
              <a:rPr lang="en-US" sz="2000" b="1" dirty="0" err="1">
                <a:latin typeface="Arial" panose="020B0604020202020204" pitchFamily="34" charset="0"/>
                <a:cs typeface="Arial" panose="020B0604020202020204" pitchFamily="34" charset="0"/>
              </a:rPr>
              <a:t>Töötamise</a:t>
            </a:r>
            <a:r>
              <a:rPr lang="en-US" sz="2000" b="1"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toetamise</a:t>
            </a:r>
            <a:r>
              <a:rPr lang="en-US" sz="2000" b="1"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teenus</a:t>
            </a:r>
            <a:r>
              <a:rPr lang="en-US" sz="2000" b="1" dirty="0">
                <a:latin typeface="Arial" panose="020B0604020202020204" pitchFamily="34" charset="0"/>
                <a:cs typeface="Arial" panose="020B0604020202020204" pitchFamily="34" charset="0"/>
              </a:rPr>
              <a:t> </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juhendamine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ja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nõustamine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võimetele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sobiva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töö</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otsimisel</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ja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töötamisel</a:t>
            </a:r>
            <a:endParaRPr lang="en-US" sz="2000" dirty="0">
              <a:latin typeface="Arial" panose="020B0604020202020204" pitchFamily="34" charset="0"/>
              <a:cs typeface="Arial" panose="020B0604020202020204" pitchFamily="34" charset="0"/>
            </a:endParaRPr>
          </a:p>
          <a:p>
            <a:pPr lvl="1" algn="just"/>
            <a:r>
              <a:rPr lang="en-US" sz="2000" b="1" dirty="0" err="1">
                <a:latin typeface="Arial" panose="020B0604020202020204" pitchFamily="34" charset="0"/>
                <a:cs typeface="Arial" panose="020B0604020202020204" pitchFamily="34" charset="0"/>
              </a:rPr>
              <a:t>Kogukonnas</a:t>
            </a:r>
            <a:r>
              <a:rPr lang="en-US" sz="2000" b="1"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elamise</a:t>
            </a:r>
            <a:r>
              <a:rPr lang="en-US" sz="2000" b="1"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teenus</a:t>
            </a:r>
            <a:r>
              <a:rPr lang="en-US" sz="2000" b="1" dirty="0">
                <a:latin typeface="Arial" panose="020B0604020202020204" pitchFamily="34" charset="0"/>
                <a:cs typeface="Arial" panose="020B0604020202020204" pitchFamily="34" charset="0"/>
              </a:rPr>
              <a:t> </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luuakse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peresarnane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elukorraldus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kus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arendatakse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iseseisva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toimetuleku</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oskusi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ühistegevuste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kaudu</a:t>
            </a:r>
            <a:r>
              <a:rPr lang="en-US" sz="2000" dirty="0">
                <a:latin typeface="Arial" panose="020B0604020202020204" pitchFamily="34" charset="0"/>
                <a:cs typeface="Arial" panose="020B0604020202020204" pitchFamily="34" charset="0"/>
              </a:rPr>
              <a:t> </a:t>
            </a:r>
          </a:p>
          <a:p>
            <a:pPr lvl="1" algn="just"/>
            <a:r>
              <a:rPr lang="en-US" sz="2000" b="1" dirty="0" err="1">
                <a:latin typeface="Arial" panose="020B0604020202020204" pitchFamily="34" charset="0"/>
                <a:cs typeface="Arial" panose="020B0604020202020204" pitchFamily="34" charset="0"/>
              </a:rPr>
              <a:t>Ööpäevaringne</a:t>
            </a:r>
            <a:r>
              <a:rPr lang="en-US" sz="2000" b="1"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erihooldusteenus</a:t>
            </a:r>
            <a:r>
              <a:rPr lang="en-US" sz="2000" b="1" dirty="0">
                <a:latin typeface="Arial" panose="020B0604020202020204" pitchFamily="34" charset="0"/>
                <a:cs typeface="Arial" panose="020B0604020202020204" pitchFamily="34" charset="0"/>
              </a:rPr>
              <a:t> </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ööpäevaringne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hooldamine</a:t>
            </a:r>
            <a:r>
              <a:rPr lang="en-US" sz="2000" dirty="0">
                <a:latin typeface="Arial" panose="020B0604020202020204" pitchFamily="34" charset="0"/>
                <a:cs typeface="Arial" panose="020B0604020202020204" pitchFamily="34" charset="0"/>
              </a:rPr>
              <a:t> ja </a:t>
            </a:r>
            <a:r>
              <a:rPr lang="en-US" sz="2000" dirty="0" err="1">
                <a:latin typeface="Arial" panose="020B0604020202020204" pitchFamily="34" charset="0"/>
                <a:cs typeface="Arial" panose="020B0604020202020204" pitchFamily="34" charset="0"/>
              </a:rPr>
              <a:t>arendamine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hoolekandeasutuses</a:t>
            </a:r>
            <a:r>
              <a:rPr lang="en-US" sz="2000" dirty="0">
                <a:latin typeface="Arial" panose="020B0604020202020204" pitchFamily="34" charset="0"/>
                <a:cs typeface="Arial" panose="020B0604020202020204" pitchFamily="34" charset="0"/>
              </a:rPr>
              <a:t>.</a:t>
            </a:r>
          </a:p>
          <a:p>
            <a:pPr marL="457200" lvl="1" indent="0" algn="just">
              <a:buNone/>
            </a:pPr>
            <a:endParaRPr lang="en-US" sz="2000" b="1" dirty="0">
              <a:latin typeface="Arial" panose="020B0604020202020204" pitchFamily="34" charset="0"/>
              <a:cs typeface="Arial" panose="020B0604020202020204" pitchFamily="34" charset="0"/>
            </a:endParaRPr>
          </a:p>
          <a:p>
            <a:pPr marL="457200" lvl="1" indent="0" algn="just">
              <a:buNone/>
            </a:pPr>
            <a:r>
              <a:rPr lang="en-US" sz="2000" b="1" dirty="0" err="1">
                <a:latin typeface="Arial" panose="020B0604020202020204" pitchFamily="34" charset="0"/>
                <a:cs typeface="Arial" panose="020B0604020202020204" pitchFamily="34" charset="0"/>
              </a:rPr>
              <a:t>Erihoolekandeteenuseid</a:t>
            </a:r>
            <a:r>
              <a:rPr lang="en-US" sz="2000" b="1"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rahastatakse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riigi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eelarvest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Sotsiaalkindlustusameti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kaudu</a:t>
            </a:r>
            <a:r>
              <a:rPr lang="en-US" sz="2000" dirty="0">
                <a:latin typeface="Arial" panose="020B0604020202020204" pitchFamily="34" charset="0"/>
                <a:cs typeface="Arial" panose="020B0604020202020204" pitchFamily="34" charset="0"/>
              </a:rPr>
              <a:t> (SHS, RT I, 31.12.2024, 29)</a:t>
            </a:r>
            <a:r>
              <a:rPr lang="et-EE" sz="2000" dirty="0">
                <a:latin typeface="Arial" panose="020B0604020202020204" pitchFamily="34" charset="0"/>
                <a:cs typeface="Arial" panose="020B0604020202020204" pitchFamily="34" charset="0"/>
              </a:rPr>
              <a:t>.</a:t>
            </a:r>
            <a:endParaRPr lang="en-US" sz="2000" b="0" i="0" dirty="0">
              <a:solidFill>
                <a:srgbClr val="202020"/>
              </a:solidFill>
              <a:effectLst/>
              <a:latin typeface="Arial" panose="020B0604020202020204" pitchFamily="34" charset="0"/>
              <a:cs typeface="Arial" panose="020B0604020202020204" pitchFamily="34" charset="0"/>
            </a:endParaRPr>
          </a:p>
          <a:p>
            <a:pPr marL="457200" lvl="1" indent="0" algn="just">
              <a:buNone/>
            </a:pPr>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385278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3B28F5-9046-4794-A392-F278B98EF9A8}"/>
              </a:ext>
            </a:extLst>
          </p:cNvPr>
          <p:cNvSpPr>
            <a:spLocks noGrp="1"/>
          </p:cNvSpPr>
          <p:nvPr>
            <p:ph type="title"/>
          </p:nvPr>
        </p:nvSpPr>
        <p:spPr>
          <a:xfrm>
            <a:off x="107504" y="136525"/>
            <a:ext cx="9036496" cy="700187"/>
          </a:xfrm>
        </p:spPr>
        <p:txBody>
          <a:bodyPr>
            <a:noAutofit/>
          </a:bodyPr>
          <a:lstStyle/>
          <a:p>
            <a:r>
              <a:rPr lang="en-US" sz="3600" i="0" dirty="0" err="1">
                <a:solidFill>
                  <a:srgbClr val="0070C0"/>
                </a:solidFill>
                <a:effectLst/>
                <a:latin typeface="Arial" panose="020B0604020202020204" pitchFamily="34" charset="0"/>
              </a:rPr>
              <a:t>Väljaspool</a:t>
            </a:r>
            <a:r>
              <a:rPr lang="en-US" sz="3600" i="0" dirty="0">
                <a:solidFill>
                  <a:srgbClr val="0070C0"/>
                </a:solidFill>
                <a:effectLst/>
                <a:latin typeface="Arial" panose="020B0604020202020204" pitchFamily="34" charset="0"/>
              </a:rPr>
              <a:t> </a:t>
            </a:r>
            <a:r>
              <a:rPr lang="en-US" sz="3600" i="0" dirty="0" err="1">
                <a:solidFill>
                  <a:srgbClr val="0070C0"/>
                </a:solidFill>
                <a:effectLst/>
                <a:latin typeface="Arial" panose="020B0604020202020204" pitchFamily="34" charset="0"/>
              </a:rPr>
              <a:t>kodu</a:t>
            </a:r>
            <a:r>
              <a:rPr lang="en-US" sz="3600" i="0" dirty="0">
                <a:solidFill>
                  <a:srgbClr val="0070C0"/>
                </a:solidFill>
                <a:effectLst/>
                <a:latin typeface="Arial" panose="020B0604020202020204" pitchFamily="34" charset="0"/>
              </a:rPr>
              <a:t> </a:t>
            </a:r>
            <a:r>
              <a:rPr lang="en-US" sz="3600" i="0" dirty="0" err="1">
                <a:solidFill>
                  <a:srgbClr val="0070C0"/>
                </a:solidFill>
                <a:effectLst/>
                <a:latin typeface="Arial" panose="020B0604020202020204" pitchFamily="34" charset="0"/>
              </a:rPr>
              <a:t>osutatav</a:t>
            </a:r>
            <a:r>
              <a:rPr lang="en-US" sz="3600" i="0" dirty="0">
                <a:solidFill>
                  <a:srgbClr val="0070C0"/>
                </a:solidFill>
                <a:effectLst/>
                <a:latin typeface="Arial" panose="020B0604020202020204" pitchFamily="34" charset="0"/>
              </a:rPr>
              <a:t> </a:t>
            </a:r>
            <a:r>
              <a:rPr lang="en-US" sz="3600" i="0" dirty="0" err="1">
                <a:solidFill>
                  <a:srgbClr val="0070C0"/>
                </a:solidFill>
                <a:effectLst/>
                <a:latin typeface="Arial" panose="020B0604020202020204" pitchFamily="34" charset="0"/>
              </a:rPr>
              <a:t>üldhooldusteenus</a:t>
            </a:r>
            <a:endParaRPr lang="en-US" sz="3600" dirty="0">
              <a:solidFill>
                <a:srgbClr val="0070C0"/>
              </a:solidFill>
            </a:endParaRPr>
          </a:p>
        </p:txBody>
      </p:sp>
      <p:sp>
        <p:nvSpPr>
          <p:cNvPr id="3" name="Content Placeholder 2">
            <a:extLst>
              <a:ext uri="{FF2B5EF4-FFF2-40B4-BE49-F238E27FC236}">
                <a16:creationId xmlns:a16="http://schemas.microsoft.com/office/drawing/2014/main" id="{C526AA31-C5C0-473C-B9B5-BB7F8282C47B}"/>
              </a:ext>
            </a:extLst>
          </p:cNvPr>
          <p:cNvSpPr>
            <a:spLocks noGrp="1"/>
          </p:cNvSpPr>
          <p:nvPr>
            <p:ph idx="1"/>
          </p:nvPr>
        </p:nvSpPr>
        <p:spPr>
          <a:xfrm>
            <a:off x="395536" y="836713"/>
            <a:ext cx="8424936" cy="5884762"/>
          </a:xfrm>
        </p:spPr>
        <p:txBody>
          <a:bodyPr>
            <a:normAutofit fontScale="25000" lnSpcReduction="20000"/>
          </a:bodyPr>
          <a:lstStyle/>
          <a:p>
            <a:pPr marL="0" indent="0" algn="just">
              <a:buNone/>
            </a:pPr>
            <a:r>
              <a:rPr lang="en-US" sz="7200" b="1" i="0" dirty="0" err="1">
                <a:solidFill>
                  <a:srgbClr val="000000"/>
                </a:solidFill>
                <a:effectLst/>
                <a:latin typeface="Arial" panose="020B0604020202020204" pitchFamily="34" charset="0"/>
              </a:rPr>
              <a:t>Väljaspool</a:t>
            </a:r>
            <a:r>
              <a:rPr lang="en-US" sz="7200" b="1" i="0" dirty="0">
                <a:solidFill>
                  <a:srgbClr val="000000"/>
                </a:solidFill>
                <a:effectLst/>
                <a:latin typeface="Arial" panose="020B0604020202020204" pitchFamily="34" charset="0"/>
              </a:rPr>
              <a:t> </a:t>
            </a:r>
            <a:r>
              <a:rPr lang="en-US" sz="7200" b="1" i="0" dirty="0" err="1">
                <a:solidFill>
                  <a:srgbClr val="000000"/>
                </a:solidFill>
                <a:effectLst/>
                <a:latin typeface="Arial" panose="020B0604020202020204" pitchFamily="34" charset="0"/>
              </a:rPr>
              <a:t>kodu</a:t>
            </a:r>
            <a:r>
              <a:rPr lang="en-US" sz="7200" b="1" i="0" dirty="0">
                <a:solidFill>
                  <a:srgbClr val="000000"/>
                </a:solidFill>
                <a:effectLst/>
                <a:latin typeface="Arial" panose="020B0604020202020204" pitchFamily="34" charset="0"/>
              </a:rPr>
              <a:t> </a:t>
            </a:r>
            <a:r>
              <a:rPr lang="en-US" sz="7200" b="1" i="0" dirty="0" err="1">
                <a:solidFill>
                  <a:srgbClr val="000000"/>
                </a:solidFill>
                <a:effectLst/>
                <a:latin typeface="Arial" panose="020B0604020202020204" pitchFamily="34" charset="0"/>
              </a:rPr>
              <a:t>osutatav</a:t>
            </a:r>
            <a:r>
              <a:rPr lang="en-US" sz="7200" b="1" i="0" dirty="0">
                <a:solidFill>
                  <a:srgbClr val="000000"/>
                </a:solidFill>
                <a:effectLst/>
                <a:latin typeface="Arial" panose="020B0604020202020204" pitchFamily="34" charset="0"/>
              </a:rPr>
              <a:t> </a:t>
            </a:r>
            <a:r>
              <a:rPr lang="en-US" sz="7200" b="1" i="0" dirty="0" err="1">
                <a:solidFill>
                  <a:srgbClr val="000000"/>
                </a:solidFill>
                <a:effectLst/>
                <a:latin typeface="Arial" panose="020B0604020202020204" pitchFamily="34" charset="0"/>
              </a:rPr>
              <a:t>üldhooldusteenus</a:t>
            </a:r>
            <a:r>
              <a:rPr lang="en-US" sz="7200" b="1" i="0" dirty="0">
                <a:solidFill>
                  <a:srgbClr val="000000"/>
                </a:solidFill>
                <a:effectLst/>
                <a:latin typeface="Arial" panose="020B0604020202020204" pitchFamily="34" charset="0"/>
              </a:rPr>
              <a:t> - </a:t>
            </a:r>
            <a:r>
              <a:rPr lang="en-US" sz="7200" b="0" i="0" dirty="0">
                <a:solidFill>
                  <a:srgbClr val="202020"/>
                </a:solidFill>
                <a:effectLst/>
                <a:latin typeface="Arial" panose="020B0604020202020204" pitchFamily="34" charset="0"/>
              </a:rPr>
              <a:t>on </a:t>
            </a:r>
            <a:r>
              <a:rPr lang="en-US" sz="7200" b="0" i="0" dirty="0" err="1">
                <a:solidFill>
                  <a:srgbClr val="202020"/>
                </a:solidFill>
                <a:effectLst/>
                <a:latin typeface="Arial" panose="020B0604020202020204" pitchFamily="34" charset="0"/>
              </a:rPr>
              <a:t>kohaliku</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omavalitsuse</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poolt</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korraldatav</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sotsiaalteenus</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mille</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eesmärk</a:t>
            </a:r>
            <a:r>
              <a:rPr lang="en-US" sz="7200" b="0" i="0" dirty="0">
                <a:solidFill>
                  <a:srgbClr val="202020"/>
                </a:solidFill>
                <a:effectLst/>
                <a:latin typeface="Arial" panose="020B0604020202020204" pitchFamily="34" charset="0"/>
              </a:rPr>
              <a:t> on </a:t>
            </a:r>
            <a:r>
              <a:rPr lang="en-US" sz="7200" b="0" i="0" dirty="0" err="1">
                <a:solidFill>
                  <a:srgbClr val="202020"/>
                </a:solidFill>
                <a:effectLst/>
                <a:latin typeface="Arial" panose="020B0604020202020204" pitchFamily="34" charset="0"/>
              </a:rPr>
              <a:t>turvalise</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keskkonna</a:t>
            </a:r>
            <a:r>
              <a:rPr lang="en-US" sz="7200" b="0" i="0" dirty="0">
                <a:solidFill>
                  <a:srgbClr val="202020"/>
                </a:solidFill>
                <a:effectLst/>
                <a:latin typeface="Arial" panose="020B0604020202020204" pitchFamily="34" charset="0"/>
              </a:rPr>
              <a:t> ja </a:t>
            </a:r>
            <a:r>
              <a:rPr lang="en-US" sz="7200" b="0" i="0" dirty="0" err="1">
                <a:solidFill>
                  <a:srgbClr val="202020"/>
                </a:solidFill>
                <a:effectLst/>
                <a:latin typeface="Arial" panose="020B0604020202020204" pitchFamily="34" charset="0"/>
              </a:rPr>
              <a:t>toimetuleku</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tagamine</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täisealisele</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isikule</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kes</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terviseseisundist</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tegevusvõimest</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või</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elukeskkonnast</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tulenevatel</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põhjustel</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ei</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suuda</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kodustes</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tingimustes</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ajutiselt</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või</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püsivalt</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iseseisvalt</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toime</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tulla</a:t>
            </a:r>
            <a:r>
              <a:rPr lang="en-US" sz="7200" b="0" i="0" dirty="0">
                <a:solidFill>
                  <a:srgbClr val="202020"/>
                </a:solidFill>
                <a:effectLst/>
                <a:latin typeface="Arial" panose="020B0604020202020204" pitchFamily="34" charset="0"/>
              </a:rPr>
              <a:t>.</a:t>
            </a:r>
          </a:p>
          <a:p>
            <a:pPr marL="0" indent="0" algn="just">
              <a:buNone/>
            </a:pPr>
            <a:endParaRPr lang="en-US" sz="7200" b="0" i="0" dirty="0">
              <a:solidFill>
                <a:srgbClr val="202020"/>
              </a:solidFill>
              <a:effectLst/>
              <a:latin typeface="Arial" panose="020B0604020202020204" pitchFamily="34" charset="0"/>
            </a:endParaRPr>
          </a:p>
          <a:p>
            <a:pPr marL="0" indent="0" algn="just">
              <a:buNone/>
            </a:pPr>
            <a:r>
              <a:rPr lang="en-US" sz="7200" b="0" i="0" dirty="0" err="1">
                <a:solidFill>
                  <a:srgbClr val="202020"/>
                </a:solidFill>
                <a:effectLst/>
                <a:latin typeface="Arial" panose="020B0604020202020204" pitchFamily="34" charset="0"/>
              </a:rPr>
              <a:t>Teenuse</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osutamisel</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tagab</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teenuseosutaja</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teenuse</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saajale</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hooldustoimingud</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ning</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muud</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toetavad</a:t>
            </a:r>
            <a:r>
              <a:rPr lang="en-US" sz="7200" b="0" i="0" dirty="0">
                <a:solidFill>
                  <a:srgbClr val="202020"/>
                </a:solidFill>
                <a:effectLst/>
                <a:latin typeface="Arial" panose="020B0604020202020204" pitchFamily="34" charset="0"/>
              </a:rPr>
              <a:t> ja </a:t>
            </a:r>
            <a:r>
              <a:rPr lang="en-US" sz="7200" b="0" i="0" dirty="0" err="1">
                <a:solidFill>
                  <a:srgbClr val="202020"/>
                </a:solidFill>
                <a:effectLst/>
                <a:latin typeface="Arial" panose="020B0604020202020204" pitchFamily="34" charset="0"/>
              </a:rPr>
              <a:t>toimetulekut</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tagavad</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toimingud</a:t>
            </a:r>
            <a:r>
              <a:rPr lang="en-US" sz="7200" b="0" i="0" dirty="0">
                <a:solidFill>
                  <a:srgbClr val="202020"/>
                </a:solidFill>
                <a:effectLst/>
                <a:latin typeface="Arial" panose="020B0604020202020204" pitchFamily="34" charset="0"/>
              </a:rPr>
              <a:t> ja </a:t>
            </a:r>
            <a:r>
              <a:rPr lang="en-US" sz="7200" b="0" i="0" dirty="0" err="1">
                <a:solidFill>
                  <a:srgbClr val="202020"/>
                </a:solidFill>
                <a:effectLst/>
                <a:latin typeface="Arial" panose="020B0604020202020204" pitchFamily="34" charset="0"/>
              </a:rPr>
              <a:t>teenused</a:t>
            </a:r>
            <a:r>
              <a:rPr lang="en-US" sz="7200" b="0" i="0" dirty="0">
                <a:solidFill>
                  <a:srgbClr val="202020"/>
                </a:solidFill>
                <a:effectLst/>
                <a:latin typeface="Arial" panose="020B0604020202020204" pitchFamily="34" charset="0"/>
              </a:rPr>
              <a:t>, mis on </a:t>
            </a:r>
            <a:r>
              <a:rPr lang="en-US" sz="7200" b="0" i="0" dirty="0" err="1">
                <a:solidFill>
                  <a:srgbClr val="202020"/>
                </a:solidFill>
                <a:effectLst/>
                <a:latin typeface="Arial" panose="020B0604020202020204" pitchFamily="34" charset="0"/>
              </a:rPr>
              <a:t>määratud</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hooldusplaanis</a:t>
            </a:r>
            <a:r>
              <a:rPr lang="en-US" sz="7200" dirty="0">
                <a:solidFill>
                  <a:srgbClr val="202020"/>
                </a:solidFill>
                <a:latin typeface="Arial" panose="020B0604020202020204" pitchFamily="34" charset="0"/>
              </a:rPr>
              <a:t>, </a:t>
            </a:r>
            <a:r>
              <a:rPr lang="en-US" sz="7200" dirty="0" err="1">
                <a:solidFill>
                  <a:srgbClr val="202020"/>
                </a:solidFill>
                <a:latin typeface="Arial" panose="020B0604020202020204" pitchFamily="34" charset="0"/>
              </a:rPr>
              <a:t>lisaks</a:t>
            </a:r>
            <a:r>
              <a:rPr lang="en-US" sz="7200" dirty="0">
                <a:solidFill>
                  <a:srgbClr val="202020"/>
                </a:solidFill>
                <a:latin typeface="Arial" panose="020B0604020202020204" pitchFamily="34" charset="0"/>
              </a:rPr>
              <a:t> </a:t>
            </a:r>
            <a:r>
              <a:rPr lang="en-US" sz="7200" b="0" i="0" dirty="0">
                <a:solidFill>
                  <a:srgbClr val="202020"/>
                </a:solidFill>
                <a:effectLst/>
                <a:latin typeface="Arial" panose="020B0604020202020204" pitchFamily="34" charset="0"/>
              </a:rPr>
              <a:t>ka </a:t>
            </a:r>
            <a:r>
              <a:rPr lang="en-US" sz="7200" b="0" i="0" dirty="0" err="1">
                <a:solidFill>
                  <a:srgbClr val="202020"/>
                </a:solidFill>
                <a:effectLst/>
                <a:latin typeface="Arial" panose="020B0604020202020204" pitchFamily="34" charset="0"/>
              </a:rPr>
              <a:t>majutamise</a:t>
            </a:r>
            <a:r>
              <a:rPr lang="en-US" sz="7200" b="0" i="0" dirty="0">
                <a:solidFill>
                  <a:srgbClr val="202020"/>
                </a:solidFill>
                <a:effectLst/>
                <a:latin typeface="Arial" panose="020B0604020202020204" pitchFamily="34" charset="0"/>
              </a:rPr>
              <a:t> ja </a:t>
            </a:r>
            <a:r>
              <a:rPr lang="en-US" sz="7200" b="0" i="0" dirty="0" err="1">
                <a:solidFill>
                  <a:srgbClr val="202020"/>
                </a:solidFill>
                <a:effectLst/>
                <a:latin typeface="Arial" panose="020B0604020202020204" pitchFamily="34" charset="0"/>
              </a:rPr>
              <a:t>toitlustamise</a:t>
            </a:r>
            <a:r>
              <a:rPr lang="en-US" sz="7200" b="0" i="0" dirty="0">
                <a:solidFill>
                  <a:srgbClr val="202020"/>
                </a:solidFill>
                <a:effectLst/>
                <a:latin typeface="Arial" panose="020B0604020202020204" pitchFamily="34" charset="0"/>
              </a:rPr>
              <a:t>.</a:t>
            </a:r>
          </a:p>
          <a:p>
            <a:pPr marL="0" indent="0" algn="just">
              <a:buNone/>
            </a:pPr>
            <a:endParaRPr lang="en-US" sz="7200" b="0" i="0" dirty="0">
              <a:solidFill>
                <a:srgbClr val="202020"/>
              </a:solidFill>
              <a:effectLst/>
              <a:latin typeface="Arial" panose="020B0604020202020204" pitchFamily="34" charset="0"/>
            </a:endParaRPr>
          </a:p>
          <a:p>
            <a:pPr marL="0" indent="0" algn="just">
              <a:buNone/>
            </a:pPr>
            <a:r>
              <a:rPr lang="en-US" sz="7200" b="0" i="0" dirty="0" err="1">
                <a:solidFill>
                  <a:srgbClr val="202020"/>
                </a:solidFill>
                <a:effectLst/>
                <a:latin typeface="Arial" panose="020B0604020202020204" pitchFamily="34" charset="0"/>
              </a:rPr>
              <a:t>Kohaliku</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omavalitsuse</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üksus</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koostab</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koostöös</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teenust</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saava</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isiku</a:t>
            </a:r>
            <a:r>
              <a:rPr lang="en-US" sz="7200" b="0" i="0" dirty="0">
                <a:solidFill>
                  <a:srgbClr val="202020"/>
                </a:solidFill>
                <a:effectLst/>
                <a:latin typeface="Arial" panose="020B0604020202020204" pitchFamily="34" charset="0"/>
              </a:rPr>
              <a:t> ja </a:t>
            </a:r>
            <a:r>
              <a:rPr lang="en-US" sz="7200" b="0" i="0" dirty="0" err="1">
                <a:solidFill>
                  <a:srgbClr val="202020"/>
                </a:solidFill>
                <a:effectLst/>
                <a:latin typeface="Arial" panose="020B0604020202020204" pitchFamily="34" charset="0"/>
              </a:rPr>
              <a:t>teenuseosutajaga</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teenuse</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osutamise</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haldusakti</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või</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halduslepingu</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määrates</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selles</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kindlaks</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kõrvalabi</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vajaduse</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määrast</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tulenevad</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toimingud</a:t>
            </a:r>
            <a:r>
              <a:rPr lang="en-US" sz="7200" b="0" i="0" dirty="0">
                <a:solidFill>
                  <a:srgbClr val="202020"/>
                </a:solidFill>
                <a:effectLst/>
                <a:latin typeface="Arial" panose="020B0604020202020204" pitchFamily="34" charset="0"/>
              </a:rPr>
              <a:t>, mis </a:t>
            </a:r>
            <a:r>
              <a:rPr lang="en-US" sz="7200" b="0" i="0" dirty="0" err="1">
                <a:solidFill>
                  <a:srgbClr val="202020"/>
                </a:solidFill>
                <a:effectLst/>
                <a:latin typeface="Arial" panose="020B0604020202020204" pitchFamily="34" charset="0"/>
              </a:rPr>
              <a:t>tagavad</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isiku</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turvalisuse</a:t>
            </a:r>
            <a:r>
              <a:rPr lang="en-US" sz="7200" b="0" i="0" dirty="0">
                <a:solidFill>
                  <a:srgbClr val="202020"/>
                </a:solidFill>
                <a:effectLst/>
                <a:latin typeface="Arial" panose="020B0604020202020204" pitchFamily="34" charset="0"/>
              </a:rPr>
              <a:t> ja </a:t>
            </a:r>
            <a:r>
              <a:rPr lang="en-US" sz="7200" b="0" i="0" dirty="0" err="1">
                <a:solidFill>
                  <a:srgbClr val="202020"/>
                </a:solidFill>
                <a:effectLst/>
                <a:latin typeface="Arial" panose="020B0604020202020204" pitchFamily="34" charset="0"/>
              </a:rPr>
              <a:t>toimetuleku</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hooldusteenuse</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kasutamise</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ajal</a:t>
            </a:r>
            <a:r>
              <a:rPr lang="en-US" sz="7200" b="0" i="0" dirty="0">
                <a:solidFill>
                  <a:srgbClr val="202020"/>
                </a:solidFill>
                <a:effectLst/>
                <a:latin typeface="Arial" panose="020B0604020202020204" pitchFamily="34" charset="0"/>
              </a:rPr>
              <a:t>.</a:t>
            </a:r>
          </a:p>
          <a:p>
            <a:pPr marL="0" indent="0" algn="just">
              <a:buNone/>
            </a:pPr>
            <a:endParaRPr lang="en-US" sz="7200" dirty="0">
              <a:solidFill>
                <a:srgbClr val="202020"/>
              </a:solidFill>
              <a:latin typeface="Arial" panose="020B0604020202020204" pitchFamily="34" charset="0"/>
            </a:endParaRPr>
          </a:p>
          <a:p>
            <a:pPr marL="0" indent="0" algn="just">
              <a:buNone/>
            </a:pPr>
            <a:r>
              <a:rPr lang="en-US" sz="7200" b="0" i="0" dirty="0" err="1">
                <a:solidFill>
                  <a:srgbClr val="202020"/>
                </a:solidFill>
                <a:effectLst/>
                <a:latin typeface="Arial" panose="020B0604020202020204" pitchFamily="34" charset="0"/>
              </a:rPr>
              <a:t>Teenuseosutaja</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koostab</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koostöös</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teenuse</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saajaga</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või</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juhul</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kui</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teenuse</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saaja</a:t>
            </a:r>
            <a:r>
              <a:rPr lang="en-US" sz="7200" b="0" i="0" dirty="0">
                <a:solidFill>
                  <a:srgbClr val="202020"/>
                </a:solidFill>
                <a:effectLst/>
                <a:latin typeface="Arial" panose="020B0604020202020204" pitchFamily="34" charset="0"/>
              </a:rPr>
              <a:t> pole </a:t>
            </a:r>
            <a:r>
              <a:rPr lang="en-US" sz="7200" b="0" i="0" dirty="0" err="1">
                <a:solidFill>
                  <a:srgbClr val="202020"/>
                </a:solidFill>
                <a:effectLst/>
                <a:latin typeface="Arial" panose="020B0604020202020204" pitchFamily="34" charset="0"/>
              </a:rPr>
              <a:t>kontaktne</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teenuse</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rahastajaga</a:t>
            </a:r>
            <a:r>
              <a:rPr lang="en-US" sz="7200" b="0" i="0" dirty="0">
                <a:solidFill>
                  <a:srgbClr val="202020"/>
                </a:solidFill>
                <a:effectLst/>
                <a:latin typeface="Arial" panose="020B0604020202020204" pitchFamily="34" charset="0"/>
              </a:rPr>
              <a:t> 30 </a:t>
            </a:r>
            <a:r>
              <a:rPr lang="en-US" sz="7200" b="0" i="0" dirty="0" err="1">
                <a:solidFill>
                  <a:srgbClr val="202020"/>
                </a:solidFill>
                <a:effectLst/>
                <a:latin typeface="Arial" panose="020B0604020202020204" pitchFamily="34" charset="0"/>
              </a:rPr>
              <a:t>päeva</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jooksul</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teenuse</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osutamise</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alustamisest</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arvates</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isikule</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hooldusplaani</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milles</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käigus</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hinnatakse</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hooldusvajaduse</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kõrval</a:t>
            </a:r>
            <a:r>
              <a:rPr lang="en-US" sz="7200" b="0" i="0" dirty="0">
                <a:solidFill>
                  <a:srgbClr val="202020"/>
                </a:solidFill>
                <a:effectLst/>
                <a:latin typeface="Arial" panose="020B0604020202020204" pitchFamily="34" charset="0"/>
              </a:rPr>
              <a:t> ka </a:t>
            </a:r>
            <a:r>
              <a:rPr lang="en-US" sz="7200" b="0" i="0" dirty="0" err="1">
                <a:solidFill>
                  <a:srgbClr val="202020"/>
                </a:solidFill>
                <a:effectLst/>
                <a:latin typeface="Arial" panose="020B0604020202020204" pitchFamily="34" charset="0"/>
              </a:rPr>
              <a:t>tervishoiuteenuse</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vajadust</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Hinnangu</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tervishoiuteenuse</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vajadusele</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annab</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vastava</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kvalifikatsiooniga</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tervishoiutöötaja</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Hooldusplaan</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peab</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sisaldama</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hooldusteenuse</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osutamise</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eesmärki</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tegevusi</a:t>
            </a:r>
            <a:r>
              <a:rPr lang="en-US" sz="7200" b="0" i="0" dirty="0">
                <a:solidFill>
                  <a:srgbClr val="202020"/>
                </a:solidFill>
                <a:effectLst/>
                <a:latin typeface="Arial" panose="020B0604020202020204" pitchFamily="34" charset="0"/>
              </a:rPr>
              <a:t> ja </a:t>
            </a:r>
            <a:r>
              <a:rPr lang="en-US" sz="7200" b="0" i="0" dirty="0" err="1">
                <a:solidFill>
                  <a:srgbClr val="202020"/>
                </a:solidFill>
                <a:effectLst/>
                <a:latin typeface="Arial" panose="020B0604020202020204" pitchFamily="34" charset="0"/>
              </a:rPr>
              <a:t>sagedust</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ning</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hinnangut</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tegevuste</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elluviimise</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kohta</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Teenuseosutaja</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vaatab</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hooldusplaani</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üle</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vähemalt</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üks</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kord</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poolaastas</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Vajaduse</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korral</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korrigeerib</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teenuseosutaja</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ülevaatamise</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tulemusel</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hooldusplaani</a:t>
            </a:r>
            <a:r>
              <a:rPr lang="en-US" sz="7200" b="0" i="0" dirty="0">
                <a:solidFill>
                  <a:srgbClr val="202020"/>
                </a:solidFill>
                <a:effectLst/>
                <a:latin typeface="Arial" panose="020B0604020202020204" pitchFamily="34" charset="0"/>
              </a:rPr>
              <a:t>. </a:t>
            </a:r>
            <a:r>
              <a:rPr lang="en-US" sz="7200" dirty="0">
                <a:latin typeface="Arial" panose="020B0604020202020204" pitchFamily="34" charset="0"/>
                <a:cs typeface="Arial" panose="020B0604020202020204" pitchFamily="34" charset="0"/>
              </a:rPr>
              <a:t>(SHS, RT I, 31.12.2024, 29)</a:t>
            </a:r>
            <a:r>
              <a:rPr lang="et-EE" sz="7200" dirty="0">
                <a:latin typeface="Arial" panose="020B0604020202020204" pitchFamily="34" charset="0"/>
                <a:cs typeface="Arial" panose="020B0604020202020204" pitchFamily="34" charset="0"/>
              </a:rPr>
              <a:t>.</a:t>
            </a:r>
            <a:endParaRPr lang="en-US" sz="7200" b="0" i="0" dirty="0">
              <a:solidFill>
                <a:srgbClr val="202020"/>
              </a:solidFill>
              <a:effectLst/>
              <a:latin typeface="Arial" panose="020B0604020202020204" pitchFamily="34" charset="0"/>
              <a:cs typeface="Arial" panose="020B0604020202020204" pitchFamily="34" charset="0"/>
            </a:endParaRPr>
          </a:p>
          <a:p>
            <a:pPr marL="0" indent="0" algn="just">
              <a:buNone/>
            </a:pPr>
            <a:endParaRPr lang="en-US" sz="7200" b="0" i="0" dirty="0">
              <a:solidFill>
                <a:srgbClr val="202020"/>
              </a:solidFill>
              <a:effectLst/>
              <a:latin typeface="Arial" panose="020B0604020202020204" pitchFamily="34" charset="0"/>
            </a:endParaRPr>
          </a:p>
          <a:p>
            <a:pPr algn="l"/>
            <a:endParaRPr lang="en-US" sz="7200" b="0" i="0" dirty="0">
              <a:solidFill>
                <a:srgbClr val="202020"/>
              </a:solidFill>
              <a:effectLst/>
              <a:latin typeface="Arial" panose="020B0604020202020204" pitchFamily="34" charset="0"/>
            </a:endParaRPr>
          </a:p>
          <a:p>
            <a:endParaRPr lang="en-US" sz="6200" b="1" i="0" dirty="0">
              <a:solidFill>
                <a:srgbClr val="000000"/>
              </a:solidFill>
              <a:effectLst/>
              <a:latin typeface="Arial" panose="020B0604020202020204" pitchFamily="34" charset="0"/>
            </a:endParaRPr>
          </a:p>
          <a:p>
            <a:endParaRPr lang="en-US" dirty="0"/>
          </a:p>
        </p:txBody>
      </p:sp>
    </p:spTree>
    <p:extLst>
      <p:ext uri="{BB962C8B-B14F-4D97-AF65-F5344CB8AC3E}">
        <p14:creationId xmlns:p14="http://schemas.microsoft.com/office/powerpoint/2010/main" val="3784616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FF8A55-0B39-46C9-BD7C-65BAD30D4A96}"/>
              </a:ext>
            </a:extLst>
          </p:cNvPr>
          <p:cNvSpPr>
            <a:spLocks noGrp="1"/>
          </p:cNvSpPr>
          <p:nvPr>
            <p:ph type="title"/>
          </p:nvPr>
        </p:nvSpPr>
        <p:spPr>
          <a:xfrm>
            <a:off x="107504" y="44624"/>
            <a:ext cx="9145016" cy="648072"/>
          </a:xfrm>
        </p:spPr>
        <p:txBody>
          <a:bodyPr>
            <a:noAutofit/>
          </a:bodyPr>
          <a:lstStyle/>
          <a:p>
            <a:r>
              <a:rPr lang="en-US" sz="3600" i="0" dirty="0" err="1">
                <a:solidFill>
                  <a:srgbClr val="0070C0"/>
                </a:solidFill>
                <a:effectLst/>
                <a:latin typeface="Arial" panose="020B0604020202020204" pitchFamily="34" charset="0"/>
              </a:rPr>
              <a:t>Väljaspool</a:t>
            </a:r>
            <a:r>
              <a:rPr lang="en-US" sz="3600" i="0" dirty="0">
                <a:solidFill>
                  <a:srgbClr val="0070C0"/>
                </a:solidFill>
                <a:effectLst/>
                <a:latin typeface="Arial" panose="020B0604020202020204" pitchFamily="34" charset="0"/>
              </a:rPr>
              <a:t> </a:t>
            </a:r>
            <a:r>
              <a:rPr lang="en-US" sz="3600" i="0" dirty="0" err="1">
                <a:solidFill>
                  <a:srgbClr val="0070C0"/>
                </a:solidFill>
                <a:effectLst/>
                <a:latin typeface="Arial" panose="020B0604020202020204" pitchFamily="34" charset="0"/>
              </a:rPr>
              <a:t>kodu</a:t>
            </a:r>
            <a:r>
              <a:rPr lang="en-US" sz="3600" i="0" dirty="0">
                <a:solidFill>
                  <a:srgbClr val="0070C0"/>
                </a:solidFill>
                <a:effectLst/>
                <a:latin typeface="Arial" panose="020B0604020202020204" pitchFamily="34" charset="0"/>
              </a:rPr>
              <a:t> </a:t>
            </a:r>
            <a:r>
              <a:rPr lang="en-US" sz="3600" i="0" dirty="0" err="1">
                <a:solidFill>
                  <a:srgbClr val="0070C0"/>
                </a:solidFill>
                <a:effectLst/>
                <a:latin typeface="Arial" panose="020B0604020202020204" pitchFamily="34" charset="0"/>
              </a:rPr>
              <a:t>osutatav</a:t>
            </a:r>
            <a:r>
              <a:rPr lang="en-US" sz="3600" i="0" dirty="0">
                <a:solidFill>
                  <a:srgbClr val="0070C0"/>
                </a:solidFill>
                <a:effectLst/>
                <a:latin typeface="Arial" panose="020B0604020202020204" pitchFamily="34" charset="0"/>
              </a:rPr>
              <a:t> </a:t>
            </a:r>
            <a:r>
              <a:rPr lang="en-US" sz="3600" i="0" dirty="0" err="1">
                <a:solidFill>
                  <a:srgbClr val="0070C0"/>
                </a:solidFill>
                <a:effectLst/>
                <a:latin typeface="Arial" panose="020B0604020202020204" pitchFamily="34" charset="0"/>
              </a:rPr>
              <a:t>üldhooldusteenus</a:t>
            </a:r>
            <a:endParaRPr lang="en-US" sz="3600" dirty="0"/>
          </a:p>
        </p:txBody>
      </p:sp>
      <p:sp>
        <p:nvSpPr>
          <p:cNvPr id="3" name="Content Placeholder 2">
            <a:extLst>
              <a:ext uri="{FF2B5EF4-FFF2-40B4-BE49-F238E27FC236}">
                <a16:creationId xmlns:a16="http://schemas.microsoft.com/office/drawing/2014/main" id="{D3EB18B8-21E7-4405-A5ED-715959F710B8}"/>
              </a:ext>
            </a:extLst>
          </p:cNvPr>
          <p:cNvSpPr>
            <a:spLocks noGrp="1"/>
          </p:cNvSpPr>
          <p:nvPr>
            <p:ph idx="1"/>
          </p:nvPr>
        </p:nvSpPr>
        <p:spPr>
          <a:xfrm>
            <a:off x="179512" y="908720"/>
            <a:ext cx="8856984" cy="6048672"/>
          </a:xfrm>
        </p:spPr>
        <p:txBody>
          <a:bodyPr>
            <a:normAutofit fontScale="55000" lnSpcReduction="20000"/>
          </a:bodyPr>
          <a:lstStyle/>
          <a:p>
            <a:pPr marL="0" indent="0" algn="just">
              <a:buNone/>
            </a:pPr>
            <a:r>
              <a:rPr lang="en-US" sz="4500" b="0" i="0" dirty="0" err="1">
                <a:solidFill>
                  <a:srgbClr val="202020"/>
                </a:solidFill>
                <a:effectLst/>
                <a:latin typeface="Arial" panose="020B0604020202020204" pitchFamily="34" charset="0"/>
                <a:cs typeface="Arial" panose="020B0604020202020204" pitchFamily="34" charset="0"/>
              </a:rPr>
              <a:t>Kui</a:t>
            </a:r>
            <a:r>
              <a:rPr lang="en-US" sz="4500" b="0" i="0" dirty="0">
                <a:solidFill>
                  <a:srgbClr val="202020"/>
                </a:solidFill>
                <a:effectLst/>
                <a:latin typeface="Arial" panose="020B0604020202020204" pitchFamily="34" charset="0"/>
                <a:cs typeface="Arial" panose="020B0604020202020204" pitchFamily="34" charset="0"/>
              </a:rPr>
              <a:t> </a:t>
            </a:r>
            <a:r>
              <a:rPr lang="en-US" sz="4500" b="0" i="0" dirty="0" err="1">
                <a:solidFill>
                  <a:srgbClr val="202020"/>
                </a:solidFill>
                <a:effectLst/>
                <a:latin typeface="Arial" panose="020B0604020202020204" pitchFamily="34" charset="0"/>
                <a:cs typeface="Arial" panose="020B0604020202020204" pitchFamily="34" charset="0"/>
              </a:rPr>
              <a:t>teenuse</a:t>
            </a:r>
            <a:r>
              <a:rPr lang="en-US" sz="4500" b="0" i="0" dirty="0">
                <a:solidFill>
                  <a:srgbClr val="202020"/>
                </a:solidFill>
                <a:effectLst/>
                <a:latin typeface="Arial" panose="020B0604020202020204" pitchFamily="34" charset="0"/>
                <a:cs typeface="Arial" panose="020B0604020202020204" pitchFamily="34" charset="0"/>
              </a:rPr>
              <a:t> </a:t>
            </a:r>
            <a:r>
              <a:rPr lang="en-US" sz="4500" b="0" i="0" dirty="0" err="1">
                <a:solidFill>
                  <a:srgbClr val="202020"/>
                </a:solidFill>
                <a:effectLst/>
                <a:latin typeface="Arial" panose="020B0604020202020204" pitchFamily="34" charset="0"/>
                <a:cs typeface="Arial" panose="020B0604020202020204" pitchFamily="34" charset="0"/>
              </a:rPr>
              <a:t>saaja</a:t>
            </a:r>
            <a:r>
              <a:rPr lang="en-US" sz="4500" b="0" i="0" dirty="0">
                <a:solidFill>
                  <a:srgbClr val="202020"/>
                </a:solidFill>
                <a:effectLst/>
                <a:latin typeface="Arial" panose="020B0604020202020204" pitchFamily="34" charset="0"/>
                <a:cs typeface="Arial" panose="020B0604020202020204" pitchFamily="34" charset="0"/>
              </a:rPr>
              <a:t> </a:t>
            </a:r>
            <a:r>
              <a:rPr lang="en-US" sz="4500" b="0" i="0" dirty="0" err="1">
                <a:solidFill>
                  <a:srgbClr val="202020"/>
                </a:solidFill>
                <a:effectLst/>
                <a:latin typeface="Arial" panose="020B0604020202020204" pitchFamily="34" charset="0"/>
                <a:cs typeface="Arial" panose="020B0604020202020204" pitchFamily="34" charset="0"/>
              </a:rPr>
              <a:t>sissetulek</a:t>
            </a:r>
            <a:r>
              <a:rPr lang="en-US" sz="4500" b="0" i="0" dirty="0">
                <a:solidFill>
                  <a:srgbClr val="202020"/>
                </a:solidFill>
                <a:effectLst/>
                <a:latin typeface="Arial" panose="020B0604020202020204" pitchFamily="34" charset="0"/>
                <a:cs typeface="Arial" panose="020B0604020202020204" pitchFamily="34" charset="0"/>
              </a:rPr>
              <a:t> on </a:t>
            </a:r>
            <a:r>
              <a:rPr lang="en-US" sz="4500" b="0" i="0" dirty="0" err="1">
                <a:solidFill>
                  <a:srgbClr val="202020"/>
                </a:solidFill>
                <a:effectLst/>
                <a:latin typeface="Arial" panose="020B0604020202020204" pitchFamily="34" charset="0"/>
                <a:cs typeface="Arial" panose="020B0604020202020204" pitchFamily="34" charset="0"/>
              </a:rPr>
              <a:t>madalam</a:t>
            </a:r>
            <a:r>
              <a:rPr lang="en-US" sz="4500" b="0" i="0" dirty="0">
                <a:solidFill>
                  <a:srgbClr val="202020"/>
                </a:solidFill>
                <a:effectLst/>
                <a:latin typeface="Arial" panose="020B0604020202020204" pitchFamily="34" charset="0"/>
                <a:cs typeface="Arial" panose="020B0604020202020204" pitchFamily="34" charset="0"/>
              </a:rPr>
              <a:t> </a:t>
            </a:r>
            <a:r>
              <a:rPr lang="en-US" sz="4500" b="0" i="0" dirty="0" err="1">
                <a:solidFill>
                  <a:srgbClr val="202020"/>
                </a:solidFill>
                <a:effectLst/>
                <a:latin typeface="Arial" panose="020B0604020202020204" pitchFamily="34" charset="0"/>
                <a:cs typeface="Arial" panose="020B0604020202020204" pitchFamily="34" charset="0"/>
              </a:rPr>
              <a:t>kui</a:t>
            </a:r>
            <a:r>
              <a:rPr lang="en-US" sz="4500" b="0" i="0" dirty="0">
                <a:solidFill>
                  <a:srgbClr val="202020"/>
                </a:solidFill>
                <a:effectLst/>
                <a:latin typeface="Arial" panose="020B0604020202020204" pitchFamily="34" charset="0"/>
                <a:cs typeface="Arial" panose="020B0604020202020204" pitchFamily="34" charset="0"/>
              </a:rPr>
              <a:t> </a:t>
            </a:r>
            <a:r>
              <a:rPr lang="en-US" sz="4500" b="0" i="0" dirty="0" err="1">
                <a:solidFill>
                  <a:srgbClr val="202020"/>
                </a:solidFill>
                <a:effectLst/>
                <a:latin typeface="Arial" panose="020B0604020202020204" pitchFamily="34" charset="0"/>
                <a:cs typeface="Arial" panose="020B0604020202020204" pitchFamily="34" charset="0"/>
              </a:rPr>
              <a:t>Statistikaameti</a:t>
            </a:r>
            <a:r>
              <a:rPr lang="en-US" sz="4500" b="0" i="0" dirty="0">
                <a:solidFill>
                  <a:srgbClr val="202020"/>
                </a:solidFill>
                <a:effectLst/>
                <a:latin typeface="Arial" panose="020B0604020202020204" pitchFamily="34" charset="0"/>
                <a:cs typeface="Arial" panose="020B0604020202020204" pitchFamily="34" charset="0"/>
              </a:rPr>
              <a:t> </a:t>
            </a:r>
            <a:r>
              <a:rPr lang="en-US" sz="4500" b="0" i="0" dirty="0" err="1">
                <a:solidFill>
                  <a:srgbClr val="202020"/>
                </a:solidFill>
                <a:effectLst/>
                <a:latin typeface="Arial" panose="020B0604020202020204" pitchFamily="34" charset="0"/>
                <a:cs typeface="Arial" panose="020B0604020202020204" pitchFamily="34" charset="0"/>
              </a:rPr>
              <a:t>avaldatud</a:t>
            </a:r>
            <a:r>
              <a:rPr lang="en-US" sz="4500" b="0" i="0" dirty="0">
                <a:solidFill>
                  <a:srgbClr val="202020"/>
                </a:solidFill>
                <a:effectLst/>
                <a:latin typeface="Arial" panose="020B0604020202020204" pitchFamily="34" charset="0"/>
                <a:cs typeface="Arial" panose="020B0604020202020204" pitchFamily="34" charset="0"/>
              </a:rPr>
              <a:t> </a:t>
            </a:r>
            <a:r>
              <a:rPr lang="en-US" sz="4500" b="0" i="0" dirty="0" err="1">
                <a:solidFill>
                  <a:srgbClr val="202020"/>
                </a:solidFill>
                <a:effectLst/>
                <a:latin typeface="Arial" panose="020B0604020202020204" pitchFamily="34" charset="0"/>
                <a:cs typeface="Arial" panose="020B0604020202020204" pitchFamily="34" charset="0"/>
              </a:rPr>
              <a:t>eelarveaastale</a:t>
            </a:r>
            <a:r>
              <a:rPr lang="en-US" sz="4500" b="0" i="0" dirty="0">
                <a:solidFill>
                  <a:srgbClr val="202020"/>
                </a:solidFill>
                <a:effectLst/>
                <a:latin typeface="Arial" panose="020B0604020202020204" pitchFamily="34" charset="0"/>
                <a:cs typeface="Arial" panose="020B0604020202020204" pitchFamily="34" charset="0"/>
              </a:rPr>
              <a:t> </a:t>
            </a:r>
            <a:r>
              <a:rPr lang="en-US" sz="4500" b="0" i="0" dirty="0" err="1">
                <a:solidFill>
                  <a:srgbClr val="202020"/>
                </a:solidFill>
                <a:effectLst/>
                <a:latin typeface="Arial" panose="020B0604020202020204" pitchFamily="34" charset="0"/>
                <a:cs typeface="Arial" panose="020B0604020202020204" pitchFamily="34" charset="0"/>
              </a:rPr>
              <a:t>eelnenud</a:t>
            </a:r>
            <a:r>
              <a:rPr lang="en-US" sz="4500" b="0" i="0" dirty="0">
                <a:solidFill>
                  <a:srgbClr val="202020"/>
                </a:solidFill>
                <a:effectLst/>
                <a:latin typeface="Arial" panose="020B0604020202020204" pitchFamily="34" charset="0"/>
                <a:cs typeface="Arial" panose="020B0604020202020204" pitchFamily="34" charset="0"/>
              </a:rPr>
              <a:t> </a:t>
            </a:r>
            <a:r>
              <a:rPr lang="en-US" sz="4500" b="0" i="0" dirty="0" err="1">
                <a:solidFill>
                  <a:srgbClr val="202020"/>
                </a:solidFill>
                <a:effectLst/>
                <a:latin typeface="Arial" panose="020B0604020202020204" pitchFamily="34" charset="0"/>
                <a:cs typeface="Arial" panose="020B0604020202020204" pitchFamily="34" charset="0"/>
              </a:rPr>
              <a:t>aasta</a:t>
            </a:r>
            <a:r>
              <a:rPr lang="en-US" sz="4500" b="0" i="0" dirty="0">
                <a:solidFill>
                  <a:srgbClr val="202020"/>
                </a:solidFill>
                <a:effectLst/>
                <a:latin typeface="Arial" panose="020B0604020202020204" pitchFamily="34" charset="0"/>
                <a:cs typeface="Arial" panose="020B0604020202020204" pitchFamily="34" charset="0"/>
              </a:rPr>
              <a:t> </a:t>
            </a:r>
            <a:r>
              <a:rPr lang="en-US" sz="4500" b="0" i="0" dirty="0" err="1">
                <a:solidFill>
                  <a:srgbClr val="202020"/>
                </a:solidFill>
                <a:effectLst/>
                <a:latin typeface="Arial" panose="020B0604020202020204" pitchFamily="34" charset="0"/>
                <a:cs typeface="Arial" panose="020B0604020202020204" pitchFamily="34" charset="0"/>
              </a:rPr>
              <a:t>teise</a:t>
            </a:r>
            <a:r>
              <a:rPr lang="en-US" sz="4500" b="0" i="0" dirty="0">
                <a:solidFill>
                  <a:srgbClr val="202020"/>
                </a:solidFill>
                <a:effectLst/>
                <a:latin typeface="Arial" panose="020B0604020202020204" pitchFamily="34" charset="0"/>
                <a:cs typeface="Arial" panose="020B0604020202020204" pitchFamily="34" charset="0"/>
              </a:rPr>
              <a:t> </a:t>
            </a:r>
            <a:r>
              <a:rPr lang="en-US" sz="4500" b="0" i="0" dirty="0" err="1">
                <a:solidFill>
                  <a:srgbClr val="202020"/>
                </a:solidFill>
                <a:effectLst/>
                <a:latin typeface="Arial" panose="020B0604020202020204" pitchFamily="34" charset="0"/>
                <a:cs typeface="Arial" panose="020B0604020202020204" pitchFamily="34" charset="0"/>
              </a:rPr>
              <a:t>kvartali</a:t>
            </a:r>
            <a:r>
              <a:rPr lang="en-US" sz="4500" b="0" i="0" dirty="0">
                <a:solidFill>
                  <a:srgbClr val="202020"/>
                </a:solidFill>
                <a:effectLst/>
                <a:latin typeface="Arial" panose="020B0604020202020204" pitchFamily="34" charset="0"/>
                <a:cs typeface="Arial" panose="020B0604020202020204" pitchFamily="34" charset="0"/>
              </a:rPr>
              <a:t> </a:t>
            </a:r>
            <a:r>
              <a:rPr lang="en-US" sz="4500" b="0" i="0" dirty="0" err="1">
                <a:solidFill>
                  <a:srgbClr val="202020"/>
                </a:solidFill>
                <a:effectLst/>
                <a:latin typeface="Arial" panose="020B0604020202020204" pitchFamily="34" charset="0"/>
                <a:cs typeface="Arial" panose="020B0604020202020204" pitchFamily="34" charset="0"/>
              </a:rPr>
              <a:t>keskmise</a:t>
            </a:r>
            <a:r>
              <a:rPr lang="en-US" sz="4500" b="0" i="0" dirty="0">
                <a:solidFill>
                  <a:srgbClr val="202020"/>
                </a:solidFill>
                <a:effectLst/>
                <a:latin typeface="Arial" panose="020B0604020202020204" pitchFamily="34" charset="0"/>
                <a:cs typeface="Arial" panose="020B0604020202020204" pitchFamily="34" charset="0"/>
              </a:rPr>
              <a:t> </a:t>
            </a:r>
            <a:r>
              <a:rPr lang="en-US" sz="4500" b="0" i="0" dirty="0" err="1">
                <a:solidFill>
                  <a:srgbClr val="202020"/>
                </a:solidFill>
                <a:effectLst/>
                <a:latin typeface="Arial" panose="020B0604020202020204" pitchFamily="34" charset="0"/>
                <a:cs typeface="Arial" panose="020B0604020202020204" pitchFamily="34" charset="0"/>
              </a:rPr>
              <a:t>vanaduspensioni</a:t>
            </a:r>
            <a:r>
              <a:rPr lang="en-US" sz="4500" b="0" i="0" dirty="0">
                <a:solidFill>
                  <a:srgbClr val="202020"/>
                </a:solidFill>
                <a:effectLst/>
                <a:latin typeface="Arial" panose="020B0604020202020204" pitchFamily="34" charset="0"/>
                <a:cs typeface="Arial" panose="020B0604020202020204" pitchFamily="34" charset="0"/>
              </a:rPr>
              <a:t> </a:t>
            </a:r>
            <a:r>
              <a:rPr lang="en-US" sz="4500" b="0" i="0" dirty="0" err="1">
                <a:solidFill>
                  <a:srgbClr val="202020"/>
                </a:solidFill>
                <a:effectLst/>
                <a:latin typeface="Arial" panose="020B0604020202020204" pitchFamily="34" charset="0"/>
                <a:cs typeface="Arial" panose="020B0604020202020204" pitchFamily="34" charset="0"/>
              </a:rPr>
              <a:t>suurus</a:t>
            </a:r>
            <a:r>
              <a:rPr lang="en-US" sz="4500" b="0" i="0" dirty="0">
                <a:solidFill>
                  <a:srgbClr val="202020"/>
                </a:solidFill>
                <a:effectLst/>
                <a:latin typeface="Arial" panose="020B0604020202020204" pitchFamily="34" charset="0"/>
                <a:cs typeface="Arial" panose="020B0604020202020204" pitchFamily="34" charset="0"/>
              </a:rPr>
              <a:t>, </a:t>
            </a:r>
            <a:r>
              <a:rPr lang="en-US" sz="4500" b="0" i="0" dirty="0" err="1">
                <a:solidFill>
                  <a:srgbClr val="202020"/>
                </a:solidFill>
                <a:effectLst/>
                <a:latin typeface="Arial" panose="020B0604020202020204" pitchFamily="34" charset="0"/>
                <a:cs typeface="Arial" panose="020B0604020202020204" pitchFamily="34" charset="0"/>
              </a:rPr>
              <a:t>katab</a:t>
            </a:r>
            <a:r>
              <a:rPr lang="en-US" sz="4500" b="0" i="0" dirty="0">
                <a:solidFill>
                  <a:srgbClr val="202020"/>
                </a:solidFill>
                <a:effectLst/>
                <a:latin typeface="Arial" panose="020B0604020202020204" pitchFamily="34" charset="0"/>
                <a:cs typeface="Arial" panose="020B0604020202020204" pitchFamily="34" charset="0"/>
              </a:rPr>
              <a:t> </a:t>
            </a:r>
            <a:r>
              <a:rPr lang="en-US" sz="4500" b="0" i="0" dirty="0" err="1">
                <a:solidFill>
                  <a:srgbClr val="202020"/>
                </a:solidFill>
                <a:effectLst/>
                <a:latin typeface="Arial" panose="020B0604020202020204" pitchFamily="34" charset="0"/>
                <a:cs typeface="Arial" panose="020B0604020202020204" pitchFamily="34" charset="0"/>
              </a:rPr>
              <a:t>kohaliku</a:t>
            </a:r>
            <a:r>
              <a:rPr lang="en-US" sz="4500" b="0" i="0" dirty="0">
                <a:solidFill>
                  <a:srgbClr val="202020"/>
                </a:solidFill>
                <a:effectLst/>
                <a:latin typeface="Arial" panose="020B0604020202020204" pitchFamily="34" charset="0"/>
                <a:cs typeface="Arial" panose="020B0604020202020204" pitchFamily="34" charset="0"/>
              </a:rPr>
              <a:t> </a:t>
            </a:r>
            <a:r>
              <a:rPr lang="en-US" sz="4500" b="0" i="0" dirty="0" err="1">
                <a:solidFill>
                  <a:srgbClr val="202020"/>
                </a:solidFill>
                <a:effectLst/>
                <a:latin typeface="Arial" panose="020B0604020202020204" pitchFamily="34" charset="0"/>
                <a:cs typeface="Arial" panose="020B0604020202020204" pitchFamily="34" charset="0"/>
              </a:rPr>
              <a:t>omavalitsuse</a:t>
            </a:r>
            <a:r>
              <a:rPr lang="en-US" sz="4500" b="0" i="0" dirty="0">
                <a:solidFill>
                  <a:srgbClr val="202020"/>
                </a:solidFill>
                <a:effectLst/>
                <a:latin typeface="Arial" panose="020B0604020202020204" pitchFamily="34" charset="0"/>
                <a:cs typeface="Arial" panose="020B0604020202020204" pitchFamily="34" charset="0"/>
              </a:rPr>
              <a:t> </a:t>
            </a:r>
            <a:r>
              <a:rPr lang="en-US" sz="4500" b="0" i="0" dirty="0" err="1">
                <a:solidFill>
                  <a:srgbClr val="202020"/>
                </a:solidFill>
                <a:effectLst/>
                <a:latin typeface="Arial" panose="020B0604020202020204" pitchFamily="34" charset="0"/>
                <a:cs typeface="Arial" panose="020B0604020202020204" pitchFamily="34" charset="0"/>
              </a:rPr>
              <a:t>üksus</a:t>
            </a:r>
            <a:r>
              <a:rPr lang="en-US" sz="4500" b="0" i="0" dirty="0">
                <a:solidFill>
                  <a:srgbClr val="202020"/>
                </a:solidFill>
                <a:effectLst/>
                <a:latin typeface="Arial" panose="020B0604020202020204" pitchFamily="34" charset="0"/>
                <a:cs typeface="Arial" panose="020B0604020202020204" pitchFamily="34" charset="0"/>
              </a:rPr>
              <a:t> </a:t>
            </a:r>
            <a:r>
              <a:rPr lang="en-US" sz="4500" b="0" i="0" dirty="0" err="1">
                <a:solidFill>
                  <a:srgbClr val="202020"/>
                </a:solidFill>
                <a:effectLst/>
                <a:latin typeface="Arial" panose="020B0604020202020204" pitchFamily="34" charset="0"/>
                <a:cs typeface="Arial" panose="020B0604020202020204" pitchFamily="34" charset="0"/>
              </a:rPr>
              <a:t>teenuse</a:t>
            </a:r>
            <a:r>
              <a:rPr lang="en-US" sz="4500" b="0" i="0" dirty="0">
                <a:solidFill>
                  <a:srgbClr val="202020"/>
                </a:solidFill>
                <a:effectLst/>
                <a:latin typeface="Arial" panose="020B0604020202020204" pitchFamily="34" charset="0"/>
                <a:cs typeface="Arial" panose="020B0604020202020204" pitchFamily="34" charset="0"/>
              </a:rPr>
              <a:t> </a:t>
            </a:r>
            <a:r>
              <a:rPr lang="en-US" sz="4500" b="0" i="0" dirty="0" err="1">
                <a:solidFill>
                  <a:srgbClr val="202020"/>
                </a:solidFill>
                <a:effectLst/>
                <a:latin typeface="Arial" panose="020B0604020202020204" pitchFamily="34" charset="0"/>
                <a:cs typeface="Arial" panose="020B0604020202020204" pitchFamily="34" charset="0"/>
              </a:rPr>
              <a:t>saaja</a:t>
            </a:r>
            <a:r>
              <a:rPr lang="en-US" sz="4500" b="0" i="0" dirty="0">
                <a:solidFill>
                  <a:srgbClr val="202020"/>
                </a:solidFill>
                <a:effectLst/>
                <a:latin typeface="Arial" panose="020B0604020202020204" pitchFamily="34" charset="0"/>
                <a:cs typeface="Arial" panose="020B0604020202020204" pitchFamily="34" charset="0"/>
              </a:rPr>
              <a:t> </a:t>
            </a:r>
            <a:r>
              <a:rPr lang="en-US" sz="4500" b="0" i="0" dirty="0" err="1">
                <a:solidFill>
                  <a:srgbClr val="202020"/>
                </a:solidFill>
                <a:effectLst/>
                <a:latin typeface="Arial" panose="020B0604020202020204" pitchFamily="34" charset="0"/>
                <a:cs typeface="Arial" panose="020B0604020202020204" pitchFamily="34" charset="0"/>
              </a:rPr>
              <a:t>tasutavate</a:t>
            </a:r>
            <a:r>
              <a:rPr lang="en-US" sz="4500" b="0" i="0" dirty="0">
                <a:solidFill>
                  <a:srgbClr val="202020"/>
                </a:solidFill>
                <a:effectLst/>
                <a:latin typeface="Arial" panose="020B0604020202020204" pitchFamily="34" charset="0"/>
                <a:cs typeface="Arial" panose="020B0604020202020204" pitchFamily="34" charset="0"/>
              </a:rPr>
              <a:t> </a:t>
            </a:r>
            <a:r>
              <a:rPr lang="en-US" sz="4500" b="0" i="0" dirty="0" err="1">
                <a:solidFill>
                  <a:srgbClr val="202020"/>
                </a:solidFill>
                <a:effectLst/>
                <a:latin typeface="Arial" panose="020B0604020202020204" pitchFamily="34" charset="0"/>
                <a:cs typeface="Arial" panose="020B0604020202020204" pitchFamily="34" charset="0"/>
              </a:rPr>
              <a:t>kulude</a:t>
            </a:r>
            <a:r>
              <a:rPr lang="en-US" sz="4500" b="0" i="0" dirty="0">
                <a:solidFill>
                  <a:srgbClr val="202020"/>
                </a:solidFill>
                <a:effectLst/>
                <a:latin typeface="Arial" panose="020B0604020202020204" pitchFamily="34" charset="0"/>
                <a:cs typeface="Arial" panose="020B0604020202020204" pitchFamily="34" charset="0"/>
              </a:rPr>
              <a:t> ja </a:t>
            </a:r>
            <a:r>
              <a:rPr lang="en-US" sz="4500" b="0" i="0" dirty="0" err="1">
                <a:solidFill>
                  <a:srgbClr val="202020"/>
                </a:solidFill>
                <a:effectLst/>
                <a:latin typeface="Arial" panose="020B0604020202020204" pitchFamily="34" charset="0"/>
                <a:cs typeface="Arial" panose="020B0604020202020204" pitchFamily="34" charset="0"/>
              </a:rPr>
              <a:t>teenuse</a:t>
            </a:r>
            <a:r>
              <a:rPr lang="en-US" sz="4500" b="0" i="0" dirty="0">
                <a:solidFill>
                  <a:srgbClr val="202020"/>
                </a:solidFill>
                <a:effectLst/>
                <a:latin typeface="Arial" panose="020B0604020202020204" pitchFamily="34" charset="0"/>
                <a:cs typeface="Arial" panose="020B0604020202020204" pitchFamily="34" charset="0"/>
              </a:rPr>
              <a:t> </a:t>
            </a:r>
            <a:r>
              <a:rPr lang="en-US" sz="4500" b="0" i="0" dirty="0" err="1">
                <a:solidFill>
                  <a:srgbClr val="202020"/>
                </a:solidFill>
                <a:effectLst/>
                <a:latin typeface="Arial" panose="020B0604020202020204" pitchFamily="34" charset="0"/>
                <a:cs typeface="Arial" panose="020B0604020202020204" pitchFamily="34" charset="0"/>
              </a:rPr>
              <a:t>saaja</a:t>
            </a:r>
            <a:r>
              <a:rPr lang="en-US" sz="4500" b="0" i="0" dirty="0">
                <a:solidFill>
                  <a:srgbClr val="202020"/>
                </a:solidFill>
                <a:effectLst/>
                <a:latin typeface="Arial" panose="020B0604020202020204" pitchFamily="34" charset="0"/>
                <a:cs typeface="Arial" panose="020B0604020202020204" pitchFamily="34" charset="0"/>
              </a:rPr>
              <a:t> </a:t>
            </a:r>
            <a:r>
              <a:rPr lang="en-US" sz="4500" b="0" i="0" dirty="0" err="1">
                <a:solidFill>
                  <a:srgbClr val="202020"/>
                </a:solidFill>
                <a:effectLst/>
                <a:latin typeface="Arial" panose="020B0604020202020204" pitchFamily="34" charset="0"/>
                <a:cs typeface="Arial" panose="020B0604020202020204" pitchFamily="34" charset="0"/>
              </a:rPr>
              <a:t>sissetuleku</a:t>
            </a:r>
            <a:r>
              <a:rPr lang="en-US" sz="4500" b="0" i="0" dirty="0">
                <a:solidFill>
                  <a:srgbClr val="202020"/>
                </a:solidFill>
                <a:effectLst/>
                <a:latin typeface="Arial" panose="020B0604020202020204" pitchFamily="34" charset="0"/>
                <a:cs typeface="Arial" panose="020B0604020202020204" pitchFamily="34" charset="0"/>
              </a:rPr>
              <a:t> </a:t>
            </a:r>
            <a:r>
              <a:rPr lang="en-US" sz="4500" b="0" i="0" dirty="0" err="1">
                <a:solidFill>
                  <a:srgbClr val="202020"/>
                </a:solidFill>
                <a:effectLst/>
                <a:latin typeface="Arial" panose="020B0604020202020204" pitchFamily="34" charset="0"/>
                <a:cs typeface="Arial" panose="020B0604020202020204" pitchFamily="34" charset="0"/>
              </a:rPr>
              <a:t>vahe</a:t>
            </a:r>
            <a:r>
              <a:rPr lang="en-US" sz="4500" b="0" i="0" dirty="0">
                <a:solidFill>
                  <a:srgbClr val="202020"/>
                </a:solidFill>
                <a:effectLst/>
                <a:latin typeface="Arial" panose="020B0604020202020204" pitchFamily="34" charset="0"/>
                <a:cs typeface="Arial" panose="020B0604020202020204" pitchFamily="34" charset="0"/>
              </a:rPr>
              <a:t>, </a:t>
            </a:r>
            <a:r>
              <a:rPr lang="en-US" sz="4500" b="0" i="0" dirty="0" err="1">
                <a:solidFill>
                  <a:srgbClr val="202020"/>
                </a:solidFill>
                <a:effectLst/>
                <a:latin typeface="Arial" panose="020B0604020202020204" pitchFamily="34" charset="0"/>
                <a:cs typeface="Arial" panose="020B0604020202020204" pitchFamily="34" charset="0"/>
              </a:rPr>
              <a:t>kuid</a:t>
            </a:r>
            <a:r>
              <a:rPr lang="en-US" sz="4500" b="0" i="0" dirty="0">
                <a:solidFill>
                  <a:srgbClr val="202020"/>
                </a:solidFill>
                <a:effectLst/>
                <a:latin typeface="Arial" panose="020B0604020202020204" pitchFamily="34" charset="0"/>
                <a:cs typeface="Arial" panose="020B0604020202020204" pitchFamily="34" charset="0"/>
              </a:rPr>
              <a:t> </a:t>
            </a:r>
            <a:r>
              <a:rPr lang="en-US" sz="4500" b="0" i="0" dirty="0" err="1">
                <a:solidFill>
                  <a:srgbClr val="202020"/>
                </a:solidFill>
                <a:effectLst/>
                <a:latin typeface="Arial" panose="020B0604020202020204" pitchFamily="34" charset="0"/>
                <a:cs typeface="Arial" panose="020B0604020202020204" pitchFamily="34" charset="0"/>
              </a:rPr>
              <a:t>mitte</a:t>
            </a:r>
            <a:r>
              <a:rPr lang="en-US" sz="4500" b="0" i="0" dirty="0">
                <a:solidFill>
                  <a:srgbClr val="202020"/>
                </a:solidFill>
                <a:effectLst/>
                <a:latin typeface="Arial" panose="020B0604020202020204" pitchFamily="34" charset="0"/>
                <a:cs typeface="Arial" panose="020B0604020202020204" pitchFamily="34" charset="0"/>
              </a:rPr>
              <a:t> </a:t>
            </a:r>
            <a:r>
              <a:rPr lang="en-US" sz="4500" b="0" i="0" dirty="0" err="1">
                <a:solidFill>
                  <a:srgbClr val="202020"/>
                </a:solidFill>
                <a:effectLst/>
                <a:latin typeface="Arial" panose="020B0604020202020204" pitchFamily="34" charset="0"/>
                <a:cs typeface="Arial" panose="020B0604020202020204" pitchFamily="34" charset="0"/>
              </a:rPr>
              <a:t>rohkem</a:t>
            </a:r>
            <a:r>
              <a:rPr lang="en-US" sz="4500" b="0" i="0" dirty="0">
                <a:solidFill>
                  <a:srgbClr val="202020"/>
                </a:solidFill>
                <a:effectLst/>
                <a:latin typeface="Arial" panose="020B0604020202020204" pitchFamily="34" charset="0"/>
                <a:cs typeface="Arial" panose="020B0604020202020204" pitchFamily="34" charset="0"/>
              </a:rPr>
              <a:t> </a:t>
            </a:r>
            <a:r>
              <a:rPr lang="en-US" sz="4500" b="0" i="0" dirty="0" err="1">
                <a:solidFill>
                  <a:srgbClr val="202020"/>
                </a:solidFill>
                <a:effectLst/>
                <a:latin typeface="Arial" panose="020B0604020202020204" pitchFamily="34" charset="0"/>
                <a:cs typeface="Arial" panose="020B0604020202020204" pitchFamily="34" charset="0"/>
              </a:rPr>
              <a:t>kui</a:t>
            </a:r>
            <a:r>
              <a:rPr lang="en-US" sz="4500" b="0" i="0" dirty="0">
                <a:solidFill>
                  <a:srgbClr val="202020"/>
                </a:solidFill>
                <a:effectLst/>
                <a:latin typeface="Arial" panose="020B0604020202020204" pitchFamily="34" charset="0"/>
                <a:cs typeface="Arial" panose="020B0604020202020204" pitchFamily="34" charset="0"/>
              </a:rPr>
              <a:t> </a:t>
            </a:r>
            <a:r>
              <a:rPr lang="en-US" sz="4500" b="0" i="0" dirty="0" err="1">
                <a:solidFill>
                  <a:srgbClr val="202020"/>
                </a:solidFill>
                <a:effectLst/>
                <a:latin typeface="Arial" panose="020B0604020202020204" pitchFamily="34" charset="0"/>
                <a:cs typeface="Arial" panose="020B0604020202020204" pitchFamily="34" charset="0"/>
              </a:rPr>
              <a:t>eelmise</a:t>
            </a:r>
            <a:r>
              <a:rPr lang="en-US" sz="4500" b="0" i="0" dirty="0">
                <a:solidFill>
                  <a:srgbClr val="202020"/>
                </a:solidFill>
                <a:effectLst/>
                <a:latin typeface="Arial" panose="020B0604020202020204" pitchFamily="34" charset="0"/>
                <a:cs typeface="Arial" panose="020B0604020202020204" pitchFamily="34" charset="0"/>
              </a:rPr>
              <a:t> </a:t>
            </a:r>
            <a:r>
              <a:rPr lang="en-US" sz="4500" b="0" i="0" dirty="0" err="1">
                <a:solidFill>
                  <a:srgbClr val="202020"/>
                </a:solidFill>
                <a:effectLst/>
                <a:latin typeface="Arial" panose="020B0604020202020204" pitchFamily="34" charset="0"/>
                <a:cs typeface="Arial" panose="020B0604020202020204" pitchFamily="34" charset="0"/>
              </a:rPr>
              <a:t>aasta</a:t>
            </a:r>
            <a:r>
              <a:rPr lang="en-US" sz="4500" b="0" i="0" dirty="0">
                <a:solidFill>
                  <a:srgbClr val="202020"/>
                </a:solidFill>
                <a:effectLst/>
                <a:latin typeface="Arial" panose="020B0604020202020204" pitchFamily="34" charset="0"/>
                <a:cs typeface="Arial" panose="020B0604020202020204" pitchFamily="34" charset="0"/>
              </a:rPr>
              <a:t> </a:t>
            </a:r>
            <a:r>
              <a:rPr lang="en-US" sz="4500" b="0" i="0" dirty="0" err="1">
                <a:solidFill>
                  <a:srgbClr val="202020"/>
                </a:solidFill>
                <a:effectLst/>
                <a:latin typeface="Arial" panose="020B0604020202020204" pitchFamily="34" charset="0"/>
                <a:cs typeface="Arial" panose="020B0604020202020204" pitchFamily="34" charset="0"/>
              </a:rPr>
              <a:t>teise</a:t>
            </a:r>
            <a:r>
              <a:rPr lang="en-US" sz="4500" b="0" i="0" dirty="0">
                <a:solidFill>
                  <a:srgbClr val="202020"/>
                </a:solidFill>
                <a:effectLst/>
                <a:latin typeface="Arial" panose="020B0604020202020204" pitchFamily="34" charset="0"/>
                <a:cs typeface="Arial" panose="020B0604020202020204" pitchFamily="34" charset="0"/>
              </a:rPr>
              <a:t> </a:t>
            </a:r>
            <a:r>
              <a:rPr lang="en-US" sz="4500" b="0" i="0" dirty="0" err="1">
                <a:solidFill>
                  <a:srgbClr val="202020"/>
                </a:solidFill>
                <a:effectLst/>
                <a:latin typeface="Arial" panose="020B0604020202020204" pitchFamily="34" charset="0"/>
                <a:cs typeface="Arial" panose="020B0604020202020204" pitchFamily="34" charset="0"/>
              </a:rPr>
              <a:t>kvartali</a:t>
            </a:r>
            <a:r>
              <a:rPr lang="en-US" sz="4500" b="0" i="0" dirty="0">
                <a:solidFill>
                  <a:srgbClr val="202020"/>
                </a:solidFill>
                <a:effectLst/>
                <a:latin typeface="Arial" panose="020B0604020202020204" pitchFamily="34" charset="0"/>
                <a:cs typeface="Arial" panose="020B0604020202020204" pitchFamily="34" charset="0"/>
              </a:rPr>
              <a:t> </a:t>
            </a:r>
            <a:r>
              <a:rPr lang="en-US" sz="4500" b="0" i="0" dirty="0" err="1">
                <a:solidFill>
                  <a:srgbClr val="202020"/>
                </a:solidFill>
                <a:effectLst/>
                <a:latin typeface="Arial" panose="020B0604020202020204" pitchFamily="34" charset="0"/>
                <a:cs typeface="Arial" panose="020B0604020202020204" pitchFamily="34" charset="0"/>
              </a:rPr>
              <a:t>keskmise</a:t>
            </a:r>
            <a:r>
              <a:rPr lang="en-US" sz="4500" b="0" i="0" dirty="0">
                <a:solidFill>
                  <a:srgbClr val="202020"/>
                </a:solidFill>
                <a:effectLst/>
                <a:latin typeface="Arial" panose="020B0604020202020204" pitchFamily="34" charset="0"/>
                <a:cs typeface="Arial" panose="020B0604020202020204" pitchFamily="34" charset="0"/>
              </a:rPr>
              <a:t> </a:t>
            </a:r>
            <a:r>
              <a:rPr lang="en-US" sz="4500" b="0" i="0" dirty="0" err="1">
                <a:solidFill>
                  <a:srgbClr val="202020"/>
                </a:solidFill>
                <a:effectLst/>
                <a:latin typeface="Arial" panose="020B0604020202020204" pitchFamily="34" charset="0"/>
                <a:cs typeface="Arial" panose="020B0604020202020204" pitchFamily="34" charset="0"/>
              </a:rPr>
              <a:t>vanaduspensioni</a:t>
            </a:r>
            <a:r>
              <a:rPr lang="en-US" sz="4500" b="0" i="0" dirty="0">
                <a:solidFill>
                  <a:srgbClr val="202020"/>
                </a:solidFill>
                <a:effectLst/>
                <a:latin typeface="Arial" panose="020B0604020202020204" pitchFamily="34" charset="0"/>
                <a:cs typeface="Arial" panose="020B0604020202020204" pitchFamily="34" charset="0"/>
              </a:rPr>
              <a:t> </a:t>
            </a:r>
            <a:r>
              <a:rPr lang="en-US" sz="4500" b="0" i="0" dirty="0" err="1">
                <a:solidFill>
                  <a:srgbClr val="202020"/>
                </a:solidFill>
                <a:effectLst/>
                <a:latin typeface="Arial" panose="020B0604020202020204" pitchFamily="34" charset="0"/>
                <a:cs typeface="Arial" panose="020B0604020202020204" pitchFamily="34" charset="0"/>
              </a:rPr>
              <a:t>suuruse</a:t>
            </a:r>
            <a:r>
              <a:rPr lang="en-US" sz="4500" b="0" i="0" dirty="0">
                <a:solidFill>
                  <a:srgbClr val="202020"/>
                </a:solidFill>
                <a:effectLst/>
                <a:latin typeface="Arial" panose="020B0604020202020204" pitchFamily="34" charset="0"/>
                <a:cs typeface="Arial" panose="020B0604020202020204" pitchFamily="34" charset="0"/>
              </a:rPr>
              <a:t> ja </a:t>
            </a:r>
            <a:r>
              <a:rPr lang="en-US" sz="4500" b="0" i="0" dirty="0" err="1">
                <a:solidFill>
                  <a:srgbClr val="202020"/>
                </a:solidFill>
                <a:effectLst/>
                <a:latin typeface="Arial" panose="020B0604020202020204" pitchFamily="34" charset="0"/>
                <a:cs typeface="Arial" panose="020B0604020202020204" pitchFamily="34" charset="0"/>
              </a:rPr>
              <a:t>teenuse</a:t>
            </a:r>
            <a:r>
              <a:rPr lang="en-US" sz="4500" b="0" i="0" dirty="0">
                <a:solidFill>
                  <a:srgbClr val="202020"/>
                </a:solidFill>
                <a:effectLst/>
                <a:latin typeface="Arial" panose="020B0604020202020204" pitchFamily="34" charset="0"/>
                <a:cs typeface="Arial" panose="020B0604020202020204" pitchFamily="34" charset="0"/>
              </a:rPr>
              <a:t> </a:t>
            </a:r>
            <a:r>
              <a:rPr lang="en-US" sz="4500" b="0" i="0" dirty="0" err="1">
                <a:solidFill>
                  <a:srgbClr val="202020"/>
                </a:solidFill>
                <a:effectLst/>
                <a:latin typeface="Arial" panose="020B0604020202020204" pitchFamily="34" charset="0"/>
                <a:cs typeface="Arial" panose="020B0604020202020204" pitchFamily="34" charset="0"/>
              </a:rPr>
              <a:t>saaja</a:t>
            </a:r>
            <a:r>
              <a:rPr lang="en-US" sz="4500" b="0" i="0" dirty="0">
                <a:solidFill>
                  <a:srgbClr val="202020"/>
                </a:solidFill>
                <a:effectLst/>
                <a:latin typeface="Arial" panose="020B0604020202020204" pitchFamily="34" charset="0"/>
                <a:cs typeface="Arial" panose="020B0604020202020204" pitchFamily="34" charset="0"/>
              </a:rPr>
              <a:t> </a:t>
            </a:r>
            <a:r>
              <a:rPr lang="en-US" sz="4500" b="0" i="0" dirty="0" err="1">
                <a:solidFill>
                  <a:srgbClr val="202020"/>
                </a:solidFill>
                <a:effectLst/>
                <a:latin typeface="Arial" panose="020B0604020202020204" pitchFamily="34" charset="0"/>
                <a:cs typeface="Arial" panose="020B0604020202020204" pitchFamily="34" charset="0"/>
              </a:rPr>
              <a:t>sissetuleku</a:t>
            </a:r>
            <a:r>
              <a:rPr lang="en-US" sz="4500" b="0" i="0" dirty="0">
                <a:solidFill>
                  <a:srgbClr val="202020"/>
                </a:solidFill>
                <a:effectLst/>
                <a:latin typeface="Arial" panose="020B0604020202020204" pitchFamily="34" charset="0"/>
                <a:cs typeface="Arial" panose="020B0604020202020204" pitchFamily="34" charset="0"/>
              </a:rPr>
              <a:t> </a:t>
            </a:r>
            <a:r>
              <a:rPr lang="en-US" sz="4500" b="0" i="0" dirty="0" err="1">
                <a:solidFill>
                  <a:srgbClr val="202020"/>
                </a:solidFill>
                <a:effectLst/>
                <a:latin typeface="Arial" panose="020B0604020202020204" pitchFamily="34" charset="0"/>
                <a:cs typeface="Arial" panose="020B0604020202020204" pitchFamily="34" charset="0"/>
              </a:rPr>
              <a:t>vahe</a:t>
            </a:r>
            <a:r>
              <a:rPr lang="en-US" sz="4500" b="0" i="0" dirty="0">
                <a:solidFill>
                  <a:srgbClr val="202020"/>
                </a:solidFill>
                <a:effectLst/>
                <a:latin typeface="Arial" panose="020B0604020202020204" pitchFamily="34" charset="0"/>
                <a:cs typeface="Arial" panose="020B0604020202020204" pitchFamily="34" charset="0"/>
              </a:rPr>
              <a:t>. </a:t>
            </a:r>
          </a:p>
          <a:p>
            <a:pPr marL="0" indent="0" algn="just">
              <a:buNone/>
            </a:pPr>
            <a:endParaRPr lang="en-US" sz="4500" b="0" i="0" dirty="0">
              <a:solidFill>
                <a:srgbClr val="202020"/>
              </a:solidFill>
              <a:effectLst/>
              <a:latin typeface="Arial" panose="020B0604020202020204" pitchFamily="34" charset="0"/>
              <a:cs typeface="Arial" panose="020B0604020202020204" pitchFamily="34" charset="0"/>
            </a:endParaRPr>
          </a:p>
          <a:p>
            <a:pPr marL="0" indent="0" algn="just">
              <a:buNone/>
            </a:pPr>
            <a:r>
              <a:rPr lang="en-US" sz="4500" b="0" i="0" dirty="0" err="1">
                <a:solidFill>
                  <a:srgbClr val="202020"/>
                </a:solidFill>
                <a:effectLst/>
                <a:latin typeface="Arial" panose="020B0604020202020204" pitchFamily="34" charset="0"/>
                <a:cs typeface="Arial" panose="020B0604020202020204" pitchFamily="34" charset="0"/>
              </a:rPr>
              <a:t>Sissetulekuna</a:t>
            </a:r>
            <a:r>
              <a:rPr lang="en-US" sz="4500" b="0" i="0" dirty="0">
                <a:solidFill>
                  <a:srgbClr val="202020"/>
                </a:solidFill>
                <a:effectLst/>
                <a:latin typeface="Arial" panose="020B0604020202020204" pitchFamily="34" charset="0"/>
                <a:cs typeface="Arial" panose="020B0604020202020204" pitchFamily="34" charset="0"/>
              </a:rPr>
              <a:t> </a:t>
            </a:r>
            <a:r>
              <a:rPr lang="en-US" sz="4500" b="0" i="0" dirty="0" err="1">
                <a:solidFill>
                  <a:srgbClr val="202020"/>
                </a:solidFill>
                <a:effectLst/>
                <a:latin typeface="Arial" panose="020B0604020202020204" pitchFamily="34" charset="0"/>
                <a:cs typeface="Arial" panose="020B0604020202020204" pitchFamily="34" charset="0"/>
              </a:rPr>
              <a:t>arvestatakse</a:t>
            </a:r>
            <a:r>
              <a:rPr lang="en-US" sz="4500" b="0" i="0" dirty="0">
                <a:solidFill>
                  <a:srgbClr val="202020"/>
                </a:solidFill>
                <a:effectLst/>
                <a:latin typeface="Arial" panose="020B0604020202020204" pitchFamily="34" charset="0"/>
                <a:cs typeface="Arial" panose="020B0604020202020204" pitchFamily="34" charset="0"/>
              </a:rPr>
              <a:t> </a:t>
            </a:r>
            <a:r>
              <a:rPr lang="en-US" sz="4500" b="0" i="0" dirty="0" err="1">
                <a:solidFill>
                  <a:srgbClr val="202020"/>
                </a:solidFill>
                <a:effectLst/>
                <a:latin typeface="Arial" panose="020B0604020202020204" pitchFamily="34" charset="0"/>
                <a:cs typeface="Arial" panose="020B0604020202020204" pitchFamily="34" charset="0"/>
              </a:rPr>
              <a:t>teenuse</a:t>
            </a:r>
            <a:r>
              <a:rPr lang="en-US" sz="4500" b="0" i="0" dirty="0">
                <a:solidFill>
                  <a:srgbClr val="202020"/>
                </a:solidFill>
                <a:effectLst/>
                <a:latin typeface="Arial" panose="020B0604020202020204" pitchFamily="34" charset="0"/>
                <a:cs typeface="Arial" panose="020B0604020202020204" pitchFamily="34" charset="0"/>
              </a:rPr>
              <a:t> </a:t>
            </a:r>
            <a:r>
              <a:rPr lang="en-US" sz="4500" b="0" i="0" dirty="0" err="1">
                <a:solidFill>
                  <a:srgbClr val="202020"/>
                </a:solidFill>
                <a:effectLst/>
                <a:latin typeface="Arial" panose="020B0604020202020204" pitchFamily="34" charset="0"/>
                <a:cs typeface="Arial" panose="020B0604020202020204" pitchFamily="34" charset="0"/>
              </a:rPr>
              <a:t>saaja</a:t>
            </a:r>
            <a:r>
              <a:rPr lang="en-US" sz="4500" b="0" i="0" dirty="0">
                <a:solidFill>
                  <a:srgbClr val="202020"/>
                </a:solidFill>
                <a:effectLst/>
                <a:latin typeface="Arial" panose="020B0604020202020204" pitchFamily="34" charset="0"/>
                <a:cs typeface="Arial" panose="020B0604020202020204" pitchFamily="34" charset="0"/>
              </a:rPr>
              <a:t> </a:t>
            </a:r>
            <a:r>
              <a:rPr lang="en-US" sz="4500" b="0" i="0" dirty="0" err="1">
                <a:solidFill>
                  <a:srgbClr val="202020"/>
                </a:solidFill>
                <a:effectLst/>
                <a:latin typeface="Arial" panose="020B0604020202020204" pitchFamily="34" charset="0"/>
                <a:cs typeface="Arial" panose="020B0604020202020204" pitchFamily="34" charset="0"/>
              </a:rPr>
              <a:t>riiklik</a:t>
            </a:r>
            <a:r>
              <a:rPr lang="en-US" sz="4500" b="0" i="0" dirty="0">
                <a:solidFill>
                  <a:srgbClr val="202020"/>
                </a:solidFill>
                <a:effectLst/>
                <a:latin typeface="Arial" panose="020B0604020202020204" pitchFamily="34" charset="0"/>
                <a:cs typeface="Arial" panose="020B0604020202020204" pitchFamily="34" charset="0"/>
              </a:rPr>
              <a:t> pension, </a:t>
            </a:r>
            <a:r>
              <a:rPr lang="en-US" sz="4500" b="0" i="0" dirty="0" err="1">
                <a:solidFill>
                  <a:srgbClr val="202020"/>
                </a:solidFill>
                <a:effectLst/>
                <a:latin typeface="Arial" panose="020B0604020202020204" pitchFamily="34" charset="0"/>
                <a:cs typeface="Arial" panose="020B0604020202020204" pitchFamily="34" charset="0"/>
              </a:rPr>
              <a:t>kogumispension</a:t>
            </a:r>
            <a:r>
              <a:rPr lang="en-US" sz="4500" b="0" i="0" dirty="0">
                <a:solidFill>
                  <a:srgbClr val="202020"/>
                </a:solidFill>
                <a:effectLst/>
                <a:latin typeface="Arial" panose="020B0604020202020204" pitchFamily="34" charset="0"/>
                <a:cs typeface="Arial" panose="020B0604020202020204" pitchFamily="34" charset="0"/>
              </a:rPr>
              <a:t> </a:t>
            </a:r>
            <a:r>
              <a:rPr lang="en-US" sz="4500" b="0" i="0" dirty="0" err="1">
                <a:solidFill>
                  <a:srgbClr val="202020"/>
                </a:solidFill>
                <a:effectLst/>
                <a:latin typeface="Arial" panose="020B0604020202020204" pitchFamily="34" charset="0"/>
                <a:cs typeface="Arial" panose="020B0604020202020204" pitchFamily="34" charset="0"/>
              </a:rPr>
              <a:t>kogumispensionide</a:t>
            </a:r>
            <a:r>
              <a:rPr lang="en-US" sz="4500" b="0" i="0" dirty="0">
                <a:solidFill>
                  <a:srgbClr val="202020"/>
                </a:solidFill>
                <a:effectLst/>
                <a:latin typeface="Arial" panose="020B0604020202020204" pitchFamily="34" charset="0"/>
                <a:cs typeface="Arial" panose="020B0604020202020204" pitchFamily="34" charset="0"/>
              </a:rPr>
              <a:t> </a:t>
            </a:r>
            <a:r>
              <a:rPr lang="en-US" sz="4500" b="0" i="0" dirty="0" err="1">
                <a:solidFill>
                  <a:srgbClr val="202020"/>
                </a:solidFill>
                <a:effectLst/>
                <a:latin typeface="Arial" panose="020B0604020202020204" pitchFamily="34" charset="0"/>
                <a:cs typeface="Arial" panose="020B0604020202020204" pitchFamily="34" charset="0"/>
              </a:rPr>
              <a:t>seaduse</a:t>
            </a:r>
            <a:r>
              <a:rPr lang="en-US" sz="4500" b="0" i="0" dirty="0">
                <a:solidFill>
                  <a:srgbClr val="202020"/>
                </a:solidFill>
                <a:effectLst/>
                <a:latin typeface="Arial" panose="020B0604020202020204" pitchFamily="34" charset="0"/>
                <a:cs typeface="Arial" panose="020B0604020202020204" pitchFamily="34" charset="0"/>
              </a:rPr>
              <a:t> </a:t>
            </a:r>
            <a:r>
              <a:rPr lang="en-US" sz="4500" b="0" i="0" dirty="0" err="1">
                <a:solidFill>
                  <a:srgbClr val="202020"/>
                </a:solidFill>
                <a:effectLst/>
                <a:latin typeface="Arial" panose="020B0604020202020204" pitchFamily="34" charset="0"/>
                <a:cs typeface="Arial" panose="020B0604020202020204" pitchFamily="34" charset="0"/>
              </a:rPr>
              <a:t>tähenduses</a:t>
            </a:r>
            <a:r>
              <a:rPr lang="en-US" sz="4500" b="0" i="0" dirty="0">
                <a:solidFill>
                  <a:srgbClr val="202020"/>
                </a:solidFill>
                <a:effectLst/>
                <a:latin typeface="Arial" panose="020B0604020202020204" pitchFamily="34" charset="0"/>
                <a:cs typeface="Arial" panose="020B0604020202020204" pitchFamily="34" charset="0"/>
              </a:rPr>
              <a:t>, </a:t>
            </a:r>
            <a:r>
              <a:rPr lang="en-US" sz="4500" b="0" i="0" dirty="0" err="1">
                <a:solidFill>
                  <a:srgbClr val="202020"/>
                </a:solidFill>
                <a:effectLst/>
                <a:latin typeface="Arial" panose="020B0604020202020204" pitchFamily="34" charset="0"/>
                <a:cs typeface="Arial" panose="020B0604020202020204" pitchFamily="34" charset="0"/>
              </a:rPr>
              <a:t>töövõimetoetus</a:t>
            </a:r>
            <a:r>
              <a:rPr lang="en-US" sz="4500" b="0" i="0" dirty="0">
                <a:solidFill>
                  <a:srgbClr val="202020"/>
                </a:solidFill>
                <a:effectLst/>
                <a:latin typeface="Arial" panose="020B0604020202020204" pitchFamily="34" charset="0"/>
                <a:cs typeface="Arial" panose="020B0604020202020204" pitchFamily="34" charset="0"/>
              </a:rPr>
              <a:t> </a:t>
            </a:r>
            <a:r>
              <a:rPr lang="en-US" sz="4500" b="0" i="0" dirty="0" err="1">
                <a:solidFill>
                  <a:srgbClr val="202020"/>
                </a:solidFill>
                <a:effectLst/>
                <a:latin typeface="Arial" panose="020B0604020202020204" pitchFamily="34" charset="0"/>
                <a:cs typeface="Arial" panose="020B0604020202020204" pitchFamily="34" charset="0"/>
              </a:rPr>
              <a:t>töövõimetoetuse</a:t>
            </a:r>
            <a:r>
              <a:rPr lang="en-US" sz="4500" b="0" i="0" dirty="0">
                <a:solidFill>
                  <a:srgbClr val="202020"/>
                </a:solidFill>
                <a:effectLst/>
                <a:latin typeface="Arial" panose="020B0604020202020204" pitchFamily="34" charset="0"/>
                <a:cs typeface="Arial" panose="020B0604020202020204" pitchFamily="34" charset="0"/>
              </a:rPr>
              <a:t> </a:t>
            </a:r>
            <a:r>
              <a:rPr lang="en-US" sz="4500" b="0" i="0" dirty="0" err="1">
                <a:solidFill>
                  <a:srgbClr val="202020"/>
                </a:solidFill>
                <a:effectLst/>
                <a:latin typeface="Arial" panose="020B0604020202020204" pitchFamily="34" charset="0"/>
                <a:cs typeface="Arial" panose="020B0604020202020204" pitchFamily="34" charset="0"/>
              </a:rPr>
              <a:t>seaduse</a:t>
            </a:r>
            <a:r>
              <a:rPr lang="en-US" sz="4500" b="0" i="0" dirty="0">
                <a:solidFill>
                  <a:srgbClr val="202020"/>
                </a:solidFill>
                <a:effectLst/>
                <a:latin typeface="Arial" panose="020B0604020202020204" pitchFamily="34" charset="0"/>
                <a:cs typeface="Arial" panose="020B0604020202020204" pitchFamily="34" charset="0"/>
              </a:rPr>
              <a:t> </a:t>
            </a:r>
            <a:r>
              <a:rPr lang="en-US" sz="4500" b="0" i="0" dirty="0" err="1">
                <a:solidFill>
                  <a:srgbClr val="202020"/>
                </a:solidFill>
                <a:effectLst/>
                <a:latin typeface="Arial" panose="020B0604020202020204" pitchFamily="34" charset="0"/>
                <a:cs typeface="Arial" panose="020B0604020202020204" pitchFamily="34" charset="0"/>
              </a:rPr>
              <a:t>tähenduses</a:t>
            </a:r>
            <a:r>
              <a:rPr lang="en-US" sz="4500" b="0" i="0" dirty="0">
                <a:solidFill>
                  <a:srgbClr val="202020"/>
                </a:solidFill>
                <a:effectLst/>
                <a:latin typeface="Arial" panose="020B0604020202020204" pitchFamily="34" charset="0"/>
                <a:cs typeface="Arial" panose="020B0604020202020204" pitchFamily="34" charset="0"/>
              </a:rPr>
              <a:t> ja </a:t>
            </a:r>
            <a:r>
              <a:rPr lang="en-US" sz="4500" b="0" i="0" dirty="0" err="1">
                <a:solidFill>
                  <a:srgbClr val="202020"/>
                </a:solidFill>
                <a:effectLst/>
                <a:latin typeface="Arial" panose="020B0604020202020204" pitchFamily="34" charset="0"/>
                <a:cs typeface="Arial" panose="020B0604020202020204" pitchFamily="34" charset="0"/>
              </a:rPr>
              <a:t>sotsiaalmaksuga</a:t>
            </a:r>
            <a:r>
              <a:rPr lang="en-US" sz="4500" b="0" i="0" dirty="0">
                <a:solidFill>
                  <a:srgbClr val="202020"/>
                </a:solidFill>
                <a:effectLst/>
                <a:latin typeface="Arial" panose="020B0604020202020204" pitchFamily="34" charset="0"/>
                <a:cs typeface="Arial" panose="020B0604020202020204" pitchFamily="34" charset="0"/>
              </a:rPr>
              <a:t> </a:t>
            </a:r>
            <a:r>
              <a:rPr lang="en-US" sz="4500" b="0" i="0" dirty="0" err="1">
                <a:solidFill>
                  <a:srgbClr val="202020"/>
                </a:solidFill>
                <a:effectLst/>
                <a:latin typeface="Arial" panose="020B0604020202020204" pitchFamily="34" charset="0"/>
                <a:cs typeface="Arial" panose="020B0604020202020204" pitchFamily="34" charset="0"/>
              </a:rPr>
              <a:t>maksustatav</a:t>
            </a:r>
            <a:r>
              <a:rPr lang="en-US" sz="4500" b="0" i="0" dirty="0">
                <a:solidFill>
                  <a:srgbClr val="202020"/>
                </a:solidFill>
                <a:effectLst/>
                <a:latin typeface="Arial" panose="020B0604020202020204" pitchFamily="34" charset="0"/>
                <a:cs typeface="Arial" panose="020B0604020202020204" pitchFamily="34" charset="0"/>
              </a:rPr>
              <a:t> </a:t>
            </a:r>
            <a:r>
              <a:rPr lang="en-US" sz="4500" b="0" i="0" dirty="0" err="1">
                <a:solidFill>
                  <a:srgbClr val="202020"/>
                </a:solidFill>
                <a:effectLst/>
                <a:latin typeface="Arial" panose="020B0604020202020204" pitchFamily="34" charset="0"/>
                <a:cs typeface="Arial" panose="020B0604020202020204" pitchFamily="34" charset="0"/>
              </a:rPr>
              <a:t>tulu</a:t>
            </a:r>
            <a:r>
              <a:rPr lang="en-US" sz="4500" b="0" i="0" dirty="0">
                <a:solidFill>
                  <a:srgbClr val="202020"/>
                </a:solidFill>
                <a:effectLst/>
                <a:latin typeface="Arial" panose="020B0604020202020204" pitchFamily="34" charset="0"/>
                <a:cs typeface="Arial" panose="020B0604020202020204" pitchFamily="34" charset="0"/>
              </a:rPr>
              <a:t> </a:t>
            </a:r>
            <a:r>
              <a:rPr lang="en-US" sz="4500" b="0" i="0" dirty="0" err="1">
                <a:solidFill>
                  <a:srgbClr val="202020"/>
                </a:solidFill>
                <a:effectLst/>
                <a:latin typeface="Arial" panose="020B0604020202020204" pitchFamily="34" charset="0"/>
                <a:cs typeface="Arial" panose="020B0604020202020204" pitchFamily="34" charset="0"/>
              </a:rPr>
              <a:t>sotsiaalmaksuseaduse</a:t>
            </a:r>
            <a:r>
              <a:rPr lang="en-US" sz="4500" b="0" i="0" dirty="0">
                <a:solidFill>
                  <a:srgbClr val="202020"/>
                </a:solidFill>
                <a:effectLst/>
                <a:latin typeface="Arial" panose="020B0604020202020204" pitchFamily="34" charset="0"/>
                <a:cs typeface="Arial" panose="020B0604020202020204" pitchFamily="34" charset="0"/>
              </a:rPr>
              <a:t> </a:t>
            </a:r>
            <a:r>
              <a:rPr lang="en-US" sz="4500" b="0" i="0" dirty="0" err="1">
                <a:solidFill>
                  <a:srgbClr val="202020"/>
                </a:solidFill>
                <a:effectLst/>
                <a:latin typeface="Arial" panose="020B0604020202020204" pitchFamily="34" charset="0"/>
                <a:cs typeface="Arial" panose="020B0604020202020204" pitchFamily="34" charset="0"/>
              </a:rPr>
              <a:t>tähenduses</a:t>
            </a:r>
            <a:r>
              <a:rPr lang="en-US" sz="4500" b="0" i="0" dirty="0">
                <a:solidFill>
                  <a:srgbClr val="202020"/>
                </a:solidFill>
                <a:effectLst/>
                <a:latin typeface="Arial" panose="020B0604020202020204" pitchFamily="34" charset="0"/>
                <a:cs typeface="Arial" panose="020B0604020202020204" pitchFamily="34" charset="0"/>
              </a:rPr>
              <a:t>.</a:t>
            </a:r>
          </a:p>
          <a:p>
            <a:pPr marL="0" indent="0" algn="just">
              <a:buNone/>
            </a:pPr>
            <a:endParaRPr lang="en-US" sz="4500" dirty="0">
              <a:solidFill>
                <a:srgbClr val="0061AA"/>
              </a:solidFill>
              <a:latin typeface="Arial" panose="020B0604020202020204" pitchFamily="34" charset="0"/>
              <a:cs typeface="Arial" panose="020B0604020202020204" pitchFamily="34" charset="0"/>
            </a:endParaRPr>
          </a:p>
          <a:p>
            <a:pPr marL="0" indent="0" algn="just">
              <a:buNone/>
            </a:pPr>
            <a:r>
              <a:rPr lang="en-US" sz="4500" b="0" i="0" dirty="0" err="1">
                <a:solidFill>
                  <a:srgbClr val="202020"/>
                </a:solidFill>
                <a:effectLst/>
                <a:latin typeface="Arial" panose="020B0604020202020204" pitchFamily="34" charset="0"/>
                <a:cs typeface="Arial" panose="020B0604020202020204" pitchFamily="34" charset="0"/>
              </a:rPr>
              <a:t>Väljaspool</a:t>
            </a:r>
            <a:r>
              <a:rPr lang="en-US" sz="4500" b="0" i="0" dirty="0">
                <a:solidFill>
                  <a:srgbClr val="202020"/>
                </a:solidFill>
                <a:effectLst/>
                <a:latin typeface="Arial" panose="020B0604020202020204" pitchFamily="34" charset="0"/>
                <a:cs typeface="Arial" panose="020B0604020202020204" pitchFamily="34" charset="0"/>
              </a:rPr>
              <a:t> </a:t>
            </a:r>
            <a:r>
              <a:rPr lang="en-US" sz="4500" b="0" i="0" dirty="0" err="1">
                <a:solidFill>
                  <a:srgbClr val="202020"/>
                </a:solidFill>
                <a:effectLst/>
                <a:latin typeface="Arial" panose="020B0604020202020204" pitchFamily="34" charset="0"/>
                <a:cs typeface="Arial" panose="020B0604020202020204" pitchFamily="34" charset="0"/>
              </a:rPr>
              <a:t>kodu</a:t>
            </a:r>
            <a:r>
              <a:rPr lang="en-US" sz="4500" b="0" i="0" dirty="0">
                <a:solidFill>
                  <a:srgbClr val="202020"/>
                </a:solidFill>
                <a:effectLst/>
                <a:latin typeface="Arial" panose="020B0604020202020204" pitchFamily="34" charset="0"/>
                <a:cs typeface="Arial" panose="020B0604020202020204" pitchFamily="34" charset="0"/>
              </a:rPr>
              <a:t> </a:t>
            </a:r>
            <a:r>
              <a:rPr lang="en-US" sz="4500" b="0" i="0" dirty="0" err="1">
                <a:solidFill>
                  <a:srgbClr val="202020"/>
                </a:solidFill>
                <a:effectLst/>
                <a:latin typeface="Arial" panose="020B0604020202020204" pitchFamily="34" charset="0"/>
                <a:cs typeface="Arial" panose="020B0604020202020204" pitchFamily="34" charset="0"/>
              </a:rPr>
              <a:t>osutatava</a:t>
            </a:r>
            <a:r>
              <a:rPr lang="en-US" sz="4500" b="0" i="0" dirty="0">
                <a:solidFill>
                  <a:srgbClr val="202020"/>
                </a:solidFill>
                <a:effectLst/>
                <a:latin typeface="Arial" panose="020B0604020202020204" pitchFamily="34" charset="0"/>
                <a:cs typeface="Arial" panose="020B0604020202020204" pitchFamily="34" charset="0"/>
              </a:rPr>
              <a:t> </a:t>
            </a:r>
            <a:r>
              <a:rPr lang="en-US" sz="4500" b="0" i="0" dirty="0" err="1">
                <a:solidFill>
                  <a:srgbClr val="202020"/>
                </a:solidFill>
                <a:effectLst/>
                <a:latin typeface="Arial" panose="020B0604020202020204" pitchFamily="34" charset="0"/>
                <a:cs typeface="Arial" panose="020B0604020202020204" pitchFamily="34" charset="0"/>
              </a:rPr>
              <a:t>üldhooldusteenuse</a:t>
            </a:r>
            <a:r>
              <a:rPr lang="en-US" sz="4500" b="0" i="0" dirty="0">
                <a:solidFill>
                  <a:srgbClr val="202020"/>
                </a:solidFill>
                <a:effectLst/>
                <a:latin typeface="Arial" panose="020B0604020202020204" pitchFamily="34" charset="0"/>
                <a:cs typeface="Arial" panose="020B0604020202020204" pitchFamily="34" charset="0"/>
              </a:rPr>
              <a:t> </a:t>
            </a:r>
            <a:r>
              <a:rPr lang="en-US" sz="4500" b="0" i="0" dirty="0" err="1">
                <a:solidFill>
                  <a:srgbClr val="202020"/>
                </a:solidFill>
                <a:effectLst/>
                <a:latin typeface="Arial" panose="020B0604020202020204" pitchFamily="34" charset="0"/>
                <a:cs typeface="Arial" panose="020B0604020202020204" pitchFamily="34" charset="0"/>
              </a:rPr>
              <a:t>osutaja</a:t>
            </a:r>
            <a:r>
              <a:rPr lang="en-US" sz="4500" b="0" i="0" dirty="0">
                <a:solidFill>
                  <a:srgbClr val="202020"/>
                </a:solidFill>
                <a:effectLst/>
                <a:latin typeface="Arial" panose="020B0604020202020204" pitchFamily="34" charset="0"/>
                <a:cs typeface="Arial" panose="020B0604020202020204" pitchFamily="34" charset="0"/>
              </a:rPr>
              <a:t> </a:t>
            </a:r>
            <a:r>
              <a:rPr lang="en-US" sz="4500" b="0" i="0" dirty="0" err="1">
                <a:solidFill>
                  <a:srgbClr val="202020"/>
                </a:solidFill>
                <a:effectLst/>
                <a:latin typeface="Arial" panose="020B0604020202020204" pitchFamily="34" charset="0"/>
                <a:cs typeface="Arial" panose="020B0604020202020204" pitchFamily="34" charset="0"/>
              </a:rPr>
              <a:t>avalikustab</a:t>
            </a:r>
            <a:r>
              <a:rPr lang="en-US" sz="4500" b="0" i="0" dirty="0">
                <a:solidFill>
                  <a:srgbClr val="202020"/>
                </a:solidFill>
                <a:effectLst/>
                <a:latin typeface="Arial" panose="020B0604020202020204" pitchFamily="34" charset="0"/>
                <a:cs typeface="Arial" panose="020B0604020202020204" pitchFamily="34" charset="0"/>
              </a:rPr>
              <a:t> </a:t>
            </a:r>
            <a:r>
              <a:rPr lang="en-US" sz="4500" b="0" i="0" dirty="0" err="1">
                <a:solidFill>
                  <a:srgbClr val="202020"/>
                </a:solidFill>
                <a:effectLst/>
                <a:latin typeface="Arial" panose="020B0604020202020204" pitchFamily="34" charset="0"/>
                <a:cs typeface="Arial" panose="020B0604020202020204" pitchFamily="34" charset="0"/>
              </a:rPr>
              <a:t>teenuskoha</a:t>
            </a:r>
            <a:r>
              <a:rPr lang="en-US" sz="4500" b="0" i="0" dirty="0">
                <a:solidFill>
                  <a:srgbClr val="202020"/>
                </a:solidFill>
                <a:effectLst/>
                <a:latin typeface="Arial" panose="020B0604020202020204" pitchFamily="34" charset="0"/>
                <a:cs typeface="Arial" panose="020B0604020202020204" pitchFamily="34" charset="0"/>
              </a:rPr>
              <a:t> </a:t>
            </a:r>
            <a:r>
              <a:rPr lang="en-US" sz="4500" b="0" i="0" dirty="0" err="1">
                <a:solidFill>
                  <a:srgbClr val="202020"/>
                </a:solidFill>
                <a:effectLst/>
                <a:latin typeface="Arial" panose="020B0604020202020204" pitchFamily="34" charset="0"/>
                <a:cs typeface="Arial" panose="020B0604020202020204" pitchFamily="34" charset="0"/>
              </a:rPr>
              <a:t>maksumuse</a:t>
            </a:r>
            <a:r>
              <a:rPr lang="en-US" sz="4500" b="0" i="0" dirty="0">
                <a:solidFill>
                  <a:srgbClr val="202020"/>
                </a:solidFill>
                <a:effectLst/>
                <a:latin typeface="Arial" panose="020B0604020202020204" pitchFamily="34" charset="0"/>
                <a:cs typeface="Arial" panose="020B0604020202020204" pitchFamily="34" charset="0"/>
              </a:rPr>
              <a:t> ja (</a:t>
            </a:r>
            <a:r>
              <a:rPr lang="en-US" sz="4500" b="0" i="0" dirty="0" err="1">
                <a:solidFill>
                  <a:srgbClr val="202020"/>
                </a:solidFill>
                <a:effectLst/>
                <a:latin typeface="Arial" panose="020B0604020202020204" pitchFamily="34" charset="0"/>
                <a:cs typeface="Arial" panose="020B0604020202020204" pitchFamily="34" charset="0"/>
              </a:rPr>
              <a:t>sh</a:t>
            </a:r>
            <a:r>
              <a:rPr lang="en-US" sz="4500" b="0" i="0" dirty="0">
                <a:solidFill>
                  <a:srgbClr val="202020"/>
                </a:solidFill>
                <a:effectLst/>
                <a:latin typeface="Arial" panose="020B0604020202020204" pitchFamily="34" charset="0"/>
                <a:cs typeface="Arial" panose="020B0604020202020204" pitchFamily="34" charset="0"/>
              </a:rPr>
              <a:t> </a:t>
            </a:r>
            <a:r>
              <a:rPr lang="en-US" sz="4500" b="0" i="0" dirty="0" err="1">
                <a:solidFill>
                  <a:srgbClr val="202020"/>
                </a:solidFill>
                <a:effectLst/>
                <a:latin typeface="Arial" panose="020B0604020202020204" pitchFamily="34" charset="0"/>
                <a:cs typeface="Arial" panose="020B0604020202020204" pitchFamily="34" charset="0"/>
              </a:rPr>
              <a:t>hooldustöötajate</a:t>
            </a:r>
            <a:r>
              <a:rPr lang="en-US" sz="4500" b="0" i="0" dirty="0">
                <a:solidFill>
                  <a:srgbClr val="202020"/>
                </a:solidFill>
                <a:effectLst/>
                <a:latin typeface="Arial" panose="020B0604020202020204" pitchFamily="34" charset="0"/>
                <a:cs typeface="Arial" panose="020B0604020202020204" pitchFamily="34" charset="0"/>
              </a:rPr>
              <a:t> ja </a:t>
            </a:r>
            <a:r>
              <a:rPr lang="en-US" sz="4500" b="0" i="0" dirty="0" err="1">
                <a:solidFill>
                  <a:srgbClr val="202020"/>
                </a:solidFill>
                <a:effectLst/>
                <a:latin typeface="Arial" panose="020B0604020202020204" pitchFamily="34" charset="0"/>
                <a:cs typeface="Arial" panose="020B0604020202020204" pitchFamily="34" charset="0"/>
              </a:rPr>
              <a:t>abihooldustöötajate</a:t>
            </a:r>
            <a:r>
              <a:rPr lang="en-US" sz="4500" b="0" i="0" dirty="0">
                <a:solidFill>
                  <a:srgbClr val="202020"/>
                </a:solidFill>
                <a:effectLst/>
                <a:latin typeface="Arial" panose="020B0604020202020204" pitchFamily="34" charset="0"/>
                <a:cs typeface="Arial" panose="020B0604020202020204" pitchFamily="34" charset="0"/>
              </a:rPr>
              <a:t> </a:t>
            </a:r>
            <a:r>
              <a:rPr lang="en-US" sz="4500" b="0" i="0" dirty="0" err="1">
                <a:solidFill>
                  <a:srgbClr val="202020"/>
                </a:solidFill>
                <a:effectLst/>
                <a:latin typeface="Arial" panose="020B0604020202020204" pitchFamily="34" charset="0"/>
                <a:cs typeface="Arial" panose="020B0604020202020204" pitchFamily="34" charset="0"/>
              </a:rPr>
              <a:t>tegelike</a:t>
            </a:r>
            <a:r>
              <a:rPr lang="en-US" sz="4500" b="0" i="0" dirty="0">
                <a:solidFill>
                  <a:srgbClr val="202020"/>
                </a:solidFill>
                <a:effectLst/>
                <a:latin typeface="Arial" panose="020B0604020202020204" pitchFamily="34" charset="0"/>
                <a:cs typeface="Arial" panose="020B0604020202020204" pitchFamily="34" charset="0"/>
              </a:rPr>
              <a:t> </a:t>
            </a:r>
            <a:r>
              <a:rPr lang="en-US" sz="4500" b="0" i="0" dirty="0" err="1">
                <a:solidFill>
                  <a:srgbClr val="202020"/>
                </a:solidFill>
                <a:effectLst/>
                <a:latin typeface="Arial" panose="020B0604020202020204" pitchFamily="34" charset="0"/>
                <a:cs typeface="Arial" panose="020B0604020202020204" pitchFamily="34" charset="0"/>
              </a:rPr>
              <a:t>kulude</a:t>
            </a:r>
            <a:r>
              <a:rPr lang="en-US" sz="4500" b="0" i="0" dirty="0">
                <a:solidFill>
                  <a:srgbClr val="202020"/>
                </a:solidFill>
                <a:effectLst/>
                <a:latin typeface="Arial" panose="020B0604020202020204" pitchFamily="34" charset="0"/>
                <a:cs typeface="Arial" panose="020B0604020202020204" pitchFamily="34" charset="0"/>
              </a:rPr>
              <a:t> </a:t>
            </a:r>
            <a:r>
              <a:rPr lang="en-US" sz="4500" b="0" i="0" dirty="0" err="1">
                <a:solidFill>
                  <a:srgbClr val="202020"/>
                </a:solidFill>
                <a:effectLst/>
                <a:latin typeface="Arial" panose="020B0604020202020204" pitchFamily="34" charset="0"/>
                <a:cs typeface="Arial" panose="020B0604020202020204" pitchFamily="34" charset="0"/>
              </a:rPr>
              <a:t>maksumuse</a:t>
            </a:r>
            <a:r>
              <a:rPr lang="en-US" sz="4500" b="0" i="0" dirty="0">
                <a:solidFill>
                  <a:srgbClr val="202020"/>
                </a:solidFill>
                <a:effectLst/>
                <a:latin typeface="Arial" panose="020B0604020202020204" pitchFamily="34" charset="0"/>
                <a:cs typeface="Arial" panose="020B0604020202020204" pitchFamily="34" charset="0"/>
              </a:rPr>
              <a:t>) </a:t>
            </a:r>
            <a:r>
              <a:rPr lang="en-US" sz="4500" b="0" i="0" dirty="0" err="1">
                <a:solidFill>
                  <a:srgbClr val="202020"/>
                </a:solidFill>
                <a:effectLst/>
                <a:latin typeface="Arial" panose="020B0604020202020204" pitchFamily="34" charset="0"/>
                <a:cs typeface="Arial" panose="020B0604020202020204" pitchFamily="34" charset="0"/>
              </a:rPr>
              <a:t>ühe</a:t>
            </a:r>
            <a:r>
              <a:rPr lang="en-US" sz="4500" b="0" i="0" dirty="0">
                <a:solidFill>
                  <a:srgbClr val="202020"/>
                </a:solidFill>
                <a:effectLst/>
                <a:latin typeface="Arial" panose="020B0604020202020204" pitchFamily="34" charset="0"/>
                <a:cs typeface="Arial" panose="020B0604020202020204" pitchFamily="34" charset="0"/>
              </a:rPr>
              <a:t> </a:t>
            </a:r>
            <a:r>
              <a:rPr lang="en-US" sz="4500" b="0" i="0" dirty="0" err="1">
                <a:solidFill>
                  <a:srgbClr val="202020"/>
                </a:solidFill>
                <a:effectLst/>
                <a:latin typeface="Arial" panose="020B0604020202020204" pitchFamily="34" charset="0"/>
                <a:cs typeface="Arial" panose="020B0604020202020204" pitchFamily="34" charset="0"/>
              </a:rPr>
              <a:t>teenusesaaja</a:t>
            </a:r>
            <a:r>
              <a:rPr lang="en-US" sz="4500" b="0" i="0" dirty="0">
                <a:solidFill>
                  <a:srgbClr val="202020"/>
                </a:solidFill>
                <a:effectLst/>
                <a:latin typeface="Arial" panose="020B0604020202020204" pitchFamily="34" charset="0"/>
                <a:cs typeface="Arial" panose="020B0604020202020204" pitchFamily="34" charset="0"/>
              </a:rPr>
              <a:t> </a:t>
            </a:r>
            <a:r>
              <a:rPr lang="en-US" sz="4500" b="0" i="0" dirty="0" err="1">
                <a:solidFill>
                  <a:srgbClr val="202020"/>
                </a:solidFill>
                <a:effectLst/>
                <a:latin typeface="Arial" panose="020B0604020202020204" pitchFamily="34" charset="0"/>
                <a:cs typeface="Arial" panose="020B0604020202020204" pitchFamily="34" charset="0"/>
              </a:rPr>
              <a:t>kohta</a:t>
            </a:r>
            <a:r>
              <a:rPr lang="en-US" sz="4500" b="0" i="0" dirty="0">
                <a:solidFill>
                  <a:srgbClr val="202020"/>
                </a:solidFill>
                <a:effectLst/>
                <a:latin typeface="Arial" panose="020B0604020202020204" pitchFamily="34" charset="0"/>
                <a:cs typeface="Arial" panose="020B0604020202020204" pitchFamily="34" charset="0"/>
              </a:rPr>
              <a:t> (</a:t>
            </a:r>
            <a:r>
              <a:rPr lang="en-US" sz="4500" b="0" i="0" dirty="0" err="1">
                <a:solidFill>
                  <a:srgbClr val="202020"/>
                </a:solidFill>
                <a:effectLst/>
                <a:latin typeface="Arial" panose="020B0604020202020204" pitchFamily="34" charset="0"/>
                <a:cs typeface="Arial" panose="020B0604020202020204" pitchFamily="34" charset="0"/>
              </a:rPr>
              <a:t>tavaliselt</a:t>
            </a:r>
            <a:r>
              <a:rPr lang="en-US" sz="4500" b="0" i="0" dirty="0">
                <a:solidFill>
                  <a:srgbClr val="202020"/>
                </a:solidFill>
                <a:effectLst/>
                <a:latin typeface="Arial" panose="020B0604020202020204" pitchFamily="34" charset="0"/>
                <a:cs typeface="Arial" panose="020B0604020202020204" pitchFamily="34" charset="0"/>
              </a:rPr>
              <a:t> on see info </a:t>
            </a:r>
            <a:r>
              <a:rPr lang="en-US" sz="4500" b="0" i="0" dirty="0" err="1">
                <a:solidFill>
                  <a:srgbClr val="202020"/>
                </a:solidFill>
                <a:effectLst/>
                <a:latin typeface="Arial" panose="020B0604020202020204" pitchFamily="34" charset="0"/>
                <a:cs typeface="Arial" panose="020B0604020202020204" pitchFamily="34" charset="0"/>
              </a:rPr>
              <a:t>esitatud</a:t>
            </a:r>
            <a:r>
              <a:rPr lang="en-US" sz="4500" b="0" i="0" dirty="0">
                <a:solidFill>
                  <a:srgbClr val="202020"/>
                </a:solidFill>
                <a:effectLst/>
                <a:latin typeface="Arial" panose="020B0604020202020204" pitchFamily="34" charset="0"/>
                <a:cs typeface="Arial" panose="020B0604020202020204" pitchFamily="34" charset="0"/>
              </a:rPr>
              <a:t> </a:t>
            </a:r>
            <a:r>
              <a:rPr lang="en-US" sz="4500" b="0" i="0" dirty="0" err="1">
                <a:solidFill>
                  <a:srgbClr val="202020"/>
                </a:solidFill>
                <a:effectLst/>
                <a:latin typeface="Arial" panose="020B0604020202020204" pitchFamily="34" charset="0"/>
                <a:cs typeface="Arial" panose="020B0604020202020204" pitchFamily="34" charset="0"/>
              </a:rPr>
              <a:t>kodulehel</a:t>
            </a:r>
            <a:r>
              <a:rPr lang="en-US" sz="4500" b="0" i="0" dirty="0">
                <a:solidFill>
                  <a:srgbClr val="202020"/>
                </a:solidFill>
                <a:effectLst/>
                <a:latin typeface="Arial" panose="020B0604020202020204" pitchFamily="34" charset="0"/>
                <a:cs typeface="Arial" panose="020B0604020202020204" pitchFamily="34" charset="0"/>
              </a:rPr>
              <a:t>).</a:t>
            </a:r>
          </a:p>
          <a:p>
            <a:pPr marL="0" indent="0" algn="l">
              <a:buNone/>
            </a:pPr>
            <a:endParaRPr lang="en-US" sz="4500" b="0" i="0" dirty="0">
              <a:effectLst/>
              <a:latin typeface="Arial" panose="020B0604020202020204" pitchFamily="34" charset="0"/>
              <a:cs typeface="Arial" panose="020B0604020202020204" pitchFamily="34" charset="0"/>
            </a:endParaRPr>
          </a:p>
          <a:p>
            <a:pPr marL="0" indent="0" algn="just">
              <a:buNone/>
            </a:pPr>
            <a:endParaRPr lang="en-US" sz="3800" b="0" i="0" dirty="0">
              <a:effectLst/>
              <a:latin typeface="Arial" panose="020B0604020202020204" pitchFamily="34" charset="0"/>
              <a:cs typeface="Arial" panose="020B0604020202020204" pitchFamily="34" charset="0"/>
            </a:endParaRPr>
          </a:p>
          <a:p>
            <a:pPr marL="0" indent="0">
              <a:buNone/>
            </a:pPr>
            <a:endParaRPr lang="en-US" dirty="0"/>
          </a:p>
        </p:txBody>
      </p:sp>
    </p:spTree>
    <p:extLst>
      <p:ext uri="{BB962C8B-B14F-4D97-AF65-F5344CB8AC3E}">
        <p14:creationId xmlns:p14="http://schemas.microsoft.com/office/powerpoint/2010/main" val="7305289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88640"/>
            <a:ext cx="8568952" cy="727571"/>
          </a:xfrm>
        </p:spPr>
        <p:txBody>
          <a:bodyPr>
            <a:noAutofit/>
          </a:bodyPr>
          <a:lstStyle/>
          <a:p>
            <a:r>
              <a:rPr lang="en-US" sz="3600" dirty="0" err="1">
                <a:solidFill>
                  <a:srgbClr val="0070C0"/>
                </a:solidFill>
                <a:latin typeface="Arial" panose="020B0604020202020204" pitchFamily="34" charset="0"/>
                <a:cs typeface="Arial" panose="020B0604020202020204" pitchFamily="34" charset="0"/>
              </a:rPr>
              <a:t>Koduteenus</a:t>
            </a:r>
            <a:endParaRPr lang="et-EE" sz="3600" b="1" dirty="0">
              <a:solidFill>
                <a:srgbClr val="0070C0"/>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395536" y="1052736"/>
            <a:ext cx="8424936" cy="5805264"/>
          </a:xfrm>
        </p:spPr>
        <p:txBody>
          <a:bodyPr>
            <a:noAutofit/>
          </a:bodyPr>
          <a:lstStyle/>
          <a:p>
            <a:pPr marL="0" indent="0" algn="just">
              <a:buNone/>
            </a:pPr>
            <a:r>
              <a:rPr lang="en-US" sz="1800" dirty="0" err="1">
                <a:latin typeface="Arial" panose="020B0604020202020204" pitchFamily="34" charset="0"/>
                <a:cs typeface="Arial" panose="020B0604020202020204" pitchFamily="34" charset="0"/>
              </a:rPr>
              <a:t>Kohalike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omavalitsuste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poolt</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eakatele</a:t>
            </a:r>
            <a:r>
              <a:rPr lang="en-US" sz="1800" dirty="0">
                <a:latin typeface="Arial" panose="020B0604020202020204" pitchFamily="34" charset="0"/>
                <a:cs typeface="Arial" panose="020B0604020202020204" pitchFamily="34" charset="0"/>
              </a:rPr>
              <a:t> ja </a:t>
            </a:r>
            <a:r>
              <a:rPr lang="en-US" sz="1800" dirty="0" err="1">
                <a:latin typeface="Arial" panose="020B0604020202020204" pitchFamily="34" charset="0"/>
                <a:cs typeface="Arial" panose="020B0604020202020204" pitchFamily="34" charset="0"/>
              </a:rPr>
              <a:t>puudega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inimestele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pakutavad</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sotsiaalteenused</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vastavalt</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Sotsiaalhoolekande</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Seadusele</a:t>
            </a:r>
            <a:r>
              <a:rPr lang="en-US" sz="1800" dirty="0">
                <a:latin typeface="Arial" panose="020B0604020202020204" pitchFamily="34" charset="0"/>
                <a:cs typeface="Arial" panose="020B0604020202020204" pitchFamily="34" charset="0"/>
              </a:rPr>
              <a:t> (SHS, RT I, 31.12.2024, 29)</a:t>
            </a:r>
            <a:r>
              <a:rPr lang="et-EE" sz="1800" dirty="0">
                <a:latin typeface="Arial" panose="020B0604020202020204" pitchFamily="34" charset="0"/>
                <a:cs typeface="Arial" panose="020B0604020202020204" pitchFamily="34" charset="0"/>
              </a:rPr>
              <a:t>.</a:t>
            </a:r>
            <a:endParaRPr lang="en-US" sz="1800" dirty="0">
              <a:latin typeface="Arial" panose="020B0604020202020204" pitchFamily="34" charset="0"/>
              <a:cs typeface="Arial" panose="020B0604020202020204" pitchFamily="34" charset="0"/>
            </a:endParaRPr>
          </a:p>
          <a:p>
            <a:pPr marL="0" indent="0" algn="just">
              <a:buNone/>
            </a:pPr>
            <a:r>
              <a:rPr lang="en-US" sz="1800" b="1" dirty="0" err="1">
                <a:latin typeface="Arial" panose="020B0604020202020204" pitchFamily="34" charset="0"/>
                <a:cs typeface="Arial" panose="020B0604020202020204" pitchFamily="34" charset="0"/>
              </a:rPr>
              <a:t>Koduteenus</a:t>
            </a:r>
            <a:r>
              <a:rPr lang="en-US" sz="1800" dirty="0">
                <a:latin typeface="Arial" panose="020B0604020202020204" pitchFamily="34" charset="0"/>
                <a:cs typeface="Arial" panose="020B0604020202020204" pitchFamily="34" charset="0"/>
              </a:rPr>
              <a:t> – </a:t>
            </a:r>
            <a:r>
              <a:rPr lang="et-EE" sz="1800" dirty="0">
                <a:latin typeface="Arial" panose="020B0604020202020204" pitchFamily="34" charset="0"/>
                <a:cs typeface="Arial" panose="020B0604020202020204" pitchFamily="34" charset="0"/>
              </a:rPr>
              <a:t>Koduteenus on kohaliku omavalitsuse üksuse korraldatav sotsiaalteenus, mille eesmärk on täisealise isiku iseseisva ja turvalise toimetuleku tagamine kodustes tingimustes, säilitades ja parandades tema elukvaliteeti. Koduteenuse osutamisel abistatakse isikut toimingutes, mida isik terviseseisundist, tegevusvõimest või elukeskkonnast tulenevatel põhjustel ei suuda sooritada kõrvalabita, kuid mis on vajalikud kodustes tingimustes elamiseks, nagu kütmine, toiduvalmistamine, eluruumi ja riiete korrastamine ning väljaspool eluruumi toiduainete ja majapidamistarvete ostmine ja muu asjaajamine</a:t>
            </a:r>
            <a:r>
              <a:rPr lang="en-US" sz="1800" dirty="0">
                <a:latin typeface="Arial" panose="020B0604020202020204" pitchFamily="34" charset="0"/>
                <a:cs typeface="Arial" panose="020B0604020202020204" pitchFamily="34" charset="0"/>
              </a:rPr>
              <a:t> (SHS, RT I, 31.12.2024, 29)</a:t>
            </a:r>
            <a:r>
              <a:rPr lang="et-EE" sz="1800" dirty="0">
                <a:latin typeface="Arial" panose="020B0604020202020204" pitchFamily="34" charset="0"/>
                <a:cs typeface="Arial" panose="020B0604020202020204" pitchFamily="34" charset="0"/>
              </a:rPr>
              <a:t>.</a:t>
            </a:r>
            <a:endParaRPr lang="en-US" sz="1800" dirty="0">
              <a:latin typeface="Arial" panose="020B0604020202020204" pitchFamily="34" charset="0"/>
              <a:cs typeface="Arial" panose="020B0604020202020204" pitchFamily="34" charset="0"/>
            </a:endParaRPr>
          </a:p>
          <a:p>
            <a:pPr marL="0" indent="0" algn="just">
              <a:buNone/>
            </a:pPr>
            <a:endParaRPr lang="en-US" sz="1800" b="0" i="0" dirty="0">
              <a:solidFill>
                <a:srgbClr val="202020"/>
              </a:solidFill>
              <a:effectLst/>
              <a:latin typeface="Arial" panose="020B0604020202020204" pitchFamily="34" charset="0"/>
              <a:cs typeface="Arial" panose="020B0604020202020204" pitchFamily="34" charset="0"/>
            </a:endParaRPr>
          </a:p>
          <a:p>
            <a:pPr marL="0" indent="0" algn="just">
              <a:buNone/>
            </a:pPr>
            <a:r>
              <a:rPr lang="en-US" sz="1800" b="0" i="0" dirty="0" err="1">
                <a:solidFill>
                  <a:srgbClr val="202020"/>
                </a:solidFill>
                <a:effectLst/>
                <a:latin typeface="Arial" panose="020B0604020202020204" pitchFamily="34" charset="0"/>
                <a:cs typeface="Arial" panose="020B0604020202020204" pitchFamily="34" charset="0"/>
              </a:rPr>
              <a:t>Kõrvalabi</a:t>
            </a:r>
            <a:r>
              <a:rPr lang="en-US" sz="1800" b="0" i="0" dirty="0">
                <a:solidFill>
                  <a:srgbClr val="202020"/>
                </a:solidFill>
                <a:effectLst/>
                <a:latin typeface="Arial" panose="020B0604020202020204" pitchFamily="34" charset="0"/>
                <a:cs typeface="Arial" panose="020B0604020202020204" pitchFamily="34" charset="0"/>
              </a:rPr>
              <a:t> </a:t>
            </a:r>
            <a:r>
              <a:rPr lang="en-US" sz="1800" b="0" i="0" dirty="0" err="1">
                <a:solidFill>
                  <a:srgbClr val="202020"/>
                </a:solidFill>
                <a:effectLst/>
                <a:latin typeface="Arial" panose="020B0604020202020204" pitchFamily="34" charset="0"/>
                <a:cs typeface="Arial" panose="020B0604020202020204" pitchFamily="34" charset="0"/>
              </a:rPr>
              <a:t>vajaduse</a:t>
            </a:r>
            <a:r>
              <a:rPr lang="en-US" sz="1800" b="0" i="0" dirty="0">
                <a:solidFill>
                  <a:srgbClr val="202020"/>
                </a:solidFill>
                <a:effectLst/>
                <a:latin typeface="Arial" panose="020B0604020202020204" pitchFamily="34" charset="0"/>
                <a:cs typeface="Arial" panose="020B0604020202020204" pitchFamily="34" charset="0"/>
              </a:rPr>
              <a:t> </a:t>
            </a:r>
            <a:r>
              <a:rPr lang="en-US" sz="1800" b="0" i="0" dirty="0" err="1">
                <a:solidFill>
                  <a:srgbClr val="202020"/>
                </a:solidFill>
                <a:effectLst/>
                <a:latin typeface="Arial" panose="020B0604020202020204" pitchFamily="34" charset="0"/>
                <a:cs typeface="Arial" panose="020B0604020202020204" pitchFamily="34" charset="0"/>
              </a:rPr>
              <a:t>määra</a:t>
            </a:r>
            <a:r>
              <a:rPr lang="en-US" sz="1800" b="0" i="0" dirty="0">
                <a:solidFill>
                  <a:srgbClr val="202020"/>
                </a:solidFill>
                <a:effectLst/>
                <a:latin typeface="Arial" panose="020B0604020202020204" pitchFamily="34" charset="0"/>
                <a:cs typeface="Arial" panose="020B0604020202020204" pitchFamily="34" charset="0"/>
              </a:rPr>
              <a:t> </a:t>
            </a:r>
            <a:r>
              <a:rPr lang="en-US" sz="1800" b="0" i="0" dirty="0" err="1">
                <a:solidFill>
                  <a:srgbClr val="202020"/>
                </a:solidFill>
                <a:effectLst/>
                <a:latin typeface="Arial" panose="020B0604020202020204" pitchFamily="34" charset="0"/>
                <a:cs typeface="Arial" panose="020B0604020202020204" pitchFamily="34" charset="0"/>
              </a:rPr>
              <a:t>hinnatakse</a:t>
            </a:r>
            <a:r>
              <a:rPr lang="en-US" sz="1800" b="0" i="0" dirty="0">
                <a:solidFill>
                  <a:srgbClr val="202020"/>
                </a:solidFill>
                <a:effectLst/>
                <a:latin typeface="Arial" panose="020B0604020202020204" pitchFamily="34" charset="0"/>
                <a:cs typeface="Arial" panose="020B0604020202020204" pitchFamily="34" charset="0"/>
              </a:rPr>
              <a:t> </a:t>
            </a:r>
            <a:r>
              <a:rPr lang="en-US" sz="1800" b="0" i="0" dirty="0" err="1">
                <a:solidFill>
                  <a:srgbClr val="202020"/>
                </a:solidFill>
                <a:effectLst/>
                <a:latin typeface="Arial" panose="020B0604020202020204" pitchFamily="34" charset="0"/>
                <a:cs typeface="Arial" panose="020B0604020202020204" pitchFamily="34" charset="0"/>
              </a:rPr>
              <a:t>hooldusvajaduse</a:t>
            </a:r>
            <a:r>
              <a:rPr lang="en-US" sz="1800" b="0" i="0" dirty="0">
                <a:solidFill>
                  <a:srgbClr val="202020"/>
                </a:solidFill>
                <a:effectLst/>
                <a:latin typeface="Arial" panose="020B0604020202020204" pitchFamily="34" charset="0"/>
                <a:cs typeface="Arial" panose="020B0604020202020204" pitchFamily="34" charset="0"/>
              </a:rPr>
              <a:t> </a:t>
            </a:r>
            <a:r>
              <a:rPr lang="en-US" sz="1800" b="0" i="0" dirty="0" err="1">
                <a:solidFill>
                  <a:srgbClr val="202020"/>
                </a:solidFill>
                <a:effectLst/>
                <a:latin typeface="Arial" panose="020B0604020202020204" pitchFamily="34" charset="0"/>
                <a:cs typeface="Arial" panose="020B0604020202020204" pitchFamily="34" charset="0"/>
              </a:rPr>
              <a:t>hindamise</a:t>
            </a:r>
            <a:r>
              <a:rPr lang="en-US" sz="1800" b="0" i="0" dirty="0">
                <a:solidFill>
                  <a:srgbClr val="202020"/>
                </a:solidFill>
                <a:effectLst/>
                <a:latin typeface="Arial" panose="020B0604020202020204" pitchFamily="34" charset="0"/>
                <a:cs typeface="Arial" panose="020B0604020202020204" pitchFamily="34" charset="0"/>
              </a:rPr>
              <a:t> </a:t>
            </a:r>
            <a:r>
              <a:rPr lang="en-US" sz="1800" b="0" i="0" dirty="0" err="1">
                <a:solidFill>
                  <a:srgbClr val="202020"/>
                </a:solidFill>
                <a:effectLst/>
                <a:latin typeface="Arial" panose="020B0604020202020204" pitchFamily="34" charset="0"/>
                <a:cs typeface="Arial" panose="020B0604020202020204" pitchFamily="34" charset="0"/>
              </a:rPr>
              <a:t>käigus</a:t>
            </a:r>
            <a:r>
              <a:rPr lang="en-US" sz="1800" b="0" i="0" dirty="0">
                <a:solidFill>
                  <a:srgbClr val="202020"/>
                </a:solidFill>
                <a:effectLst/>
                <a:latin typeface="Arial" panose="020B0604020202020204" pitchFamily="34" charset="0"/>
                <a:cs typeface="Arial" panose="020B0604020202020204" pitchFamily="34" charset="0"/>
              </a:rPr>
              <a:t> </a:t>
            </a:r>
            <a:r>
              <a:rPr lang="en-US" sz="1800" b="0" i="0" dirty="0" err="1">
                <a:solidFill>
                  <a:srgbClr val="202020"/>
                </a:solidFill>
                <a:effectLst/>
                <a:latin typeface="Arial" panose="020B0604020202020204" pitchFamily="34" charset="0"/>
                <a:cs typeface="Arial" panose="020B0604020202020204" pitchFamily="34" charset="0"/>
              </a:rPr>
              <a:t>iga</a:t>
            </a:r>
            <a:r>
              <a:rPr lang="en-US" sz="1800" b="0" i="0" dirty="0">
                <a:solidFill>
                  <a:srgbClr val="202020"/>
                </a:solidFill>
                <a:effectLst/>
                <a:latin typeface="Arial" panose="020B0604020202020204" pitchFamily="34" charset="0"/>
                <a:cs typeface="Arial" panose="020B0604020202020204" pitchFamily="34" charset="0"/>
              </a:rPr>
              <a:t> </a:t>
            </a:r>
            <a:r>
              <a:rPr lang="en-US" sz="1800" b="0" i="0" dirty="0" err="1">
                <a:solidFill>
                  <a:srgbClr val="202020"/>
                </a:solidFill>
                <a:effectLst/>
                <a:latin typeface="Arial" panose="020B0604020202020204" pitchFamily="34" charset="0"/>
                <a:cs typeface="Arial" panose="020B0604020202020204" pitchFamily="34" charset="0"/>
              </a:rPr>
              <a:t>isiku</a:t>
            </a:r>
            <a:r>
              <a:rPr lang="en-US" sz="1800" b="0" i="0" dirty="0">
                <a:solidFill>
                  <a:srgbClr val="202020"/>
                </a:solidFill>
                <a:effectLst/>
                <a:latin typeface="Arial" panose="020B0604020202020204" pitchFamily="34" charset="0"/>
                <a:cs typeface="Arial" panose="020B0604020202020204" pitchFamily="34" charset="0"/>
              </a:rPr>
              <a:t> </a:t>
            </a:r>
            <a:r>
              <a:rPr lang="en-US" sz="1800" b="0" i="0" dirty="0" err="1">
                <a:solidFill>
                  <a:srgbClr val="202020"/>
                </a:solidFill>
                <a:effectLst/>
                <a:latin typeface="Arial" panose="020B0604020202020204" pitchFamily="34" charset="0"/>
                <a:cs typeface="Arial" panose="020B0604020202020204" pitchFamily="34" charset="0"/>
              </a:rPr>
              <a:t>puhul</a:t>
            </a:r>
            <a:r>
              <a:rPr lang="en-US" sz="1800" b="0" i="0" dirty="0">
                <a:solidFill>
                  <a:srgbClr val="202020"/>
                </a:solidFill>
                <a:effectLst/>
                <a:latin typeface="Arial" panose="020B0604020202020204" pitchFamily="34" charset="0"/>
                <a:cs typeface="Arial" panose="020B0604020202020204" pitchFamily="34" charset="0"/>
              </a:rPr>
              <a:t> </a:t>
            </a:r>
            <a:r>
              <a:rPr lang="en-US" sz="1800" b="0" i="0" dirty="0" err="1">
                <a:solidFill>
                  <a:srgbClr val="202020"/>
                </a:solidFill>
                <a:effectLst/>
                <a:latin typeface="Arial" panose="020B0604020202020204" pitchFamily="34" charset="0"/>
                <a:cs typeface="Arial" panose="020B0604020202020204" pitchFamily="34" charset="0"/>
              </a:rPr>
              <a:t>eraldi</a:t>
            </a:r>
            <a:r>
              <a:rPr lang="en-US" sz="1800" b="0" i="0" dirty="0">
                <a:solidFill>
                  <a:srgbClr val="202020"/>
                </a:solidFill>
                <a:effectLst/>
                <a:latin typeface="Arial" panose="020B0604020202020204" pitchFamily="34" charset="0"/>
                <a:cs typeface="Arial" panose="020B0604020202020204" pitchFamily="34" charset="0"/>
              </a:rPr>
              <a:t> KOV </a:t>
            </a:r>
            <a:r>
              <a:rPr lang="en-US" sz="1800" b="0" i="0" dirty="0" err="1">
                <a:solidFill>
                  <a:srgbClr val="202020"/>
                </a:solidFill>
                <a:effectLst/>
                <a:latin typeface="Arial" panose="020B0604020202020204" pitchFamily="34" charset="0"/>
                <a:cs typeface="Arial" panose="020B0604020202020204" pitchFamily="34" charset="0"/>
              </a:rPr>
              <a:t>sotsiaaltöötaja</a:t>
            </a:r>
            <a:r>
              <a:rPr lang="en-US" sz="1800" b="0" i="0" dirty="0">
                <a:solidFill>
                  <a:srgbClr val="202020"/>
                </a:solidFill>
                <a:effectLst/>
                <a:latin typeface="Arial" panose="020B0604020202020204" pitchFamily="34" charset="0"/>
                <a:cs typeface="Arial" panose="020B0604020202020204" pitchFamily="34" charset="0"/>
              </a:rPr>
              <a:t> </a:t>
            </a:r>
            <a:r>
              <a:rPr lang="en-US" sz="1800" b="0" i="0" dirty="0" err="1">
                <a:solidFill>
                  <a:srgbClr val="202020"/>
                </a:solidFill>
                <a:effectLst/>
                <a:latin typeface="Arial" panose="020B0604020202020204" pitchFamily="34" charset="0"/>
                <a:cs typeface="Arial" panose="020B0604020202020204" pitchFamily="34" charset="0"/>
              </a:rPr>
              <a:t>poolt</a:t>
            </a:r>
            <a:r>
              <a:rPr lang="en-US" sz="1800" b="0" i="0" dirty="0">
                <a:solidFill>
                  <a:srgbClr val="202020"/>
                </a:solidFill>
                <a:effectLst/>
                <a:latin typeface="Arial" panose="020B0604020202020204" pitchFamily="34" charset="0"/>
                <a:cs typeface="Arial" panose="020B0604020202020204" pitchFamily="34" charset="0"/>
              </a:rPr>
              <a:t>. </a:t>
            </a:r>
            <a:r>
              <a:rPr lang="en-US" sz="1800" b="0" i="0" dirty="0" err="1">
                <a:solidFill>
                  <a:srgbClr val="202020"/>
                </a:solidFill>
                <a:effectLst/>
                <a:latin typeface="Arial" panose="020B0604020202020204" pitchFamily="34" charset="0"/>
                <a:cs typeface="Arial" panose="020B0604020202020204" pitchFamily="34" charset="0"/>
              </a:rPr>
              <a:t>Kohalik</a:t>
            </a:r>
            <a:r>
              <a:rPr lang="en-US" sz="1800" b="0" i="0" dirty="0">
                <a:solidFill>
                  <a:srgbClr val="202020"/>
                </a:solidFill>
                <a:effectLst/>
                <a:latin typeface="Arial" panose="020B0604020202020204" pitchFamily="34" charset="0"/>
                <a:cs typeface="Arial" panose="020B0604020202020204" pitchFamily="34" charset="0"/>
              </a:rPr>
              <a:t> </a:t>
            </a:r>
            <a:r>
              <a:rPr lang="en-US" sz="1800" b="0" i="0" dirty="0" err="1">
                <a:solidFill>
                  <a:srgbClr val="202020"/>
                </a:solidFill>
                <a:effectLst/>
                <a:latin typeface="Arial" panose="020B0604020202020204" pitchFamily="34" charset="0"/>
                <a:cs typeface="Arial" panose="020B0604020202020204" pitchFamily="34" charset="0"/>
              </a:rPr>
              <a:t>omavalitsus</a:t>
            </a:r>
            <a:r>
              <a:rPr lang="en-US" sz="1800" b="0" i="0" dirty="0">
                <a:solidFill>
                  <a:srgbClr val="202020"/>
                </a:solidFill>
                <a:effectLst/>
                <a:latin typeface="Arial" panose="020B0604020202020204" pitchFamily="34" charset="0"/>
                <a:cs typeface="Arial" panose="020B0604020202020204" pitchFamily="34" charset="0"/>
              </a:rPr>
              <a:t> </a:t>
            </a:r>
            <a:r>
              <a:rPr lang="en-US" sz="1800" b="0" i="0" dirty="0" err="1">
                <a:solidFill>
                  <a:srgbClr val="202020"/>
                </a:solidFill>
                <a:effectLst/>
                <a:latin typeface="Arial" panose="020B0604020202020204" pitchFamily="34" charset="0"/>
                <a:cs typeface="Arial" panose="020B0604020202020204" pitchFamily="34" charset="0"/>
              </a:rPr>
              <a:t>koostab</a:t>
            </a:r>
            <a:r>
              <a:rPr lang="en-US" sz="1800" b="0" i="0" dirty="0">
                <a:solidFill>
                  <a:srgbClr val="202020"/>
                </a:solidFill>
                <a:effectLst/>
                <a:latin typeface="Arial" panose="020B0604020202020204" pitchFamily="34" charset="0"/>
                <a:cs typeface="Arial" panose="020B0604020202020204" pitchFamily="34" charset="0"/>
              </a:rPr>
              <a:t> </a:t>
            </a:r>
            <a:r>
              <a:rPr lang="en-US" sz="1800" b="0" i="0" dirty="0" err="1">
                <a:solidFill>
                  <a:srgbClr val="202020"/>
                </a:solidFill>
                <a:effectLst/>
                <a:latin typeface="Arial" panose="020B0604020202020204" pitchFamily="34" charset="0"/>
                <a:cs typeface="Arial" panose="020B0604020202020204" pitchFamily="34" charset="0"/>
              </a:rPr>
              <a:t>koostöös</a:t>
            </a:r>
            <a:r>
              <a:rPr lang="en-US" sz="1800" b="0" i="0" dirty="0">
                <a:solidFill>
                  <a:srgbClr val="202020"/>
                </a:solidFill>
                <a:effectLst/>
                <a:latin typeface="Arial" panose="020B0604020202020204" pitchFamily="34" charset="0"/>
                <a:cs typeface="Arial" panose="020B0604020202020204" pitchFamily="34" charset="0"/>
              </a:rPr>
              <a:t> </a:t>
            </a:r>
            <a:r>
              <a:rPr lang="en-US" sz="1800" b="0" i="0" dirty="0" err="1">
                <a:solidFill>
                  <a:srgbClr val="202020"/>
                </a:solidFill>
                <a:effectLst/>
                <a:latin typeface="Arial" panose="020B0604020202020204" pitchFamily="34" charset="0"/>
                <a:cs typeface="Arial" panose="020B0604020202020204" pitchFamily="34" charset="0"/>
              </a:rPr>
              <a:t>teenust</a:t>
            </a:r>
            <a:r>
              <a:rPr lang="en-US" sz="1800" b="0" i="0" dirty="0">
                <a:solidFill>
                  <a:srgbClr val="202020"/>
                </a:solidFill>
                <a:effectLst/>
                <a:latin typeface="Arial" panose="020B0604020202020204" pitchFamily="34" charset="0"/>
                <a:cs typeface="Arial" panose="020B0604020202020204" pitchFamily="34" charset="0"/>
              </a:rPr>
              <a:t> </a:t>
            </a:r>
            <a:r>
              <a:rPr lang="en-US" sz="1800" b="0" i="0" dirty="0" err="1">
                <a:solidFill>
                  <a:srgbClr val="202020"/>
                </a:solidFill>
                <a:effectLst/>
                <a:latin typeface="Arial" panose="020B0604020202020204" pitchFamily="34" charset="0"/>
                <a:cs typeface="Arial" panose="020B0604020202020204" pitchFamily="34" charset="0"/>
              </a:rPr>
              <a:t>saava</a:t>
            </a:r>
            <a:r>
              <a:rPr lang="en-US" sz="1800" b="0" i="0" dirty="0">
                <a:solidFill>
                  <a:srgbClr val="202020"/>
                </a:solidFill>
                <a:effectLst/>
                <a:latin typeface="Arial" panose="020B0604020202020204" pitchFamily="34" charset="0"/>
                <a:cs typeface="Arial" panose="020B0604020202020204" pitchFamily="34" charset="0"/>
              </a:rPr>
              <a:t> </a:t>
            </a:r>
            <a:r>
              <a:rPr lang="en-US" sz="1800" b="0" i="0" dirty="0" err="1">
                <a:solidFill>
                  <a:srgbClr val="202020"/>
                </a:solidFill>
                <a:effectLst/>
                <a:latin typeface="Arial" panose="020B0604020202020204" pitchFamily="34" charset="0"/>
                <a:cs typeface="Arial" panose="020B0604020202020204" pitchFamily="34" charset="0"/>
              </a:rPr>
              <a:t>isiku</a:t>
            </a:r>
            <a:r>
              <a:rPr lang="en-US" sz="1800" b="0" i="0" dirty="0">
                <a:solidFill>
                  <a:srgbClr val="202020"/>
                </a:solidFill>
                <a:effectLst/>
                <a:latin typeface="Arial" panose="020B0604020202020204" pitchFamily="34" charset="0"/>
                <a:cs typeface="Arial" panose="020B0604020202020204" pitchFamily="34" charset="0"/>
              </a:rPr>
              <a:t> ja </a:t>
            </a:r>
            <a:r>
              <a:rPr lang="en-US" sz="1800" b="0" i="0" dirty="0" err="1">
                <a:solidFill>
                  <a:srgbClr val="202020"/>
                </a:solidFill>
                <a:effectLst/>
                <a:latin typeface="Arial" panose="020B0604020202020204" pitchFamily="34" charset="0"/>
                <a:cs typeface="Arial" panose="020B0604020202020204" pitchFamily="34" charset="0"/>
              </a:rPr>
              <a:t>teenuseosutajaga</a:t>
            </a:r>
            <a:r>
              <a:rPr lang="en-US" sz="1800" b="0" i="0" dirty="0">
                <a:solidFill>
                  <a:srgbClr val="202020"/>
                </a:solidFill>
                <a:effectLst/>
                <a:latin typeface="Arial" panose="020B0604020202020204" pitchFamily="34" charset="0"/>
                <a:cs typeface="Arial" panose="020B0604020202020204" pitchFamily="34" charset="0"/>
              </a:rPr>
              <a:t> </a:t>
            </a:r>
            <a:r>
              <a:rPr lang="en-US" sz="1800" b="0" i="0" dirty="0" err="1">
                <a:solidFill>
                  <a:srgbClr val="202020"/>
                </a:solidFill>
                <a:effectLst/>
                <a:latin typeface="Arial" panose="020B0604020202020204" pitchFamily="34" charset="0"/>
                <a:cs typeface="Arial" panose="020B0604020202020204" pitchFamily="34" charset="0"/>
              </a:rPr>
              <a:t>teenuse</a:t>
            </a:r>
            <a:r>
              <a:rPr lang="en-US" sz="1800" b="0" i="0" dirty="0">
                <a:solidFill>
                  <a:srgbClr val="202020"/>
                </a:solidFill>
                <a:effectLst/>
                <a:latin typeface="Arial" panose="020B0604020202020204" pitchFamily="34" charset="0"/>
                <a:cs typeface="Arial" panose="020B0604020202020204" pitchFamily="34" charset="0"/>
              </a:rPr>
              <a:t> </a:t>
            </a:r>
            <a:r>
              <a:rPr lang="en-US" sz="1800" b="0" i="0" dirty="0" err="1">
                <a:solidFill>
                  <a:srgbClr val="202020"/>
                </a:solidFill>
                <a:effectLst/>
                <a:latin typeface="Arial" panose="020B0604020202020204" pitchFamily="34" charset="0"/>
                <a:cs typeface="Arial" panose="020B0604020202020204" pitchFamily="34" charset="0"/>
              </a:rPr>
              <a:t>osutamise</a:t>
            </a:r>
            <a:r>
              <a:rPr lang="en-US" sz="1800" b="0" i="0" dirty="0">
                <a:solidFill>
                  <a:srgbClr val="202020"/>
                </a:solidFill>
                <a:effectLst/>
                <a:latin typeface="Arial" panose="020B0604020202020204" pitchFamily="34" charset="0"/>
                <a:cs typeface="Arial" panose="020B0604020202020204" pitchFamily="34" charset="0"/>
              </a:rPr>
              <a:t> </a:t>
            </a:r>
            <a:r>
              <a:rPr lang="en-US" sz="1800" b="0" i="0" dirty="0" err="1">
                <a:solidFill>
                  <a:srgbClr val="202020"/>
                </a:solidFill>
                <a:effectLst/>
                <a:latin typeface="Arial" panose="020B0604020202020204" pitchFamily="34" charset="0"/>
                <a:cs typeface="Arial" panose="020B0604020202020204" pitchFamily="34" charset="0"/>
              </a:rPr>
              <a:t>haldusakti</a:t>
            </a:r>
            <a:r>
              <a:rPr lang="en-US" sz="1800" b="0" i="0" dirty="0">
                <a:solidFill>
                  <a:srgbClr val="202020"/>
                </a:solidFill>
                <a:effectLst/>
                <a:latin typeface="Arial" panose="020B0604020202020204" pitchFamily="34" charset="0"/>
                <a:cs typeface="Arial" panose="020B0604020202020204" pitchFamily="34" charset="0"/>
              </a:rPr>
              <a:t> </a:t>
            </a:r>
            <a:r>
              <a:rPr lang="en-US" sz="1800" b="0" i="0" dirty="0" err="1">
                <a:solidFill>
                  <a:srgbClr val="202020"/>
                </a:solidFill>
                <a:effectLst/>
                <a:latin typeface="Arial" panose="020B0604020202020204" pitchFamily="34" charset="0"/>
                <a:cs typeface="Arial" panose="020B0604020202020204" pitchFamily="34" charset="0"/>
              </a:rPr>
              <a:t>või</a:t>
            </a:r>
            <a:r>
              <a:rPr lang="en-US" sz="1800" b="0" i="0" dirty="0">
                <a:solidFill>
                  <a:srgbClr val="202020"/>
                </a:solidFill>
                <a:effectLst/>
                <a:latin typeface="Arial" panose="020B0604020202020204" pitchFamily="34" charset="0"/>
                <a:cs typeface="Arial" panose="020B0604020202020204" pitchFamily="34" charset="0"/>
              </a:rPr>
              <a:t> </a:t>
            </a:r>
            <a:r>
              <a:rPr lang="en-US" sz="1800" b="0" i="0" dirty="0" err="1">
                <a:solidFill>
                  <a:srgbClr val="202020"/>
                </a:solidFill>
                <a:effectLst/>
                <a:latin typeface="Arial" panose="020B0604020202020204" pitchFamily="34" charset="0"/>
                <a:cs typeface="Arial" panose="020B0604020202020204" pitchFamily="34" charset="0"/>
              </a:rPr>
              <a:t>halduslepingu</a:t>
            </a:r>
            <a:r>
              <a:rPr lang="en-US" sz="1800" b="0" i="0" dirty="0">
                <a:solidFill>
                  <a:srgbClr val="202020"/>
                </a:solidFill>
                <a:effectLst/>
                <a:latin typeface="Arial" panose="020B0604020202020204" pitchFamily="34" charset="0"/>
                <a:cs typeface="Arial" panose="020B0604020202020204" pitchFamily="34" charset="0"/>
              </a:rPr>
              <a:t>, </a:t>
            </a:r>
            <a:r>
              <a:rPr lang="en-US" sz="1800" b="0" i="0" dirty="0" err="1">
                <a:solidFill>
                  <a:srgbClr val="202020"/>
                </a:solidFill>
                <a:effectLst/>
                <a:latin typeface="Arial" panose="020B0604020202020204" pitchFamily="34" charset="0"/>
                <a:cs typeface="Arial" panose="020B0604020202020204" pitchFamily="34" charset="0"/>
              </a:rPr>
              <a:t>määrates</a:t>
            </a:r>
            <a:r>
              <a:rPr lang="en-US" sz="1800" b="0" i="0" dirty="0">
                <a:solidFill>
                  <a:srgbClr val="202020"/>
                </a:solidFill>
                <a:effectLst/>
                <a:latin typeface="Arial" panose="020B0604020202020204" pitchFamily="34" charset="0"/>
                <a:cs typeface="Arial" panose="020B0604020202020204" pitchFamily="34" charset="0"/>
              </a:rPr>
              <a:t> </a:t>
            </a:r>
            <a:r>
              <a:rPr lang="en-US" sz="1800" b="0" i="0" dirty="0" err="1">
                <a:solidFill>
                  <a:srgbClr val="202020"/>
                </a:solidFill>
                <a:effectLst/>
                <a:latin typeface="Arial" panose="020B0604020202020204" pitchFamily="34" charset="0"/>
                <a:cs typeface="Arial" panose="020B0604020202020204" pitchFamily="34" charset="0"/>
              </a:rPr>
              <a:t>kindlaks</a:t>
            </a:r>
            <a:r>
              <a:rPr lang="en-US" sz="1800" b="0" i="0" dirty="0">
                <a:solidFill>
                  <a:srgbClr val="202020"/>
                </a:solidFill>
                <a:effectLst/>
                <a:latin typeface="Arial" panose="020B0604020202020204" pitchFamily="34" charset="0"/>
                <a:cs typeface="Arial" panose="020B0604020202020204" pitchFamily="34" charset="0"/>
              </a:rPr>
              <a:t> </a:t>
            </a:r>
            <a:r>
              <a:rPr lang="en-US" sz="1800" b="0" i="0" dirty="0" err="1">
                <a:solidFill>
                  <a:srgbClr val="202020"/>
                </a:solidFill>
                <a:effectLst/>
                <a:latin typeface="Arial" panose="020B0604020202020204" pitchFamily="34" charset="0"/>
                <a:cs typeface="Arial" panose="020B0604020202020204" pitchFamily="34" charset="0"/>
              </a:rPr>
              <a:t>kõrvalabi</a:t>
            </a:r>
            <a:r>
              <a:rPr lang="en-US" sz="1800" b="0" i="0" dirty="0">
                <a:solidFill>
                  <a:srgbClr val="202020"/>
                </a:solidFill>
                <a:effectLst/>
                <a:latin typeface="Arial" panose="020B0604020202020204" pitchFamily="34" charset="0"/>
                <a:cs typeface="Arial" panose="020B0604020202020204" pitchFamily="34" charset="0"/>
              </a:rPr>
              <a:t> </a:t>
            </a:r>
            <a:r>
              <a:rPr lang="en-US" sz="1800" b="0" i="0" dirty="0" err="1">
                <a:solidFill>
                  <a:srgbClr val="202020"/>
                </a:solidFill>
                <a:effectLst/>
                <a:latin typeface="Arial" panose="020B0604020202020204" pitchFamily="34" charset="0"/>
                <a:cs typeface="Arial" panose="020B0604020202020204" pitchFamily="34" charset="0"/>
              </a:rPr>
              <a:t>vajaduse</a:t>
            </a:r>
            <a:r>
              <a:rPr lang="en-US" sz="1800" b="0" i="0" dirty="0">
                <a:solidFill>
                  <a:srgbClr val="202020"/>
                </a:solidFill>
                <a:effectLst/>
                <a:latin typeface="Arial" panose="020B0604020202020204" pitchFamily="34" charset="0"/>
                <a:cs typeface="Arial" panose="020B0604020202020204" pitchFamily="34" charset="0"/>
              </a:rPr>
              <a:t> </a:t>
            </a:r>
            <a:r>
              <a:rPr lang="en-US" sz="1800" b="0" i="0" dirty="0" err="1">
                <a:solidFill>
                  <a:srgbClr val="202020"/>
                </a:solidFill>
                <a:effectLst/>
                <a:latin typeface="Arial" panose="020B0604020202020204" pitchFamily="34" charset="0"/>
                <a:cs typeface="Arial" panose="020B0604020202020204" pitchFamily="34" charset="0"/>
              </a:rPr>
              <a:t>määrast</a:t>
            </a:r>
            <a:r>
              <a:rPr lang="en-US" sz="1800" b="0" i="0" dirty="0">
                <a:solidFill>
                  <a:srgbClr val="202020"/>
                </a:solidFill>
                <a:effectLst/>
                <a:latin typeface="Arial" panose="020B0604020202020204" pitchFamily="34" charset="0"/>
                <a:cs typeface="Arial" panose="020B0604020202020204" pitchFamily="34" charset="0"/>
              </a:rPr>
              <a:t> </a:t>
            </a:r>
            <a:r>
              <a:rPr lang="en-US" sz="1800" b="0" i="0" dirty="0" err="1">
                <a:solidFill>
                  <a:srgbClr val="202020"/>
                </a:solidFill>
                <a:effectLst/>
                <a:latin typeface="Arial" panose="020B0604020202020204" pitchFamily="34" charset="0"/>
                <a:cs typeface="Arial" panose="020B0604020202020204" pitchFamily="34" charset="0"/>
              </a:rPr>
              <a:t>tulenevad</a:t>
            </a:r>
            <a:r>
              <a:rPr lang="en-US" sz="1800" b="0" i="0" dirty="0">
                <a:solidFill>
                  <a:srgbClr val="202020"/>
                </a:solidFill>
                <a:effectLst/>
                <a:latin typeface="Arial" panose="020B0604020202020204" pitchFamily="34" charset="0"/>
                <a:cs typeface="Arial" panose="020B0604020202020204" pitchFamily="34" charset="0"/>
              </a:rPr>
              <a:t> </a:t>
            </a:r>
            <a:r>
              <a:rPr lang="en-US" sz="1800" b="0" i="0" dirty="0" err="1">
                <a:solidFill>
                  <a:srgbClr val="202020"/>
                </a:solidFill>
                <a:effectLst/>
                <a:latin typeface="Arial" panose="020B0604020202020204" pitchFamily="34" charset="0"/>
                <a:cs typeface="Arial" panose="020B0604020202020204" pitchFamily="34" charset="0"/>
              </a:rPr>
              <a:t>toimingud</a:t>
            </a:r>
            <a:r>
              <a:rPr lang="en-US" sz="1800" b="0" i="0" dirty="0">
                <a:solidFill>
                  <a:srgbClr val="202020"/>
                </a:solidFill>
                <a:effectLst/>
                <a:latin typeface="Arial" panose="020B0604020202020204" pitchFamily="34" charset="0"/>
                <a:cs typeface="Arial" panose="020B0604020202020204" pitchFamily="34" charset="0"/>
              </a:rPr>
              <a:t>, mis </a:t>
            </a:r>
            <a:r>
              <a:rPr lang="en-US" sz="1800" b="0" i="0" dirty="0" err="1">
                <a:solidFill>
                  <a:srgbClr val="202020"/>
                </a:solidFill>
                <a:effectLst/>
                <a:latin typeface="Arial" panose="020B0604020202020204" pitchFamily="34" charset="0"/>
                <a:cs typeface="Arial" panose="020B0604020202020204" pitchFamily="34" charset="0"/>
              </a:rPr>
              <a:t>tagavad</a:t>
            </a:r>
            <a:r>
              <a:rPr lang="en-US" sz="1800" b="0" i="0" dirty="0">
                <a:solidFill>
                  <a:srgbClr val="202020"/>
                </a:solidFill>
                <a:effectLst/>
                <a:latin typeface="Arial" panose="020B0604020202020204" pitchFamily="34" charset="0"/>
                <a:cs typeface="Arial" panose="020B0604020202020204" pitchFamily="34" charset="0"/>
              </a:rPr>
              <a:t> </a:t>
            </a:r>
            <a:r>
              <a:rPr lang="en-US" sz="1800" b="0" i="0" dirty="0" err="1">
                <a:solidFill>
                  <a:srgbClr val="202020"/>
                </a:solidFill>
                <a:effectLst/>
                <a:latin typeface="Arial" panose="020B0604020202020204" pitchFamily="34" charset="0"/>
                <a:cs typeface="Arial" panose="020B0604020202020204" pitchFamily="34" charset="0"/>
              </a:rPr>
              <a:t>isiku</a:t>
            </a:r>
            <a:r>
              <a:rPr lang="en-US" sz="1800" b="0" i="0" dirty="0">
                <a:solidFill>
                  <a:srgbClr val="202020"/>
                </a:solidFill>
                <a:effectLst/>
                <a:latin typeface="Arial" panose="020B0604020202020204" pitchFamily="34" charset="0"/>
                <a:cs typeface="Arial" panose="020B0604020202020204" pitchFamily="34" charset="0"/>
              </a:rPr>
              <a:t> </a:t>
            </a:r>
            <a:r>
              <a:rPr lang="en-US" sz="1800" b="0" i="0" dirty="0" err="1">
                <a:solidFill>
                  <a:srgbClr val="202020"/>
                </a:solidFill>
                <a:effectLst/>
                <a:latin typeface="Arial" panose="020B0604020202020204" pitchFamily="34" charset="0"/>
                <a:cs typeface="Arial" panose="020B0604020202020204" pitchFamily="34" charset="0"/>
              </a:rPr>
              <a:t>iseseisva</a:t>
            </a:r>
            <a:r>
              <a:rPr lang="en-US" sz="1800" b="0" i="0" dirty="0">
                <a:solidFill>
                  <a:srgbClr val="202020"/>
                </a:solidFill>
                <a:effectLst/>
                <a:latin typeface="Arial" panose="020B0604020202020204" pitchFamily="34" charset="0"/>
                <a:cs typeface="Arial" panose="020B0604020202020204" pitchFamily="34" charset="0"/>
              </a:rPr>
              <a:t> </a:t>
            </a:r>
            <a:r>
              <a:rPr lang="en-US" sz="1800" b="0" i="0" dirty="0" err="1">
                <a:solidFill>
                  <a:srgbClr val="202020"/>
                </a:solidFill>
                <a:effectLst/>
                <a:latin typeface="Arial" panose="020B0604020202020204" pitchFamily="34" charset="0"/>
                <a:cs typeface="Arial" panose="020B0604020202020204" pitchFamily="34" charset="0"/>
              </a:rPr>
              <a:t>toimetuleku</a:t>
            </a:r>
            <a:r>
              <a:rPr lang="en-US" sz="1800" b="0" i="0" dirty="0">
                <a:solidFill>
                  <a:srgbClr val="202020"/>
                </a:solidFill>
                <a:effectLst/>
                <a:latin typeface="Arial" panose="020B0604020202020204" pitchFamily="34" charset="0"/>
                <a:cs typeface="Arial" panose="020B0604020202020204" pitchFamily="34" charset="0"/>
              </a:rPr>
              <a:t> </a:t>
            </a:r>
            <a:r>
              <a:rPr lang="en-US" sz="1800" b="0" i="0" dirty="0" err="1">
                <a:solidFill>
                  <a:srgbClr val="202020"/>
                </a:solidFill>
                <a:effectLst/>
                <a:latin typeface="Arial" panose="020B0604020202020204" pitchFamily="34" charset="0"/>
                <a:cs typeface="Arial" panose="020B0604020202020204" pitchFamily="34" charset="0"/>
              </a:rPr>
              <a:t>kodustes</a:t>
            </a:r>
            <a:r>
              <a:rPr lang="en-US" sz="1800" b="0" i="0" dirty="0">
                <a:solidFill>
                  <a:srgbClr val="202020"/>
                </a:solidFill>
                <a:effectLst/>
                <a:latin typeface="Arial" panose="020B0604020202020204" pitchFamily="34" charset="0"/>
                <a:cs typeface="Arial" panose="020B0604020202020204" pitchFamily="34" charset="0"/>
              </a:rPr>
              <a:t> </a:t>
            </a:r>
            <a:r>
              <a:rPr lang="en-US" sz="1800" b="0" i="0" dirty="0" err="1">
                <a:solidFill>
                  <a:srgbClr val="202020"/>
                </a:solidFill>
                <a:effectLst/>
                <a:latin typeface="Arial" panose="020B0604020202020204" pitchFamily="34" charset="0"/>
                <a:cs typeface="Arial" panose="020B0604020202020204" pitchFamily="34" charset="0"/>
              </a:rPr>
              <a:t>tingimustes</a:t>
            </a:r>
            <a:r>
              <a:rPr lang="en-US" sz="1800" b="0" i="0" dirty="0">
                <a:solidFill>
                  <a:srgbClr val="202020"/>
                </a:solidFill>
                <a:effectLst/>
                <a:latin typeface="Arial" panose="020B0604020202020204" pitchFamily="34" charset="0"/>
                <a:cs typeface="Arial" panose="020B0604020202020204" pitchFamily="34" charset="0"/>
              </a:rPr>
              <a:t>. </a:t>
            </a:r>
            <a:r>
              <a:rPr lang="en-US" sz="1800" b="0" i="0" dirty="0" err="1">
                <a:solidFill>
                  <a:srgbClr val="202020"/>
                </a:solidFill>
                <a:effectLst/>
                <a:latin typeface="Arial" panose="020B0604020202020204" pitchFamily="34" charset="0"/>
                <a:cs typeface="Arial" panose="020B0604020202020204" pitchFamily="34" charset="0"/>
              </a:rPr>
              <a:t>Kui</a:t>
            </a:r>
            <a:r>
              <a:rPr lang="en-US" sz="1800" b="0" i="0" dirty="0">
                <a:solidFill>
                  <a:srgbClr val="202020"/>
                </a:solidFill>
                <a:effectLst/>
                <a:latin typeface="Arial" panose="020B0604020202020204" pitchFamily="34" charset="0"/>
                <a:cs typeface="Arial" panose="020B0604020202020204" pitchFamily="34" charset="0"/>
              </a:rPr>
              <a:t> </a:t>
            </a:r>
            <a:r>
              <a:rPr lang="en-US" sz="1800" b="0" i="0" dirty="0" err="1">
                <a:solidFill>
                  <a:srgbClr val="202020"/>
                </a:solidFill>
                <a:effectLst/>
                <a:latin typeface="Arial" panose="020B0604020202020204" pitchFamily="34" charset="0"/>
                <a:cs typeface="Arial" panose="020B0604020202020204" pitchFamily="34" charset="0"/>
              </a:rPr>
              <a:t>isiku</a:t>
            </a:r>
            <a:r>
              <a:rPr lang="en-US" sz="1800" b="0" i="0" dirty="0">
                <a:solidFill>
                  <a:srgbClr val="202020"/>
                </a:solidFill>
                <a:effectLst/>
                <a:latin typeface="Arial" panose="020B0604020202020204" pitchFamily="34" charset="0"/>
                <a:cs typeface="Arial" panose="020B0604020202020204" pitchFamily="34" charset="0"/>
              </a:rPr>
              <a:t> </a:t>
            </a:r>
            <a:r>
              <a:rPr lang="en-US" sz="1800" b="0" i="0" dirty="0" err="1">
                <a:solidFill>
                  <a:srgbClr val="202020"/>
                </a:solidFill>
                <a:effectLst/>
                <a:latin typeface="Arial" panose="020B0604020202020204" pitchFamily="34" charset="0"/>
                <a:cs typeface="Arial" panose="020B0604020202020204" pitchFamily="34" charset="0"/>
              </a:rPr>
              <a:t>tegevusvõime</a:t>
            </a:r>
            <a:r>
              <a:rPr lang="en-US" sz="1800" b="0" i="0" dirty="0">
                <a:solidFill>
                  <a:srgbClr val="202020"/>
                </a:solidFill>
                <a:effectLst/>
                <a:latin typeface="Arial" panose="020B0604020202020204" pitchFamily="34" charset="0"/>
                <a:cs typeface="Arial" panose="020B0604020202020204" pitchFamily="34" charset="0"/>
              </a:rPr>
              <a:t> </a:t>
            </a:r>
            <a:r>
              <a:rPr lang="en-US" sz="1800" b="0" i="0" dirty="0" err="1">
                <a:solidFill>
                  <a:srgbClr val="202020"/>
                </a:solidFill>
                <a:effectLst/>
                <a:latin typeface="Arial" panose="020B0604020202020204" pitchFamily="34" charset="0"/>
                <a:cs typeface="Arial" panose="020B0604020202020204" pitchFamily="34" charset="0"/>
              </a:rPr>
              <a:t>või</a:t>
            </a:r>
            <a:r>
              <a:rPr lang="en-US" sz="1800" b="0" i="0" dirty="0">
                <a:solidFill>
                  <a:srgbClr val="202020"/>
                </a:solidFill>
                <a:effectLst/>
                <a:latin typeface="Arial" panose="020B0604020202020204" pitchFamily="34" charset="0"/>
                <a:cs typeface="Arial" panose="020B0604020202020204" pitchFamily="34" charset="0"/>
              </a:rPr>
              <a:t> </a:t>
            </a:r>
            <a:r>
              <a:rPr lang="en-US" sz="1800" b="0" i="0" dirty="0" err="1">
                <a:solidFill>
                  <a:srgbClr val="202020"/>
                </a:solidFill>
                <a:effectLst/>
                <a:latin typeface="Arial" panose="020B0604020202020204" pitchFamily="34" charset="0"/>
                <a:cs typeface="Arial" panose="020B0604020202020204" pitchFamily="34" charset="0"/>
              </a:rPr>
              <a:t>elukeskkond</a:t>
            </a:r>
            <a:r>
              <a:rPr lang="en-US" sz="1800" b="0" i="0" dirty="0">
                <a:solidFill>
                  <a:srgbClr val="202020"/>
                </a:solidFill>
                <a:effectLst/>
                <a:latin typeface="Arial" panose="020B0604020202020204" pitchFamily="34" charset="0"/>
                <a:cs typeface="Arial" panose="020B0604020202020204" pitchFamily="34" charset="0"/>
              </a:rPr>
              <a:t> </a:t>
            </a:r>
            <a:r>
              <a:rPr lang="en-US" sz="1800" b="0" i="0" dirty="0" err="1">
                <a:solidFill>
                  <a:srgbClr val="202020"/>
                </a:solidFill>
                <a:effectLst/>
                <a:latin typeface="Arial" panose="020B0604020202020204" pitchFamily="34" charset="0"/>
                <a:cs typeface="Arial" panose="020B0604020202020204" pitchFamily="34" charset="0"/>
              </a:rPr>
              <a:t>muutub</a:t>
            </a:r>
            <a:r>
              <a:rPr lang="en-US" sz="1800" b="0" i="0" dirty="0">
                <a:solidFill>
                  <a:srgbClr val="202020"/>
                </a:solidFill>
                <a:effectLst/>
                <a:latin typeface="Arial" panose="020B0604020202020204" pitchFamily="34" charset="0"/>
                <a:cs typeface="Arial" panose="020B0604020202020204" pitchFamily="34" charset="0"/>
              </a:rPr>
              <a:t>, </a:t>
            </a:r>
            <a:r>
              <a:rPr lang="en-US" sz="1800" b="0" i="0" dirty="0" err="1">
                <a:solidFill>
                  <a:srgbClr val="202020"/>
                </a:solidFill>
                <a:effectLst/>
                <a:latin typeface="Arial" panose="020B0604020202020204" pitchFamily="34" charset="0"/>
                <a:cs typeface="Arial" panose="020B0604020202020204" pitchFamily="34" charset="0"/>
              </a:rPr>
              <a:t>tuleb</a:t>
            </a:r>
            <a:r>
              <a:rPr lang="en-US" sz="1800" b="0" i="0" dirty="0">
                <a:solidFill>
                  <a:srgbClr val="202020"/>
                </a:solidFill>
                <a:effectLst/>
                <a:latin typeface="Arial" panose="020B0604020202020204" pitchFamily="34" charset="0"/>
                <a:cs typeface="Arial" panose="020B0604020202020204" pitchFamily="34" charset="0"/>
              </a:rPr>
              <a:t> </a:t>
            </a:r>
            <a:r>
              <a:rPr lang="en-US" sz="1800" b="0" i="0" dirty="0" err="1">
                <a:solidFill>
                  <a:srgbClr val="202020"/>
                </a:solidFill>
                <a:effectLst/>
                <a:latin typeface="Arial" panose="020B0604020202020204" pitchFamily="34" charset="0"/>
                <a:cs typeface="Arial" panose="020B0604020202020204" pitchFamily="34" charset="0"/>
              </a:rPr>
              <a:t>läbi</a:t>
            </a:r>
            <a:r>
              <a:rPr lang="en-US" sz="1800" b="0" i="0" dirty="0">
                <a:solidFill>
                  <a:srgbClr val="202020"/>
                </a:solidFill>
                <a:effectLst/>
                <a:latin typeface="Arial" panose="020B0604020202020204" pitchFamily="34" charset="0"/>
                <a:cs typeface="Arial" panose="020B0604020202020204" pitchFamily="34" charset="0"/>
              </a:rPr>
              <a:t> </a:t>
            </a:r>
            <a:r>
              <a:rPr lang="en-US" sz="1800" b="0" i="0" dirty="0" err="1">
                <a:solidFill>
                  <a:srgbClr val="202020"/>
                </a:solidFill>
                <a:effectLst/>
                <a:latin typeface="Arial" panose="020B0604020202020204" pitchFamily="34" charset="0"/>
                <a:cs typeface="Arial" panose="020B0604020202020204" pitchFamily="34" charset="0"/>
              </a:rPr>
              <a:t>viia</a:t>
            </a:r>
            <a:r>
              <a:rPr lang="en-US" sz="1800" b="0" i="0" dirty="0">
                <a:solidFill>
                  <a:srgbClr val="202020"/>
                </a:solidFill>
                <a:effectLst/>
                <a:latin typeface="Arial" panose="020B0604020202020204" pitchFamily="34" charset="0"/>
                <a:cs typeface="Arial" panose="020B0604020202020204" pitchFamily="34" charset="0"/>
              </a:rPr>
              <a:t> </a:t>
            </a:r>
            <a:r>
              <a:rPr lang="en-US" sz="1800" b="0" i="0" dirty="0" err="1">
                <a:solidFill>
                  <a:srgbClr val="202020"/>
                </a:solidFill>
                <a:effectLst/>
                <a:latin typeface="Arial" panose="020B0604020202020204" pitchFamily="34" charset="0"/>
                <a:cs typeface="Arial" panose="020B0604020202020204" pitchFamily="34" charset="0"/>
              </a:rPr>
              <a:t>korduv</a:t>
            </a:r>
            <a:r>
              <a:rPr lang="en-US" sz="1800" b="0" i="0" dirty="0">
                <a:solidFill>
                  <a:srgbClr val="202020"/>
                </a:solidFill>
                <a:effectLst/>
                <a:latin typeface="Arial" panose="020B0604020202020204" pitchFamily="34" charset="0"/>
                <a:cs typeface="Arial" panose="020B0604020202020204" pitchFamily="34" charset="0"/>
              </a:rPr>
              <a:t> </a:t>
            </a:r>
            <a:r>
              <a:rPr lang="en-US" sz="1800" b="0" i="0" dirty="0" err="1">
                <a:solidFill>
                  <a:srgbClr val="202020"/>
                </a:solidFill>
                <a:effectLst/>
                <a:latin typeface="Arial" panose="020B0604020202020204" pitchFamily="34" charset="0"/>
                <a:cs typeface="Arial" panose="020B0604020202020204" pitchFamily="34" charset="0"/>
              </a:rPr>
              <a:t>hindamine</a:t>
            </a:r>
            <a:r>
              <a:rPr lang="en-US" sz="1800" b="0" i="0" dirty="0">
                <a:solidFill>
                  <a:srgbClr val="202020"/>
                </a:solidFill>
                <a:effectLst/>
                <a:latin typeface="Arial" panose="020B0604020202020204" pitchFamily="34" charset="0"/>
                <a:cs typeface="Arial" panose="020B0604020202020204" pitchFamily="34" charset="0"/>
              </a:rPr>
              <a:t>.</a:t>
            </a:r>
          </a:p>
          <a:p>
            <a:pPr marL="0" indent="0" algn="just">
              <a:buNone/>
            </a:pPr>
            <a:endParaRPr lang="et-EE" sz="20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43C96F2C-55A6-44ED-B3C0-9B060C12C831}" type="slidenum">
              <a:rPr lang="et-EE" smtClean="0"/>
              <a:pPr/>
              <a:t>2</a:t>
            </a:fld>
            <a:endParaRPr lang="et-EE"/>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66FD1B-0E23-4924-82FE-374F9F9D02CE}"/>
              </a:ext>
            </a:extLst>
          </p:cNvPr>
          <p:cNvSpPr>
            <a:spLocks noGrp="1"/>
          </p:cNvSpPr>
          <p:nvPr>
            <p:ph type="title"/>
          </p:nvPr>
        </p:nvSpPr>
        <p:spPr>
          <a:xfrm>
            <a:off x="251520" y="136526"/>
            <a:ext cx="9073008" cy="484162"/>
          </a:xfrm>
        </p:spPr>
        <p:txBody>
          <a:bodyPr>
            <a:noAutofit/>
          </a:bodyPr>
          <a:lstStyle/>
          <a:p>
            <a:r>
              <a:rPr lang="en-US" sz="3600" i="0" dirty="0" err="1">
                <a:solidFill>
                  <a:srgbClr val="0070C0"/>
                </a:solidFill>
                <a:effectLst/>
                <a:latin typeface="Arial" panose="020B0604020202020204" pitchFamily="34" charset="0"/>
              </a:rPr>
              <a:t>Väljaspool</a:t>
            </a:r>
            <a:r>
              <a:rPr lang="en-US" sz="3600" i="0" dirty="0">
                <a:solidFill>
                  <a:srgbClr val="0070C0"/>
                </a:solidFill>
                <a:effectLst/>
                <a:latin typeface="Arial" panose="020B0604020202020204" pitchFamily="34" charset="0"/>
              </a:rPr>
              <a:t> </a:t>
            </a:r>
            <a:r>
              <a:rPr lang="en-US" sz="3600" i="0" dirty="0" err="1">
                <a:solidFill>
                  <a:srgbClr val="0070C0"/>
                </a:solidFill>
                <a:effectLst/>
                <a:latin typeface="Arial" panose="020B0604020202020204" pitchFamily="34" charset="0"/>
              </a:rPr>
              <a:t>kodu</a:t>
            </a:r>
            <a:r>
              <a:rPr lang="en-US" sz="3600" i="0" dirty="0">
                <a:solidFill>
                  <a:srgbClr val="0070C0"/>
                </a:solidFill>
                <a:effectLst/>
                <a:latin typeface="Arial" panose="020B0604020202020204" pitchFamily="34" charset="0"/>
              </a:rPr>
              <a:t> </a:t>
            </a:r>
            <a:r>
              <a:rPr lang="en-US" sz="3600" i="0" dirty="0" err="1">
                <a:solidFill>
                  <a:srgbClr val="0070C0"/>
                </a:solidFill>
                <a:effectLst/>
                <a:latin typeface="Arial" panose="020B0604020202020204" pitchFamily="34" charset="0"/>
              </a:rPr>
              <a:t>osutatav</a:t>
            </a:r>
            <a:r>
              <a:rPr lang="en-US" sz="3600" i="0" dirty="0">
                <a:solidFill>
                  <a:srgbClr val="0070C0"/>
                </a:solidFill>
                <a:effectLst/>
                <a:latin typeface="Arial" panose="020B0604020202020204" pitchFamily="34" charset="0"/>
              </a:rPr>
              <a:t> </a:t>
            </a:r>
            <a:r>
              <a:rPr lang="en-US" sz="3600" i="0" dirty="0" err="1">
                <a:solidFill>
                  <a:srgbClr val="0070C0"/>
                </a:solidFill>
                <a:effectLst/>
                <a:latin typeface="Arial" panose="020B0604020202020204" pitchFamily="34" charset="0"/>
              </a:rPr>
              <a:t>üldhooldusteenus</a:t>
            </a:r>
            <a:endParaRPr lang="en-US" sz="3600" dirty="0"/>
          </a:p>
        </p:txBody>
      </p:sp>
      <p:sp>
        <p:nvSpPr>
          <p:cNvPr id="3" name="Content Placeholder 2">
            <a:extLst>
              <a:ext uri="{FF2B5EF4-FFF2-40B4-BE49-F238E27FC236}">
                <a16:creationId xmlns:a16="http://schemas.microsoft.com/office/drawing/2014/main" id="{0B778EFD-0B6C-4685-8532-F959B621985C}"/>
              </a:ext>
            </a:extLst>
          </p:cNvPr>
          <p:cNvSpPr>
            <a:spLocks noGrp="1"/>
          </p:cNvSpPr>
          <p:nvPr>
            <p:ph idx="1"/>
          </p:nvPr>
        </p:nvSpPr>
        <p:spPr>
          <a:xfrm>
            <a:off x="323528" y="692696"/>
            <a:ext cx="8640960" cy="6165305"/>
          </a:xfrm>
        </p:spPr>
        <p:txBody>
          <a:bodyPr>
            <a:normAutofit fontScale="25000" lnSpcReduction="20000"/>
          </a:bodyPr>
          <a:lstStyle/>
          <a:p>
            <a:pPr marL="0" indent="0" algn="just">
              <a:buNone/>
            </a:pPr>
            <a:r>
              <a:rPr lang="en-US" sz="7200" b="0" i="0" dirty="0" err="1">
                <a:solidFill>
                  <a:srgbClr val="202020"/>
                </a:solidFill>
                <a:effectLst/>
                <a:latin typeface="Arial" panose="020B0604020202020204" pitchFamily="34" charset="0"/>
              </a:rPr>
              <a:t>Kui</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kohalik</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omavalitsus</a:t>
            </a:r>
            <a:r>
              <a:rPr lang="en-US" sz="7200" b="0" i="0" dirty="0">
                <a:solidFill>
                  <a:srgbClr val="202020"/>
                </a:solidFill>
                <a:effectLst/>
                <a:latin typeface="Arial" panose="020B0604020202020204" pitchFamily="34" charset="0"/>
              </a:rPr>
              <a:t> on </a:t>
            </a:r>
            <a:r>
              <a:rPr lang="en-US" sz="7200" b="0" i="0" dirty="0" err="1">
                <a:solidFill>
                  <a:srgbClr val="202020"/>
                </a:solidFill>
                <a:effectLst/>
                <a:latin typeface="Arial" panose="020B0604020202020204" pitchFamily="34" charset="0"/>
              </a:rPr>
              <a:t>välja</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selgitanud</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isiku</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vajaduse</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väljaspool</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kodu</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osutatava</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ööpäevaringse</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üldhooldusteenuse</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järele</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rahastatakse</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teenuskoha</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maksumust</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teenuse</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saaja</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elukoha</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järgse</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kohaliku</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omavalitsuse</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eelarvest</a:t>
            </a:r>
            <a:r>
              <a:rPr lang="en-US" sz="7200" b="0" i="0" dirty="0">
                <a:solidFill>
                  <a:srgbClr val="202020"/>
                </a:solidFill>
                <a:effectLst/>
                <a:latin typeface="Arial" panose="020B0604020202020204" pitchFamily="34" charset="0"/>
              </a:rPr>
              <a:t> ja </a:t>
            </a:r>
            <a:r>
              <a:rPr lang="en-US" sz="7200" b="0" i="0" dirty="0" err="1">
                <a:solidFill>
                  <a:srgbClr val="202020"/>
                </a:solidFill>
                <a:effectLst/>
                <a:latin typeface="Arial" panose="020B0604020202020204" pitchFamily="34" charset="0"/>
              </a:rPr>
              <a:t>isikult</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võetavast</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tasust</a:t>
            </a:r>
            <a:r>
              <a:rPr lang="en-US" sz="7200" b="0" i="0" dirty="0">
                <a:solidFill>
                  <a:srgbClr val="202020"/>
                </a:solidFill>
                <a:effectLst/>
                <a:latin typeface="Arial" panose="020B0604020202020204" pitchFamily="34" charset="0"/>
              </a:rPr>
              <a:t>.</a:t>
            </a:r>
          </a:p>
          <a:p>
            <a:pPr marL="0" indent="0" algn="just">
              <a:buNone/>
            </a:pPr>
            <a:r>
              <a:rPr lang="en-US" sz="7200" b="0" i="0" dirty="0" err="1">
                <a:solidFill>
                  <a:srgbClr val="202020"/>
                </a:solidFill>
                <a:effectLst/>
                <a:latin typeface="Arial" panose="020B0604020202020204" pitchFamily="34" charset="0"/>
              </a:rPr>
              <a:t>Kohalik</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omavalitsus</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rahastab</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hooldusteenust</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vahetult</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osutavate</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hooldustöötajate</a:t>
            </a:r>
            <a:r>
              <a:rPr lang="en-US" sz="7200" b="0" i="0" dirty="0">
                <a:solidFill>
                  <a:srgbClr val="202020"/>
                </a:solidFill>
                <a:effectLst/>
                <a:latin typeface="Arial" panose="020B0604020202020204" pitchFamily="34" charset="0"/>
              </a:rPr>
              <a:t> ja </a:t>
            </a:r>
            <a:r>
              <a:rPr lang="en-US" sz="7200" b="0" i="0" dirty="0" err="1">
                <a:solidFill>
                  <a:srgbClr val="202020"/>
                </a:solidFill>
                <a:effectLst/>
                <a:latin typeface="Arial" panose="020B0604020202020204" pitchFamily="34" charset="0"/>
              </a:rPr>
              <a:t>abihooldustöötajate</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järgmisi</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kulusid</a:t>
            </a:r>
            <a:r>
              <a:rPr lang="en-US" sz="7200" b="0" i="0" dirty="0">
                <a:solidFill>
                  <a:srgbClr val="202020"/>
                </a:solidFill>
                <a:effectLst/>
                <a:latin typeface="Arial" panose="020B0604020202020204" pitchFamily="34" charset="0"/>
              </a:rPr>
              <a:t>: </a:t>
            </a:r>
            <a:r>
              <a:rPr lang="en-US" sz="7200" b="0" i="0" u="none" strike="noStrike" dirty="0">
                <a:solidFill>
                  <a:srgbClr val="0061AA"/>
                </a:solidFill>
                <a:effectLst/>
                <a:latin typeface="Arial" panose="020B0604020202020204" pitchFamily="34" charset="0"/>
              </a:rPr>
              <a:t>  </a:t>
            </a:r>
            <a:r>
              <a:rPr lang="en-US" sz="7200" b="0" i="0" dirty="0">
                <a:solidFill>
                  <a:srgbClr val="202020"/>
                </a:solidFill>
                <a:effectLst/>
                <a:latin typeface="Arial" panose="020B0604020202020204" pitchFamily="34" charset="0"/>
              </a:rPr>
              <a:t>1) </a:t>
            </a:r>
            <a:r>
              <a:rPr lang="en-US" sz="7200" b="0" i="0" dirty="0" err="1">
                <a:solidFill>
                  <a:srgbClr val="202020"/>
                </a:solidFill>
                <a:effectLst/>
                <a:latin typeface="Arial" panose="020B0604020202020204" pitchFamily="34" charset="0"/>
              </a:rPr>
              <a:t>tööjõukulud</a:t>
            </a:r>
            <a:r>
              <a:rPr lang="en-US" sz="7200" b="0" i="0" dirty="0">
                <a:solidFill>
                  <a:srgbClr val="202020"/>
                </a:solidFill>
                <a:effectLst/>
                <a:latin typeface="Arial" panose="020B0604020202020204" pitchFamily="34" charset="0"/>
              </a:rPr>
              <a:t>; </a:t>
            </a:r>
            <a:r>
              <a:rPr lang="en-US" sz="7200" b="0" i="0" u="none" strike="noStrike" dirty="0">
                <a:solidFill>
                  <a:srgbClr val="0061AA"/>
                </a:solidFill>
                <a:effectLst/>
                <a:latin typeface="Arial" panose="020B0604020202020204" pitchFamily="34" charset="0"/>
              </a:rPr>
              <a:t>  </a:t>
            </a:r>
            <a:r>
              <a:rPr lang="en-US" sz="7200" b="0" i="0" dirty="0">
                <a:solidFill>
                  <a:srgbClr val="202020"/>
                </a:solidFill>
                <a:effectLst/>
                <a:latin typeface="Arial" panose="020B0604020202020204" pitchFamily="34" charset="0"/>
              </a:rPr>
              <a:t>2) </a:t>
            </a:r>
            <a:r>
              <a:rPr lang="en-US" sz="7200" b="0" i="0" dirty="0" err="1">
                <a:solidFill>
                  <a:srgbClr val="202020"/>
                </a:solidFill>
                <a:effectLst/>
                <a:latin typeface="Arial" panose="020B0604020202020204" pitchFamily="34" charset="0"/>
              </a:rPr>
              <a:t>tööriietuse</a:t>
            </a:r>
            <a:r>
              <a:rPr lang="en-US" sz="7200" b="0" i="0" dirty="0">
                <a:solidFill>
                  <a:srgbClr val="202020"/>
                </a:solidFill>
                <a:effectLst/>
                <a:latin typeface="Arial" panose="020B0604020202020204" pitchFamily="34" charset="0"/>
              </a:rPr>
              <a:t> ja </a:t>
            </a:r>
            <a:r>
              <a:rPr lang="en-US" sz="7200" b="0" i="0" dirty="0" err="1">
                <a:solidFill>
                  <a:srgbClr val="202020"/>
                </a:solidFill>
                <a:effectLst/>
                <a:latin typeface="Arial" panose="020B0604020202020204" pitchFamily="34" charset="0"/>
              </a:rPr>
              <a:t>isikukaitsevahendite</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kulud</a:t>
            </a:r>
            <a:r>
              <a:rPr lang="en-US" sz="7200" b="0" i="0" dirty="0">
                <a:solidFill>
                  <a:srgbClr val="202020"/>
                </a:solidFill>
                <a:effectLst/>
                <a:latin typeface="Arial" panose="020B0604020202020204" pitchFamily="34" charset="0"/>
              </a:rPr>
              <a:t>; </a:t>
            </a:r>
            <a:r>
              <a:rPr lang="en-US" sz="7200" b="0" i="0" u="none" strike="noStrike" dirty="0">
                <a:solidFill>
                  <a:srgbClr val="0061AA"/>
                </a:solidFill>
                <a:effectLst/>
                <a:latin typeface="Arial" panose="020B0604020202020204" pitchFamily="34" charset="0"/>
              </a:rPr>
              <a:t>  </a:t>
            </a:r>
            <a:r>
              <a:rPr lang="en-US" sz="7200" b="0" i="0" dirty="0">
                <a:solidFill>
                  <a:srgbClr val="202020"/>
                </a:solidFill>
                <a:effectLst/>
                <a:latin typeface="Arial" panose="020B0604020202020204" pitchFamily="34" charset="0"/>
              </a:rPr>
              <a:t>3) </a:t>
            </a:r>
            <a:r>
              <a:rPr lang="en-US" sz="7200" b="0" i="0" dirty="0" err="1">
                <a:solidFill>
                  <a:srgbClr val="202020"/>
                </a:solidFill>
                <a:effectLst/>
                <a:latin typeface="Arial" panose="020B0604020202020204" pitchFamily="34" charset="0"/>
              </a:rPr>
              <a:t>tervisekontrolli</a:t>
            </a:r>
            <a:r>
              <a:rPr lang="en-US" sz="7200" b="0" i="0" dirty="0">
                <a:solidFill>
                  <a:srgbClr val="202020"/>
                </a:solidFill>
                <a:effectLst/>
                <a:latin typeface="Arial" panose="020B0604020202020204" pitchFamily="34" charset="0"/>
              </a:rPr>
              <a:t> ja </a:t>
            </a:r>
            <a:r>
              <a:rPr lang="en-US" sz="7200" b="0" i="0" dirty="0" err="1">
                <a:solidFill>
                  <a:srgbClr val="202020"/>
                </a:solidFill>
                <a:effectLst/>
                <a:latin typeface="Arial" panose="020B0604020202020204" pitchFamily="34" charset="0"/>
              </a:rPr>
              <a:t>vaktsineerimise</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kulud</a:t>
            </a:r>
            <a:r>
              <a:rPr lang="en-US" sz="7200" b="0" i="0" dirty="0">
                <a:solidFill>
                  <a:srgbClr val="202020"/>
                </a:solidFill>
                <a:effectLst/>
                <a:latin typeface="Arial" panose="020B0604020202020204" pitchFamily="34" charset="0"/>
              </a:rPr>
              <a:t>; 4) </a:t>
            </a:r>
            <a:r>
              <a:rPr lang="en-US" sz="7200" b="0" i="0" dirty="0" err="1">
                <a:solidFill>
                  <a:srgbClr val="202020"/>
                </a:solidFill>
                <a:effectLst/>
                <a:latin typeface="Arial" panose="020B0604020202020204" pitchFamily="34" charset="0"/>
              </a:rPr>
              <a:t>koolituse</a:t>
            </a:r>
            <a:r>
              <a:rPr lang="en-US" sz="7200" b="0" i="0" dirty="0">
                <a:solidFill>
                  <a:srgbClr val="202020"/>
                </a:solidFill>
                <a:effectLst/>
                <a:latin typeface="Arial" panose="020B0604020202020204" pitchFamily="34" charset="0"/>
              </a:rPr>
              <a:t> ja </a:t>
            </a:r>
            <a:r>
              <a:rPr lang="en-US" sz="7200" b="0" i="0" dirty="0" err="1">
                <a:solidFill>
                  <a:srgbClr val="202020"/>
                </a:solidFill>
                <a:effectLst/>
                <a:latin typeface="Arial" panose="020B0604020202020204" pitchFamily="34" charset="0"/>
              </a:rPr>
              <a:t>supervisiooni</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kulud</a:t>
            </a:r>
            <a:r>
              <a:rPr lang="en-US" sz="7200" b="0" i="0" dirty="0">
                <a:solidFill>
                  <a:srgbClr val="202020"/>
                </a:solidFill>
                <a:effectLst/>
                <a:latin typeface="Arial" panose="020B0604020202020204" pitchFamily="34" charset="0"/>
              </a:rPr>
              <a:t>.</a:t>
            </a:r>
          </a:p>
          <a:p>
            <a:pPr marL="0" indent="0" algn="l">
              <a:buNone/>
            </a:pPr>
            <a:endParaRPr lang="en-US" sz="7200" b="0" i="0" dirty="0">
              <a:solidFill>
                <a:srgbClr val="202020"/>
              </a:solidFill>
              <a:effectLst/>
              <a:latin typeface="Arial" panose="020B0604020202020204" pitchFamily="34" charset="0"/>
            </a:endParaRPr>
          </a:p>
          <a:p>
            <a:pPr marL="0" indent="0" algn="just">
              <a:buNone/>
            </a:pPr>
            <a:r>
              <a:rPr lang="en-US" sz="7200" b="0" i="0" dirty="0" err="1">
                <a:solidFill>
                  <a:srgbClr val="202020"/>
                </a:solidFill>
                <a:effectLst/>
                <a:latin typeface="Arial" panose="020B0604020202020204" pitchFamily="34" charset="0"/>
              </a:rPr>
              <a:t>Kohalik</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omavalitsus</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võib</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kehtestada</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eelnimetatud</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kulude</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tasumise</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piirmäära</a:t>
            </a:r>
            <a:r>
              <a:rPr lang="en-US" sz="7200" b="0" i="0" dirty="0">
                <a:solidFill>
                  <a:srgbClr val="202020"/>
                </a:solidFill>
                <a:effectLst/>
                <a:latin typeface="Arial" panose="020B0604020202020204" pitchFamily="34" charset="0"/>
              </a:rPr>
              <a:t>, mis </a:t>
            </a:r>
            <a:r>
              <a:rPr lang="en-US" sz="7200" b="0" i="0" dirty="0" err="1">
                <a:solidFill>
                  <a:srgbClr val="202020"/>
                </a:solidFill>
                <a:effectLst/>
                <a:latin typeface="Arial" panose="020B0604020202020204" pitchFamily="34" charset="0"/>
              </a:rPr>
              <a:t>tagab</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teenuse</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saajale</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teenuse</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kättesaadavuse</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arvestades</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hooldusteenust</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vahetult</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osutavate</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töötajate</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arvu</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nõudeid</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Teenuse</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saaja</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tasub</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teenuskoha</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maksumusest</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majutus</a:t>
            </a:r>
            <a:r>
              <a:rPr lang="en-US" sz="7200" b="0" i="0" dirty="0">
                <a:solidFill>
                  <a:srgbClr val="202020"/>
                </a:solidFill>
                <a:effectLst/>
                <a:latin typeface="Arial" panose="020B0604020202020204" pitchFamily="34" charset="0"/>
              </a:rPr>
              <a:t>- ja </a:t>
            </a:r>
            <a:r>
              <a:rPr lang="en-US" sz="7200" b="0" i="0" dirty="0" err="1">
                <a:solidFill>
                  <a:srgbClr val="202020"/>
                </a:solidFill>
                <a:effectLst/>
                <a:latin typeface="Arial" panose="020B0604020202020204" pitchFamily="34" charset="0"/>
              </a:rPr>
              <a:t>toitlustuskulud</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ning</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muud</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teenuse</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osutamisega</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seotud</a:t>
            </a:r>
            <a:r>
              <a:rPr lang="en-US" sz="7200" b="0" i="0" dirty="0">
                <a:solidFill>
                  <a:srgbClr val="202020"/>
                </a:solidFill>
                <a:effectLst/>
                <a:latin typeface="Arial" panose="020B0604020202020204" pitchFamily="34" charset="0"/>
              </a:rPr>
              <a:t> </a:t>
            </a:r>
            <a:r>
              <a:rPr lang="en-US" sz="7200" b="0" i="0" dirty="0" err="1">
                <a:solidFill>
                  <a:srgbClr val="202020"/>
                </a:solidFill>
                <a:effectLst/>
                <a:latin typeface="Arial" panose="020B0604020202020204" pitchFamily="34" charset="0"/>
              </a:rPr>
              <a:t>kulud</a:t>
            </a:r>
            <a:r>
              <a:rPr lang="en-US" sz="7200" b="0" i="0" dirty="0">
                <a:solidFill>
                  <a:srgbClr val="202020"/>
                </a:solidFill>
                <a:effectLst/>
                <a:latin typeface="Arial" panose="020B0604020202020204" pitchFamily="34" charset="0"/>
              </a:rPr>
              <a:t>.</a:t>
            </a:r>
          </a:p>
          <a:p>
            <a:pPr marL="0" indent="0" algn="just">
              <a:buNone/>
            </a:pPr>
            <a:endParaRPr lang="en-US" sz="7200" b="0" i="0" dirty="0">
              <a:effectLst/>
              <a:latin typeface="Arial" panose="020B0604020202020204" pitchFamily="34" charset="0"/>
              <a:cs typeface="Arial" panose="020B0604020202020204" pitchFamily="34" charset="0"/>
            </a:endParaRPr>
          </a:p>
          <a:p>
            <a:pPr marL="0" indent="0" algn="just">
              <a:buNone/>
            </a:pPr>
            <a:r>
              <a:rPr lang="en-US" sz="7200" b="0" i="0" dirty="0" err="1">
                <a:effectLst/>
                <a:latin typeface="Arial" panose="020B0604020202020204" pitchFamily="34" charset="0"/>
                <a:cs typeface="Arial" panose="020B0604020202020204" pitchFamily="34" charset="0"/>
              </a:rPr>
              <a:t>Nt</a:t>
            </a:r>
            <a:r>
              <a:rPr lang="en-US" sz="7200" b="0" i="0" dirty="0">
                <a:effectLst/>
                <a:latin typeface="Arial" panose="020B0604020202020204" pitchFamily="34" charset="0"/>
                <a:cs typeface="Arial" panose="020B0604020202020204" pitchFamily="34" charset="0"/>
              </a:rPr>
              <a:t> </a:t>
            </a:r>
            <a:r>
              <a:rPr lang="en-US" sz="7200" b="0" i="0" dirty="0" err="1">
                <a:effectLst/>
                <a:latin typeface="Arial" panose="020B0604020202020204" pitchFamily="34" charset="0"/>
                <a:cs typeface="Arial" panose="020B0604020202020204" pitchFamily="34" charset="0"/>
              </a:rPr>
              <a:t>Hellenurme</a:t>
            </a:r>
            <a:r>
              <a:rPr lang="en-US" sz="7200" b="0" i="0" dirty="0">
                <a:effectLst/>
                <a:latin typeface="Arial" panose="020B0604020202020204" pitchFamily="34" charset="0"/>
                <a:cs typeface="Arial" panose="020B0604020202020204" pitchFamily="34" charset="0"/>
              </a:rPr>
              <a:t> Kodu (01.07.2023… </a:t>
            </a:r>
            <a:r>
              <a:rPr lang="en-US" sz="7200" b="0" i="0" dirty="0" err="1">
                <a:effectLst/>
                <a:latin typeface="Arial" panose="020B0604020202020204" pitchFamily="34" charset="0"/>
                <a:cs typeface="Arial" panose="020B0604020202020204" pitchFamily="34" charset="0"/>
              </a:rPr>
              <a:t>osaleb</a:t>
            </a:r>
            <a:r>
              <a:rPr lang="en-US" sz="7200" b="0" i="0" dirty="0">
                <a:effectLst/>
                <a:latin typeface="Arial" panose="020B0604020202020204" pitchFamily="34" charset="0"/>
                <a:cs typeface="Arial" panose="020B0604020202020204" pitchFamily="34" charset="0"/>
              </a:rPr>
              <a:t> </a:t>
            </a:r>
            <a:r>
              <a:rPr lang="en-US" sz="7200" b="0" i="0" dirty="0" err="1">
                <a:effectLst/>
                <a:latin typeface="Arial" panose="020B0604020202020204" pitchFamily="34" charset="0"/>
                <a:cs typeface="Arial" panose="020B0604020202020204" pitchFamily="34" charset="0"/>
              </a:rPr>
              <a:t>riik</a:t>
            </a:r>
            <a:r>
              <a:rPr lang="en-US" sz="7200" b="0" i="0" dirty="0">
                <a:effectLst/>
                <a:latin typeface="Arial" panose="020B0604020202020204" pitchFamily="34" charset="0"/>
                <a:cs typeface="Arial" panose="020B0604020202020204" pitchFamily="34" charset="0"/>
              </a:rPr>
              <a:t> </a:t>
            </a:r>
            <a:r>
              <a:rPr lang="en-US" sz="7200" b="0" i="0" dirty="0" err="1">
                <a:effectLst/>
                <a:latin typeface="Arial" panose="020B0604020202020204" pitchFamily="34" charset="0"/>
                <a:cs typeface="Arial" panose="020B0604020202020204" pitchFamily="34" charset="0"/>
              </a:rPr>
              <a:t>hooldekodu</a:t>
            </a:r>
            <a:r>
              <a:rPr lang="en-US" sz="7200" b="0" i="0" dirty="0">
                <a:effectLst/>
                <a:latin typeface="Arial" panose="020B0604020202020204" pitchFamily="34" charset="0"/>
                <a:cs typeface="Arial" panose="020B0604020202020204" pitchFamily="34" charset="0"/>
              </a:rPr>
              <a:t> </a:t>
            </a:r>
            <a:r>
              <a:rPr lang="en-US" sz="7200" b="0" i="0" dirty="0" err="1">
                <a:effectLst/>
                <a:latin typeface="Arial" panose="020B0604020202020204" pitchFamily="34" charset="0"/>
                <a:cs typeface="Arial" panose="020B0604020202020204" pitchFamily="34" charset="0"/>
              </a:rPr>
              <a:t>kohatasu</a:t>
            </a:r>
            <a:r>
              <a:rPr lang="en-US" sz="7200" b="0" i="0" dirty="0">
                <a:effectLst/>
                <a:latin typeface="Arial" panose="020B0604020202020204" pitchFamily="34" charset="0"/>
                <a:cs typeface="Arial" panose="020B0604020202020204" pitchFamily="34" charset="0"/>
              </a:rPr>
              <a:t> </a:t>
            </a:r>
            <a:r>
              <a:rPr lang="en-US" sz="7200" b="0" i="0" dirty="0" err="1">
                <a:effectLst/>
                <a:latin typeface="Arial" panose="020B0604020202020204" pitchFamily="34" charset="0"/>
                <a:cs typeface="Arial" panose="020B0604020202020204" pitchFamily="34" charset="0"/>
              </a:rPr>
              <a:t>maksmisel</a:t>
            </a:r>
            <a:r>
              <a:rPr lang="en-US" sz="7200" b="0" i="0" dirty="0">
                <a:effectLst/>
                <a:latin typeface="Arial" panose="020B0604020202020204" pitchFamily="34" charset="0"/>
                <a:cs typeface="Arial" panose="020B0604020202020204" pitchFamily="34" charset="0"/>
              </a:rPr>
              <a:t>.</a:t>
            </a:r>
            <a:br>
              <a:rPr lang="en-US" sz="7200" b="1" i="0" dirty="0">
                <a:effectLst/>
                <a:latin typeface="Arial" panose="020B0604020202020204" pitchFamily="34" charset="0"/>
                <a:cs typeface="Arial" panose="020B0604020202020204" pitchFamily="34" charset="0"/>
              </a:rPr>
            </a:br>
            <a:endParaRPr lang="en-US" sz="7200" b="0" i="0" dirty="0">
              <a:effectLst/>
              <a:latin typeface="Arial" panose="020B0604020202020204" pitchFamily="34" charset="0"/>
              <a:cs typeface="Arial" panose="020B0604020202020204" pitchFamily="34" charset="0"/>
            </a:endParaRPr>
          </a:p>
          <a:p>
            <a:pPr marL="0" indent="0" algn="just" fontAlgn="base">
              <a:buNone/>
            </a:pPr>
            <a:r>
              <a:rPr lang="en-US" sz="7200" b="0" i="0" dirty="0">
                <a:effectLst/>
                <a:latin typeface="Arial" panose="020B0604020202020204" pitchFamily="34" charset="0"/>
                <a:cs typeface="Arial" panose="020B0604020202020204" pitchFamily="34" charset="0"/>
              </a:rPr>
              <a:t>1. </a:t>
            </a:r>
            <a:r>
              <a:rPr lang="en-US" sz="7200" b="0" i="0" dirty="0" err="1">
                <a:effectLst/>
                <a:latin typeface="Arial" panose="020B0604020202020204" pitchFamily="34" charset="0"/>
                <a:cs typeface="Arial" panose="020B0604020202020204" pitchFamily="34" charset="0"/>
              </a:rPr>
              <a:t>Ööpäevaringne</a:t>
            </a:r>
            <a:r>
              <a:rPr lang="en-US" sz="7200" b="0" i="0" dirty="0">
                <a:effectLst/>
                <a:latin typeface="Arial" panose="020B0604020202020204" pitchFamily="34" charset="0"/>
                <a:cs typeface="Arial" panose="020B0604020202020204" pitchFamily="34" charset="0"/>
              </a:rPr>
              <a:t> </a:t>
            </a:r>
            <a:r>
              <a:rPr lang="en-US" sz="7200" b="0" i="0" dirty="0" err="1">
                <a:effectLst/>
                <a:latin typeface="Arial" panose="020B0604020202020204" pitchFamily="34" charset="0"/>
                <a:cs typeface="Arial" panose="020B0604020202020204" pitchFamily="34" charset="0"/>
              </a:rPr>
              <a:t>hooldusteenus</a:t>
            </a:r>
            <a:r>
              <a:rPr lang="en-US" sz="7200" b="0" i="0" dirty="0">
                <a:effectLst/>
                <a:latin typeface="Arial" panose="020B0604020202020204" pitchFamily="34" charset="0"/>
                <a:cs typeface="Arial" panose="020B0604020202020204" pitchFamily="34" charset="0"/>
              </a:rPr>
              <a:t> 1430 EUR </a:t>
            </a:r>
            <a:r>
              <a:rPr lang="en-US" sz="7200" b="0" i="0" dirty="0" err="1">
                <a:effectLst/>
                <a:latin typeface="Arial" panose="020B0604020202020204" pitchFamily="34" charset="0"/>
                <a:cs typeface="Arial" panose="020B0604020202020204" pitchFamily="34" charset="0"/>
              </a:rPr>
              <a:t>kuus</a:t>
            </a:r>
            <a:r>
              <a:rPr lang="en-US" sz="7200" b="0" i="0" dirty="0">
                <a:effectLst/>
                <a:latin typeface="Arial" panose="020B0604020202020204" pitchFamily="34" charset="0"/>
                <a:cs typeface="Arial" panose="020B0604020202020204" pitchFamily="34" charset="0"/>
              </a:rPr>
              <a:t>. </a:t>
            </a:r>
            <a:r>
              <a:rPr lang="en-US" sz="7200" b="0" i="0" dirty="0" err="1">
                <a:effectLst/>
                <a:latin typeface="Arial" panose="020B0604020202020204" pitchFamily="34" charset="0"/>
                <a:cs typeface="Arial" panose="020B0604020202020204" pitchFamily="34" charset="0"/>
              </a:rPr>
              <a:t>Prognoositavad</a:t>
            </a:r>
            <a:r>
              <a:rPr lang="en-US" sz="7200" b="0" i="0" dirty="0">
                <a:effectLst/>
                <a:latin typeface="Arial" panose="020B0604020202020204" pitchFamily="34" charset="0"/>
                <a:cs typeface="Arial" panose="020B0604020202020204" pitchFamily="34" charset="0"/>
              </a:rPr>
              <a:t> </a:t>
            </a:r>
            <a:r>
              <a:rPr lang="en-US" sz="7200" b="0" i="0" dirty="0" err="1">
                <a:effectLst/>
                <a:latin typeface="Arial" panose="020B0604020202020204" pitchFamily="34" charset="0"/>
                <a:cs typeface="Arial" panose="020B0604020202020204" pitchFamily="34" charset="0"/>
              </a:rPr>
              <a:t>kulud</a:t>
            </a:r>
            <a:r>
              <a:rPr lang="en-US" sz="7200" b="0" i="0" dirty="0">
                <a:effectLst/>
                <a:latin typeface="Arial" panose="020B0604020202020204" pitchFamily="34" charset="0"/>
                <a:cs typeface="Arial" panose="020B0604020202020204" pitchFamily="34" charset="0"/>
              </a:rPr>
              <a:t> </a:t>
            </a:r>
            <a:r>
              <a:rPr lang="en-US" sz="7200" b="0" i="0" dirty="0" err="1">
                <a:effectLst/>
                <a:latin typeface="Arial" panose="020B0604020202020204" pitchFamily="34" charset="0"/>
                <a:cs typeface="Arial" panose="020B0604020202020204" pitchFamily="34" charset="0"/>
              </a:rPr>
              <a:t>hoolduspersonali</a:t>
            </a:r>
            <a:r>
              <a:rPr lang="en-US" sz="7200" b="0" i="0" dirty="0">
                <a:effectLst/>
                <a:latin typeface="Arial" panose="020B0604020202020204" pitchFamily="34" charset="0"/>
                <a:cs typeface="Arial" panose="020B0604020202020204" pitchFamily="34" charset="0"/>
              </a:rPr>
              <a:t> </a:t>
            </a:r>
            <a:r>
              <a:rPr lang="en-US" sz="7200" b="0" i="0" dirty="0" err="1">
                <a:effectLst/>
                <a:latin typeface="Arial" panose="020B0604020202020204" pitchFamily="34" charset="0"/>
                <a:cs typeface="Arial" panose="020B0604020202020204" pitchFamily="34" charset="0"/>
              </a:rPr>
              <a:t>palgafondile</a:t>
            </a:r>
            <a:r>
              <a:rPr lang="en-US" sz="7200" b="0" i="0" dirty="0">
                <a:effectLst/>
                <a:latin typeface="Arial" panose="020B0604020202020204" pitchFamily="34" charset="0"/>
                <a:cs typeface="Arial" panose="020B0604020202020204" pitchFamily="34" charset="0"/>
              </a:rPr>
              <a:t>, </a:t>
            </a:r>
            <a:r>
              <a:rPr lang="en-US" sz="7200" b="0" i="0" dirty="0" err="1">
                <a:effectLst/>
                <a:latin typeface="Arial" panose="020B0604020202020204" pitchFamily="34" charset="0"/>
                <a:cs typeface="Arial" panose="020B0604020202020204" pitchFamily="34" charset="0"/>
              </a:rPr>
              <a:t>koolitusele</a:t>
            </a:r>
            <a:r>
              <a:rPr lang="en-US" sz="7200" b="0" i="0" dirty="0">
                <a:effectLst/>
                <a:latin typeface="Arial" panose="020B0604020202020204" pitchFamily="34" charset="0"/>
                <a:cs typeface="Arial" panose="020B0604020202020204" pitchFamily="34" charset="0"/>
              </a:rPr>
              <a:t>, </a:t>
            </a:r>
            <a:r>
              <a:rPr lang="en-US" sz="7200" b="0" i="0" dirty="0" err="1">
                <a:effectLst/>
                <a:latin typeface="Arial" panose="020B0604020202020204" pitchFamily="34" charset="0"/>
                <a:cs typeface="Arial" panose="020B0604020202020204" pitchFamily="34" charset="0"/>
              </a:rPr>
              <a:t>tööriietusele</a:t>
            </a:r>
            <a:r>
              <a:rPr lang="en-US" sz="7200" b="0" i="0" dirty="0">
                <a:effectLst/>
                <a:latin typeface="Arial" panose="020B0604020202020204" pitchFamily="34" charset="0"/>
                <a:cs typeface="Arial" panose="020B0604020202020204" pitchFamily="34" charset="0"/>
              </a:rPr>
              <a:t> </a:t>
            </a:r>
            <a:r>
              <a:rPr lang="en-US" sz="7200" b="0" i="0" dirty="0" err="1">
                <a:effectLst/>
                <a:latin typeface="Arial" panose="020B0604020202020204" pitchFamily="34" charset="0"/>
                <a:cs typeface="Arial" panose="020B0604020202020204" pitchFamily="34" charset="0"/>
              </a:rPr>
              <a:t>ning</a:t>
            </a:r>
            <a:r>
              <a:rPr lang="en-US" sz="7200" b="0" i="0" dirty="0">
                <a:effectLst/>
                <a:latin typeface="Arial" panose="020B0604020202020204" pitchFamily="34" charset="0"/>
                <a:cs typeface="Arial" panose="020B0604020202020204" pitchFamily="34" charset="0"/>
              </a:rPr>
              <a:t> </a:t>
            </a:r>
            <a:r>
              <a:rPr lang="en-US" sz="7200" b="0" i="0" dirty="0" err="1">
                <a:effectLst/>
                <a:latin typeface="Arial" panose="020B0604020202020204" pitchFamily="34" charset="0"/>
                <a:cs typeface="Arial" panose="020B0604020202020204" pitchFamily="34" charset="0"/>
              </a:rPr>
              <a:t>isikukaitsevahenditele</a:t>
            </a:r>
            <a:r>
              <a:rPr lang="en-US" sz="7200" b="0" i="0" dirty="0">
                <a:effectLst/>
                <a:latin typeface="Arial" panose="020B0604020202020204" pitchFamily="34" charset="0"/>
                <a:cs typeface="Arial" panose="020B0604020202020204" pitchFamily="34" charset="0"/>
              </a:rPr>
              <a:t> on 720 EUR </a:t>
            </a:r>
            <a:r>
              <a:rPr lang="en-US" sz="7200" b="0" i="0" dirty="0" err="1">
                <a:effectLst/>
                <a:latin typeface="Arial" panose="020B0604020202020204" pitchFamily="34" charset="0"/>
                <a:cs typeface="Arial" panose="020B0604020202020204" pitchFamily="34" charset="0"/>
              </a:rPr>
              <a:t>kuus</a:t>
            </a:r>
            <a:r>
              <a:rPr lang="en-US" sz="7200" b="0" i="0" dirty="0">
                <a:effectLst/>
                <a:latin typeface="Arial" panose="020B0604020202020204" pitchFamily="34" charset="0"/>
                <a:cs typeface="Arial" panose="020B0604020202020204" pitchFamily="34" charset="0"/>
              </a:rPr>
              <a:t> </a:t>
            </a:r>
            <a:r>
              <a:rPr lang="en-US" sz="7200" b="0" i="0" dirty="0" err="1">
                <a:effectLst/>
                <a:latin typeface="Arial" panose="020B0604020202020204" pitchFamily="34" charset="0"/>
                <a:cs typeface="Arial" panose="020B0604020202020204" pitchFamily="34" charset="0"/>
              </a:rPr>
              <a:t>ühele</a:t>
            </a:r>
            <a:r>
              <a:rPr lang="en-US" sz="7200" b="0" i="0" dirty="0">
                <a:effectLst/>
                <a:latin typeface="Arial" panose="020B0604020202020204" pitchFamily="34" charset="0"/>
                <a:cs typeface="Arial" panose="020B0604020202020204" pitchFamily="34" charset="0"/>
              </a:rPr>
              <a:t> </a:t>
            </a:r>
            <a:r>
              <a:rPr lang="en-US" sz="7200" b="0" i="0" dirty="0" err="1">
                <a:effectLst/>
                <a:latin typeface="Arial" panose="020B0604020202020204" pitchFamily="34" charset="0"/>
                <a:cs typeface="Arial" panose="020B0604020202020204" pitchFamily="34" charset="0"/>
              </a:rPr>
              <a:t>kohale</a:t>
            </a:r>
            <a:r>
              <a:rPr lang="en-US" sz="7200" b="0" i="0" dirty="0">
                <a:effectLst/>
                <a:latin typeface="Arial" panose="020B0604020202020204" pitchFamily="34" charset="0"/>
                <a:cs typeface="Arial" panose="020B0604020202020204" pitchFamily="34" charset="0"/>
              </a:rPr>
              <a:t>.</a:t>
            </a:r>
          </a:p>
          <a:p>
            <a:pPr marL="0" indent="0" algn="just" fontAlgn="base">
              <a:buNone/>
            </a:pPr>
            <a:endParaRPr lang="en-US" sz="7200" b="0" i="0" dirty="0">
              <a:effectLst/>
              <a:latin typeface="Arial" panose="020B0604020202020204" pitchFamily="34" charset="0"/>
              <a:cs typeface="Arial" panose="020B0604020202020204" pitchFamily="34" charset="0"/>
            </a:endParaRPr>
          </a:p>
          <a:p>
            <a:pPr marL="0" indent="0" algn="just" fontAlgn="base">
              <a:buNone/>
            </a:pPr>
            <a:r>
              <a:rPr lang="en-US" sz="7200" b="0" i="0" dirty="0">
                <a:effectLst/>
                <a:latin typeface="Arial" panose="020B0604020202020204" pitchFamily="34" charset="0"/>
                <a:cs typeface="Arial" panose="020B0604020202020204" pitchFamily="34" charset="0"/>
              </a:rPr>
              <a:t>2. </a:t>
            </a:r>
            <a:r>
              <a:rPr lang="en-US" sz="7200" b="0" i="0" dirty="0" err="1">
                <a:effectLst/>
                <a:latin typeface="Arial" panose="020B0604020202020204" pitchFamily="34" charset="0"/>
                <a:cs typeface="Arial" panose="020B0604020202020204" pitchFamily="34" charset="0"/>
              </a:rPr>
              <a:t>Ööpäevaringne</a:t>
            </a:r>
            <a:r>
              <a:rPr lang="en-US" sz="7200" b="0" i="0" dirty="0">
                <a:effectLst/>
                <a:latin typeface="Arial" panose="020B0604020202020204" pitchFamily="34" charset="0"/>
                <a:cs typeface="Arial" panose="020B0604020202020204" pitchFamily="34" charset="0"/>
              </a:rPr>
              <a:t> </a:t>
            </a:r>
            <a:r>
              <a:rPr lang="en-US" sz="7200" b="0" i="0" dirty="0" err="1">
                <a:effectLst/>
                <a:latin typeface="Arial" panose="020B0604020202020204" pitchFamily="34" charset="0"/>
                <a:cs typeface="Arial" panose="020B0604020202020204" pitchFamily="34" charset="0"/>
              </a:rPr>
              <a:t>hooldusteenus</a:t>
            </a:r>
            <a:r>
              <a:rPr lang="en-US" sz="7200" b="0" i="0" dirty="0">
                <a:effectLst/>
                <a:latin typeface="Arial" panose="020B0604020202020204" pitchFamily="34" charset="0"/>
                <a:cs typeface="Arial" panose="020B0604020202020204" pitchFamily="34" charset="0"/>
              </a:rPr>
              <a:t> </a:t>
            </a:r>
            <a:r>
              <a:rPr lang="en-US" sz="7200" b="0" i="0" dirty="0" err="1">
                <a:effectLst/>
                <a:latin typeface="Arial" panose="020B0604020202020204" pitchFamily="34" charset="0"/>
                <a:cs typeface="Arial" panose="020B0604020202020204" pitchFamily="34" charset="0"/>
              </a:rPr>
              <a:t>suurema</a:t>
            </a:r>
            <a:r>
              <a:rPr lang="en-US" sz="7200" b="0" i="0" dirty="0">
                <a:effectLst/>
                <a:latin typeface="Arial" panose="020B0604020202020204" pitchFamily="34" charset="0"/>
                <a:cs typeface="Arial" panose="020B0604020202020204" pitchFamily="34" charset="0"/>
              </a:rPr>
              <a:t> </a:t>
            </a:r>
            <a:r>
              <a:rPr lang="en-US" sz="7200" b="0" i="0" dirty="0" err="1">
                <a:effectLst/>
                <a:latin typeface="Arial" panose="020B0604020202020204" pitchFamily="34" charset="0"/>
                <a:cs typeface="Arial" panose="020B0604020202020204" pitchFamily="34" charset="0"/>
              </a:rPr>
              <a:t>hooldusvajadusega</a:t>
            </a:r>
            <a:r>
              <a:rPr lang="en-US" sz="7200" b="0" i="0" dirty="0">
                <a:effectLst/>
                <a:latin typeface="Arial" panose="020B0604020202020204" pitchFamily="34" charset="0"/>
                <a:cs typeface="Arial" panose="020B0604020202020204" pitchFamily="34" charset="0"/>
              </a:rPr>
              <a:t> </a:t>
            </a:r>
            <a:r>
              <a:rPr lang="en-US" sz="7200" b="0" i="0" dirty="0" err="1">
                <a:effectLst/>
                <a:latin typeface="Arial" panose="020B0604020202020204" pitchFamily="34" charset="0"/>
                <a:cs typeface="Arial" panose="020B0604020202020204" pitchFamily="34" charset="0"/>
              </a:rPr>
              <a:t>inimesele</a:t>
            </a:r>
            <a:r>
              <a:rPr lang="en-US" sz="7200" b="0" i="0" dirty="0">
                <a:effectLst/>
                <a:latin typeface="Arial" panose="020B0604020202020204" pitchFamily="34" charset="0"/>
                <a:cs typeface="Arial" panose="020B0604020202020204" pitchFamily="34" charset="0"/>
              </a:rPr>
              <a:t> ja </a:t>
            </a:r>
            <a:r>
              <a:rPr lang="en-US" sz="7200" b="0" i="0" dirty="0" err="1">
                <a:effectLst/>
                <a:latin typeface="Arial" panose="020B0604020202020204" pitchFamily="34" charset="0"/>
                <a:cs typeface="Arial" panose="020B0604020202020204" pitchFamily="34" charset="0"/>
              </a:rPr>
              <a:t>dementsusega</a:t>
            </a:r>
            <a:r>
              <a:rPr lang="en-US" sz="7200" b="0" i="0" dirty="0">
                <a:effectLst/>
                <a:latin typeface="Arial" panose="020B0604020202020204" pitchFamily="34" charset="0"/>
                <a:cs typeface="Arial" panose="020B0604020202020204" pitchFamily="34" charset="0"/>
              </a:rPr>
              <a:t> </a:t>
            </a:r>
            <a:r>
              <a:rPr lang="en-US" sz="7200" b="0" i="0" dirty="0" err="1">
                <a:effectLst/>
                <a:latin typeface="Arial" panose="020B0604020202020204" pitchFamily="34" charset="0"/>
                <a:cs typeface="Arial" panose="020B0604020202020204" pitchFamily="34" charset="0"/>
              </a:rPr>
              <a:t>inimesele</a:t>
            </a:r>
            <a:r>
              <a:rPr lang="en-US" sz="7200" b="0" i="0" dirty="0">
                <a:effectLst/>
                <a:latin typeface="Arial" panose="020B0604020202020204" pitchFamily="34" charset="0"/>
                <a:cs typeface="Arial" panose="020B0604020202020204" pitchFamily="34" charset="0"/>
              </a:rPr>
              <a:t> 1650 EUR </a:t>
            </a:r>
            <a:r>
              <a:rPr lang="en-US" sz="7200" b="0" i="0" dirty="0" err="1">
                <a:effectLst/>
                <a:latin typeface="Arial" panose="020B0604020202020204" pitchFamily="34" charset="0"/>
                <a:cs typeface="Arial" panose="020B0604020202020204" pitchFamily="34" charset="0"/>
              </a:rPr>
              <a:t>kuus</a:t>
            </a:r>
            <a:r>
              <a:rPr lang="en-US" sz="7200" b="0" i="0" dirty="0">
                <a:effectLst/>
                <a:latin typeface="Arial" panose="020B0604020202020204" pitchFamily="34" charset="0"/>
                <a:cs typeface="Arial" panose="020B0604020202020204" pitchFamily="34" charset="0"/>
              </a:rPr>
              <a:t>. </a:t>
            </a:r>
            <a:r>
              <a:rPr lang="en-US" sz="7200" b="0" i="0" dirty="0" err="1">
                <a:effectLst/>
                <a:latin typeface="Arial" panose="020B0604020202020204" pitchFamily="34" charset="0"/>
                <a:cs typeface="Arial" panose="020B0604020202020204" pitchFamily="34" charset="0"/>
              </a:rPr>
              <a:t>Prognoositavad</a:t>
            </a:r>
            <a:r>
              <a:rPr lang="en-US" sz="7200" b="0" i="0" dirty="0">
                <a:effectLst/>
                <a:latin typeface="Arial" panose="020B0604020202020204" pitchFamily="34" charset="0"/>
                <a:cs typeface="Arial" panose="020B0604020202020204" pitchFamily="34" charset="0"/>
              </a:rPr>
              <a:t> </a:t>
            </a:r>
            <a:r>
              <a:rPr lang="en-US" sz="7200" b="0" i="0" dirty="0" err="1">
                <a:effectLst/>
                <a:latin typeface="Arial" panose="020B0604020202020204" pitchFamily="34" charset="0"/>
                <a:cs typeface="Arial" panose="020B0604020202020204" pitchFamily="34" charset="0"/>
              </a:rPr>
              <a:t>kulud</a:t>
            </a:r>
            <a:r>
              <a:rPr lang="en-US" sz="7200" b="0" i="0" dirty="0">
                <a:effectLst/>
                <a:latin typeface="Arial" panose="020B0604020202020204" pitchFamily="34" charset="0"/>
                <a:cs typeface="Arial" panose="020B0604020202020204" pitchFamily="34" charset="0"/>
              </a:rPr>
              <a:t> </a:t>
            </a:r>
            <a:r>
              <a:rPr lang="en-US" sz="7200" b="0" i="0" dirty="0" err="1">
                <a:effectLst/>
                <a:latin typeface="Arial" panose="020B0604020202020204" pitchFamily="34" charset="0"/>
                <a:cs typeface="Arial" panose="020B0604020202020204" pitchFamily="34" charset="0"/>
              </a:rPr>
              <a:t>hoolduspersonali</a:t>
            </a:r>
            <a:r>
              <a:rPr lang="en-US" sz="7200" b="0" i="0" dirty="0">
                <a:effectLst/>
                <a:latin typeface="Arial" panose="020B0604020202020204" pitchFamily="34" charset="0"/>
                <a:cs typeface="Arial" panose="020B0604020202020204" pitchFamily="34" charset="0"/>
              </a:rPr>
              <a:t> </a:t>
            </a:r>
            <a:r>
              <a:rPr lang="en-US" sz="7200" b="0" i="0" dirty="0" err="1">
                <a:effectLst/>
                <a:latin typeface="Arial" panose="020B0604020202020204" pitchFamily="34" charset="0"/>
                <a:cs typeface="Arial" panose="020B0604020202020204" pitchFamily="34" charset="0"/>
              </a:rPr>
              <a:t>palgafondile</a:t>
            </a:r>
            <a:r>
              <a:rPr lang="en-US" sz="7200" b="0" i="0" dirty="0">
                <a:effectLst/>
                <a:latin typeface="Arial" panose="020B0604020202020204" pitchFamily="34" charset="0"/>
                <a:cs typeface="Arial" panose="020B0604020202020204" pitchFamily="34" charset="0"/>
              </a:rPr>
              <a:t>, </a:t>
            </a:r>
            <a:r>
              <a:rPr lang="en-US" sz="7200" b="0" i="0" dirty="0" err="1">
                <a:effectLst/>
                <a:latin typeface="Arial" panose="020B0604020202020204" pitchFamily="34" charset="0"/>
                <a:cs typeface="Arial" panose="020B0604020202020204" pitchFamily="34" charset="0"/>
              </a:rPr>
              <a:t>personali</a:t>
            </a:r>
            <a:r>
              <a:rPr lang="en-US" sz="7200" b="0" i="0" dirty="0">
                <a:effectLst/>
                <a:latin typeface="Arial" panose="020B0604020202020204" pitchFamily="34" charset="0"/>
                <a:cs typeface="Arial" panose="020B0604020202020204" pitchFamily="34" charset="0"/>
              </a:rPr>
              <a:t> </a:t>
            </a:r>
            <a:r>
              <a:rPr lang="en-US" sz="7200" b="0" i="0" dirty="0" err="1">
                <a:effectLst/>
                <a:latin typeface="Arial" panose="020B0604020202020204" pitchFamily="34" charset="0"/>
                <a:cs typeface="Arial" panose="020B0604020202020204" pitchFamily="34" charset="0"/>
              </a:rPr>
              <a:t>koolitusele</a:t>
            </a:r>
            <a:r>
              <a:rPr lang="en-US" sz="7200" b="0" i="0" dirty="0">
                <a:effectLst/>
                <a:latin typeface="Arial" panose="020B0604020202020204" pitchFamily="34" charset="0"/>
                <a:cs typeface="Arial" panose="020B0604020202020204" pitchFamily="34" charset="0"/>
              </a:rPr>
              <a:t>, </a:t>
            </a:r>
            <a:r>
              <a:rPr lang="en-US" sz="7200" b="0" i="0" dirty="0" err="1">
                <a:effectLst/>
                <a:latin typeface="Arial" panose="020B0604020202020204" pitchFamily="34" charset="0"/>
                <a:cs typeface="Arial" panose="020B0604020202020204" pitchFamily="34" charset="0"/>
              </a:rPr>
              <a:t>tööriietusele</a:t>
            </a:r>
            <a:r>
              <a:rPr lang="en-US" sz="7200" b="0" i="0" dirty="0">
                <a:effectLst/>
                <a:latin typeface="Arial" panose="020B0604020202020204" pitchFamily="34" charset="0"/>
                <a:cs typeface="Arial" panose="020B0604020202020204" pitchFamily="34" charset="0"/>
              </a:rPr>
              <a:t> </a:t>
            </a:r>
            <a:r>
              <a:rPr lang="en-US" sz="7200" b="0" i="0" dirty="0" err="1">
                <a:effectLst/>
                <a:latin typeface="Arial" panose="020B0604020202020204" pitchFamily="34" charset="0"/>
                <a:cs typeface="Arial" panose="020B0604020202020204" pitchFamily="34" charset="0"/>
              </a:rPr>
              <a:t>ning</a:t>
            </a:r>
            <a:r>
              <a:rPr lang="en-US" sz="7200" b="0" i="0" dirty="0">
                <a:effectLst/>
                <a:latin typeface="Arial" panose="020B0604020202020204" pitchFamily="34" charset="0"/>
                <a:cs typeface="Arial" panose="020B0604020202020204" pitchFamily="34" charset="0"/>
              </a:rPr>
              <a:t> </a:t>
            </a:r>
            <a:r>
              <a:rPr lang="en-US" sz="7200" b="0" i="0" dirty="0" err="1">
                <a:effectLst/>
                <a:latin typeface="Arial" panose="020B0604020202020204" pitchFamily="34" charset="0"/>
                <a:cs typeface="Arial" panose="020B0604020202020204" pitchFamily="34" charset="0"/>
              </a:rPr>
              <a:t>isikukaitsevahenditele</a:t>
            </a:r>
            <a:r>
              <a:rPr lang="en-US" sz="7200" b="0" i="0" dirty="0">
                <a:effectLst/>
                <a:latin typeface="Arial" panose="020B0604020202020204" pitchFamily="34" charset="0"/>
                <a:cs typeface="Arial" panose="020B0604020202020204" pitchFamily="34" charset="0"/>
              </a:rPr>
              <a:t> on 850 EUR </a:t>
            </a:r>
            <a:r>
              <a:rPr lang="en-US" sz="7200" b="0" i="0" dirty="0" err="1">
                <a:effectLst/>
                <a:latin typeface="Arial" panose="020B0604020202020204" pitchFamily="34" charset="0"/>
                <a:cs typeface="Arial" panose="020B0604020202020204" pitchFamily="34" charset="0"/>
              </a:rPr>
              <a:t>kuus</a:t>
            </a:r>
            <a:r>
              <a:rPr lang="en-US" sz="7200" b="0" i="0" dirty="0">
                <a:effectLst/>
                <a:latin typeface="Arial" panose="020B0604020202020204" pitchFamily="34" charset="0"/>
                <a:cs typeface="Arial" panose="020B0604020202020204" pitchFamily="34" charset="0"/>
              </a:rPr>
              <a:t> </a:t>
            </a:r>
            <a:r>
              <a:rPr lang="en-US" sz="7200" b="0" i="0" dirty="0" err="1">
                <a:effectLst/>
                <a:latin typeface="Arial" panose="020B0604020202020204" pitchFamily="34" charset="0"/>
                <a:cs typeface="Arial" panose="020B0604020202020204" pitchFamily="34" charset="0"/>
              </a:rPr>
              <a:t>ühele</a:t>
            </a:r>
            <a:r>
              <a:rPr lang="en-US" sz="7200" b="0" i="0" dirty="0">
                <a:effectLst/>
                <a:latin typeface="Arial" panose="020B0604020202020204" pitchFamily="34" charset="0"/>
                <a:cs typeface="Arial" panose="020B0604020202020204" pitchFamily="34" charset="0"/>
              </a:rPr>
              <a:t> </a:t>
            </a:r>
            <a:r>
              <a:rPr lang="en-US" sz="7200" b="0" i="0" dirty="0" err="1">
                <a:effectLst/>
                <a:latin typeface="Arial" panose="020B0604020202020204" pitchFamily="34" charset="0"/>
                <a:cs typeface="Arial" panose="020B0604020202020204" pitchFamily="34" charset="0"/>
              </a:rPr>
              <a:t>kohale</a:t>
            </a:r>
            <a:r>
              <a:rPr lang="en-US" sz="7200" b="0" i="0" dirty="0">
                <a:effectLst/>
                <a:latin typeface="Arial" panose="020B0604020202020204" pitchFamily="34" charset="0"/>
                <a:cs typeface="Arial" panose="020B0604020202020204" pitchFamily="34" charset="0"/>
              </a:rPr>
              <a:t>.</a:t>
            </a:r>
          </a:p>
          <a:p>
            <a:pPr marL="0" indent="0" algn="l">
              <a:buNone/>
            </a:pPr>
            <a:endParaRPr lang="en-US" sz="7200" b="0" i="0" dirty="0">
              <a:solidFill>
                <a:srgbClr val="202020"/>
              </a:solidFill>
              <a:effectLst/>
              <a:latin typeface="Arial" panose="020B0604020202020204" pitchFamily="34" charset="0"/>
            </a:endParaRPr>
          </a:p>
          <a:p>
            <a:endParaRPr lang="en-US" dirty="0"/>
          </a:p>
        </p:txBody>
      </p:sp>
      <p:sp>
        <p:nvSpPr>
          <p:cNvPr id="4" name="Slide Number Placeholder 3">
            <a:extLst>
              <a:ext uri="{FF2B5EF4-FFF2-40B4-BE49-F238E27FC236}">
                <a16:creationId xmlns:a16="http://schemas.microsoft.com/office/drawing/2014/main" id="{C8D08541-0089-4F7F-AC71-E86097D79ACC}"/>
              </a:ext>
            </a:extLst>
          </p:cNvPr>
          <p:cNvSpPr>
            <a:spLocks noGrp="1"/>
          </p:cNvSpPr>
          <p:nvPr>
            <p:ph type="sldNum" sz="quarter" idx="12"/>
          </p:nvPr>
        </p:nvSpPr>
        <p:spPr/>
        <p:txBody>
          <a:bodyPr/>
          <a:lstStyle/>
          <a:p>
            <a:fld id="{43C96F2C-55A6-44ED-B3C0-9B060C12C831}" type="slidenum">
              <a:rPr lang="et-EE" smtClean="0"/>
              <a:pPr/>
              <a:t>20</a:t>
            </a:fld>
            <a:endParaRPr lang="et-EE"/>
          </a:p>
        </p:txBody>
      </p:sp>
    </p:spTree>
    <p:extLst>
      <p:ext uri="{BB962C8B-B14F-4D97-AF65-F5344CB8AC3E}">
        <p14:creationId xmlns:p14="http://schemas.microsoft.com/office/powerpoint/2010/main" val="9851712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2074"/>
          </a:xfrm>
        </p:spPr>
        <p:txBody>
          <a:bodyPr>
            <a:noAutofit/>
          </a:bodyPr>
          <a:lstStyle/>
          <a:p>
            <a:r>
              <a:rPr lang="en-US" sz="3600" dirty="0" err="1">
                <a:solidFill>
                  <a:srgbClr val="0070C0"/>
                </a:solidFill>
                <a:latin typeface="Arial" panose="020B0604020202020204" pitchFamily="34" charset="0"/>
                <a:cs typeface="Arial" panose="020B0604020202020204" pitchFamily="34" charset="0"/>
              </a:rPr>
              <a:t>Hooldusasutuses</a:t>
            </a:r>
            <a:r>
              <a:rPr lang="en-US" sz="3600" dirty="0">
                <a:solidFill>
                  <a:srgbClr val="0070C0"/>
                </a:solidFill>
                <a:latin typeface="Arial" panose="020B0604020202020204" pitchFamily="34" charset="0"/>
                <a:cs typeface="Arial" panose="020B0604020202020204" pitchFamily="34" charset="0"/>
              </a:rPr>
              <a:t> </a:t>
            </a:r>
            <a:r>
              <a:rPr lang="en-US" sz="3600" dirty="0" err="1">
                <a:solidFill>
                  <a:srgbClr val="0070C0"/>
                </a:solidFill>
                <a:latin typeface="Arial" panose="020B0604020202020204" pitchFamily="34" charset="0"/>
                <a:cs typeface="Arial" panose="020B0604020202020204" pitchFamily="34" charset="0"/>
              </a:rPr>
              <a:t>viibimine</a:t>
            </a:r>
            <a:endParaRPr lang="et-EE" sz="3600" dirty="0">
              <a:solidFill>
                <a:srgbClr val="0070C0"/>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662880" y="1124744"/>
            <a:ext cx="7797552" cy="5596731"/>
          </a:xfrm>
        </p:spPr>
        <p:txBody>
          <a:bodyPr>
            <a:noAutofit/>
          </a:bodyPr>
          <a:lstStyle/>
          <a:p>
            <a:pPr marL="0" indent="0" algn="just">
              <a:buNone/>
            </a:pPr>
            <a:r>
              <a:rPr lang="en-US" sz="2000" b="1" dirty="0">
                <a:solidFill>
                  <a:srgbClr val="0070C0"/>
                </a:solidFill>
              </a:rPr>
              <a:t>HC031 </a:t>
            </a:r>
            <a:r>
              <a:rPr lang="en-US" sz="2000" b="1" dirty="0" err="1">
                <a:solidFill>
                  <a:srgbClr val="0070C0"/>
                </a:solidFill>
              </a:rPr>
              <a:t>Mitu</a:t>
            </a:r>
            <a:r>
              <a:rPr lang="en-US" sz="2000" b="1" dirty="0">
                <a:solidFill>
                  <a:srgbClr val="0070C0"/>
                </a:solidFill>
              </a:rPr>
              <a:t> </a:t>
            </a:r>
            <a:r>
              <a:rPr lang="en-US" sz="2000" b="1" dirty="0" err="1">
                <a:solidFill>
                  <a:srgbClr val="0070C0"/>
                </a:solidFill>
              </a:rPr>
              <a:t>nädalat</a:t>
            </a:r>
            <a:r>
              <a:rPr lang="en-US" sz="2000" b="1" dirty="0">
                <a:solidFill>
                  <a:srgbClr val="0070C0"/>
                </a:solidFill>
              </a:rPr>
              <a:t> </a:t>
            </a:r>
            <a:r>
              <a:rPr lang="en-US" sz="2000" b="1" dirty="0" err="1">
                <a:solidFill>
                  <a:srgbClr val="0070C0"/>
                </a:solidFill>
              </a:rPr>
              <a:t>olite</a:t>
            </a:r>
            <a:r>
              <a:rPr lang="en-US" sz="2000" b="1" dirty="0">
                <a:solidFill>
                  <a:srgbClr val="0070C0"/>
                </a:solidFill>
              </a:rPr>
              <a:t> </a:t>
            </a:r>
            <a:r>
              <a:rPr lang="en-US" sz="2000" b="1" dirty="0" err="1">
                <a:solidFill>
                  <a:srgbClr val="0070C0"/>
                </a:solidFill>
              </a:rPr>
              <a:t>Te</a:t>
            </a:r>
            <a:r>
              <a:rPr lang="en-US" sz="2000" b="1" dirty="0">
                <a:solidFill>
                  <a:srgbClr val="0070C0"/>
                </a:solidFill>
              </a:rPr>
              <a:t> </a:t>
            </a:r>
            <a:r>
              <a:rPr lang="en-US" sz="2000" b="1" dirty="0" err="1">
                <a:solidFill>
                  <a:srgbClr val="0070C0"/>
                </a:solidFill>
              </a:rPr>
              <a:t>eelmise</a:t>
            </a:r>
            <a:r>
              <a:rPr lang="en-US" sz="2000" b="1" dirty="0">
                <a:solidFill>
                  <a:srgbClr val="0070C0"/>
                </a:solidFill>
              </a:rPr>
              <a:t> 12 </a:t>
            </a:r>
            <a:r>
              <a:rPr lang="en-US" sz="2000" b="1" dirty="0" err="1">
                <a:solidFill>
                  <a:srgbClr val="0070C0"/>
                </a:solidFill>
              </a:rPr>
              <a:t>kuu</a:t>
            </a:r>
            <a:r>
              <a:rPr lang="en-US" sz="2000" b="1" dirty="0">
                <a:solidFill>
                  <a:srgbClr val="0070C0"/>
                </a:solidFill>
              </a:rPr>
              <a:t> </a:t>
            </a:r>
            <a:r>
              <a:rPr lang="en-US" sz="2000" b="1" dirty="0" err="1">
                <a:solidFill>
                  <a:srgbClr val="0070C0"/>
                </a:solidFill>
              </a:rPr>
              <a:t>jooksul</a:t>
            </a:r>
            <a:r>
              <a:rPr lang="en-US" sz="2000" b="1" dirty="0">
                <a:solidFill>
                  <a:srgbClr val="0070C0"/>
                </a:solidFill>
              </a:rPr>
              <a:t> </a:t>
            </a:r>
            <a:r>
              <a:rPr lang="en-US" sz="2000" b="1" dirty="0" err="1">
                <a:solidFill>
                  <a:srgbClr val="0070C0"/>
                </a:solidFill>
              </a:rPr>
              <a:t>kokku</a:t>
            </a:r>
            <a:r>
              <a:rPr lang="en-US" sz="2000" b="1" dirty="0">
                <a:solidFill>
                  <a:srgbClr val="0070C0"/>
                </a:solidFill>
              </a:rPr>
              <a:t> </a:t>
            </a:r>
            <a:r>
              <a:rPr lang="en-US" sz="2000" b="1" dirty="0" err="1">
                <a:solidFill>
                  <a:srgbClr val="0070C0"/>
                </a:solidFill>
              </a:rPr>
              <a:t>hooldekodus</a:t>
            </a:r>
            <a:r>
              <a:rPr lang="en-US" sz="2000" b="1" dirty="0">
                <a:solidFill>
                  <a:srgbClr val="0070C0"/>
                </a:solidFill>
              </a:rPr>
              <a:t>?</a:t>
            </a:r>
          </a:p>
          <a:p>
            <a:pPr marL="0" indent="0" algn="just">
              <a:buNone/>
            </a:pPr>
            <a:r>
              <a:rPr lang="en-US" sz="2000" b="1" dirty="0">
                <a:solidFill>
                  <a:srgbClr val="0070C0"/>
                </a:solidFill>
              </a:rPr>
              <a:t>HC029 </a:t>
            </a:r>
            <a:r>
              <a:rPr lang="en-US" sz="2000" b="1" dirty="0" err="1">
                <a:solidFill>
                  <a:srgbClr val="0070C0"/>
                </a:solidFill>
              </a:rPr>
              <a:t>Kas</a:t>
            </a:r>
            <a:r>
              <a:rPr lang="en-US" sz="2000" b="1" dirty="0">
                <a:solidFill>
                  <a:srgbClr val="0070C0"/>
                </a:solidFill>
              </a:rPr>
              <a:t> </a:t>
            </a:r>
            <a:r>
              <a:rPr lang="en-US" sz="2000" b="1" dirty="0" err="1">
                <a:solidFill>
                  <a:srgbClr val="0070C0"/>
                </a:solidFill>
              </a:rPr>
              <a:t>te</a:t>
            </a:r>
            <a:r>
              <a:rPr lang="en-US" sz="2000" b="1" dirty="0">
                <a:solidFill>
                  <a:srgbClr val="0070C0"/>
                </a:solidFill>
              </a:rPr>
              <a:t> </a:t>
            </a:r>
            <a:r>
              <a:rPr lang="en-US" sz="2000" b="1" dirty="0" err="1">
                <a:solidFill>
                  <a:srgbClr val="0070C0"/>
                </a:solidFill>
              </a:rPr>
              <a:t>olete</a:t>
            </a:r>
            <a:r>
              <a:rPr lang="en-US" sz="2000" b="1" dirty="0">
                <a:solidFill>
                  <a:srgbClr val="0070C0"/>
                </a:solidFill>
              </a:rPr>
              <a:t> VIIMASE 12 KUU </a:t>
            </a:r>
            <a:r>
              <a:rPr lang="en-US" sz="2000" b="1" dirty="0" err="1">
                <a:solidFill>
                  <a:srgbClr val="0070C0"/>
                </a:solidFill>
              </a:rPr>
              <a:t>jooksul</a:t>
            </a:r>
            <a:r>
              <a:rPr lang="en-US" sz="2000" b="1" dirty="0">
                <a:solidFill>
                  <a:srgbClr val="0070C0"/>
                </a:solidFill>
              </a:rPr>
              <a:t> </a:t>
            </a:r>
            <a:r>
              <a:rPr lang="en-US" sz="2000" b="1" dirty="0" err="1">
                <a:solidFill>
                  <a:srgbClr val="0070C0"/>
                </a:solidFill>
              </a:rPr>
              <a:t>olnud</a:t>
            </a:r>
            <a:r>
              <a:rPr lang="en-US" sz="2000" b="1" dirty="0">
                <a:solidFill>
                  <a:srgbClr val="0070C0"/>
                </a:solidFill>
              </a:rPr>
              <a:t> </a:t>
            </a:r>
            <a:r>
              <a:rPr lang="en-US" sz="2000" b="1" dirty="0" err="1">
                <a:solidFill>
                  <a:srgbClr val="0070C0"/>
                </a:solidFill>
              </a:rPr>
              <a:t>vähemalt</a:t>
            </a:r>
            <a:r>
              <a:rPr lang="en-US" sz="2000" b="1" dirty="0">
                <a:solidFill>
                  <a:srgbClr val="0070C0"/>
                </a:solidFill>
              </a:rPr>
              <a:t> </a:t>
            </a:r>
            <a:r>
              <a:rPr lang="en-US" sz="2000" b="1" dirty="0" err="1">
                <a:solidFill>
                  <a:srgbClr val="0070C0"/>
                </a:solidFill>
              </a:rPr>
              <a:t>ühe</a:t>
            </a:r>
            <a:r>
              <a:rPr lang="en-US" sz="2000" b="1" dirty="0">
                <a:solidFill>
                  <a:srgbClr val="0070C0"/>
                </a:solidFill>
              </a:rPr>
              <a:t> </a:t>
            </a:r>
            <a:r>
              <a:rPr lang="en-US" sz="2000" b="1" dirty="0" err="1">
                <a:solidFill>
                  <a:srgbClr val="0070C0"/>
                </a:solidFill>
              </a:rPr>
              <a:t>öö</a:t>
            </a:r>
            <a:r>
              <a:rPr lang="en-US" sz="2000" b="1" dirty="0">
                <a:solidFill>
                  <a:srgbClr val="0070C0"/>
                </a:solidFill>
              </a:rPr>
              <a:t> </a:t>
            </a:r>
            <a:r>
              <a:rPr lang="en-US" sz="2000" b="1" dirty="0" err="1">
                <a:solidFill>
                  <a:srgbClr val="0070C0"/>
                </a:solidFill>
              </a:rPr>
              <a:t>hooldekodus</a:t>
            </a:r>
            <a:r>
              <a:rPr lang="en-US" sz="2000" b="1" dirty="0">
                <a:solidFill>
                  <a:srgbClr val="0070C0"/>
                </a:solidFill>
              </a:rPr>
              <a:t> </a:t>
            </a:r>
            <a:r>
              <a:rPr lang="en-US" sz="2000" b="1" dirty="0" err="1">
                <a:solidFill>
                  <a:srgbClr val="0070C0"/>
                </a:solidFill>
              </a:rPr>
              <a:t>või</a:t>
            </a:r>
            <a:r>
              <a:rPr lang="en-US" sz="2000" b="1" dirty="0">
                <a:solidFill>
                  <a:srgbClr val="0070C0"/>
                </a:solidFill>
              </a:rPr>
              <a:t> </a:t>
            </a:r>
            <a:r>
              <a:rPr lang="en-US" sz="2000" b="1" dirty="0" err="1">
                <a:solidFill>
                  <a:srgbClr val="0070C0"/>
                </a:solidFill>
              </a:rPr>
              <a:t>vanadekodus</a:t>
            </a:r>
            <a:r>
              <a:rPr lang="en-US" sz="2000" b="1" dirty="0">
                <a:solidFill>
                  <a:srgbClr val="0070C0"/>
                </a:solidFill>
              </a:rPr>
              <a:t> (</a:t>
            </a:r>
            <a:r>
              <a:rPr lang="en-US" sz="2000" b="1" dirty="0" err="1">
                <a:solidFill>
                  <a:srgbClr val="0070C0"/>
                </a:solidFill>
              </a:rPr>
              <a:t>intervallhooldusel</a:t>
            </a:r>
            <a:r>
              <a:rPr lang="en-US" sz="2000" b="1" dirty="0">
                <a:solidFill>
                  <a:srgbClr val="0070C0"/>
                </a:solidFill>
              </a:rPr>
              <a:t> </a:t>
            </a:r>
            <a:r>
              <a:rPr lang="en-US" sz="2000" b="1" dirty="0" err="1">
                <a:solidFill>
                  <a:srgbClr val="0070C0"/>
                </a:solidFill>
              </a:rPr>
              <a:t>või</a:t>
            </a:r>
            <a:r>
              <a:rPr lang="en-US" sz="2000" b="1" dirty="0">
                <a:solidFill>
                  <a:srgbClr val="0070C0"/>
                </a:solidFill>
              </a:rPr>
              <a:t> </a:t>
            </a:r>
            <a:r>
              <a:rPr lang="en-US" sz="2000" b="1" dirty="0" err="1">
                <a:solidFill>
                  <a:srgbClr val="0070C0"/>
                </a:solidFill>
              </a:rPr>
              <a:t>õendusabi</a:t>
            </a:r>
            <a:r>
              <a:rPr lang="en-US" sz="2000" b="1" dirty="0">
                <a:solidFill>
                  <a:srgbClr val="0070C0"/>
                </a:solidFill>
              </a:rPr>
              <a:t> </a:t>
            </a:r>
            <a:r>
              <a:rPr lang="en-US" sz="2000" b="1" dirty="0" err="1">
                <a:solidFill>
                  <a:srgbClr val="0070C0"/>
                </a:solidFill>
              </a:rPr>
              <a:t>asutuses</a:t>
            </a:r>
            <a:r>
              <a:rPr lang="en-US" sz="2000" b="1" dirty="0">
                <a:solidFill>
                  <a:srgbClr val="0070C0"/>
                </a:solidFill>
              </a:rPr>
              <a:t>)?</a:t>
            </a:r>
          </a:p>
          <a:p>
            <a:pPr marL="0" indent="0" algn="just">
              <a:buNone/>
            </a:pPr>
            <a:r>
              <a:rPr lang="en-US" sz="2000" b="1" dirty="0">
                <a:latin typeface="Arial" panose="020B0604020202020204" pitchFamily="34" charset="0"/>
                <a:cs typeface="Arial" panose="020B0604020202020204" pitchFamily="34" charset="0"/>
              </a:rPr>
              <a:t>	</a:t>
            </a:r>
          </a:p>
          <a:p>
            <a:pPr marL="0" indent="0" algn="just">
              <a:buNone/>
            </a:pPr>
            <a:r>
              <a:rPr lang="et-EE" sz="2000" b="1" dirty="0">
                <a:latin typeface="Arial" panose="020B0604020202020204" pitchFamily="34" charset="0"/>
                <a:cs typeface="Arial" panose="020B0604020202020204" pitchFamily="34" charset="0"/>
              </a:rPr>
              <a:t>Hooldekodu</a:t>
            </a:r>
            <a:r>
              <a:rPr lang="et-EE" sz="2000" dirty="0">
                <a:latin typeface="Arial" panose="020B0604020202020204" pitchFamily="34" charset="0"/>
                <a:cs typeface="Arial" panose="020B0604020202020204" pitchFamily="34" charset="0"/>
              </a:rPr>
              <a:t> on hoolekandeasutus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mitte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tervishoiuasutus</a:t>
            </a:r>
            <a:r>
              <a:rPr lang="en-US" sz="2000" dirty="0">
                <a:latin typeface="Arial" panose="020B0604020202020204" pitchFamily="34" charset="0"/>
                <a:cs typeface="Arial" panose="020B0604020202020204" pitchFamily="34" charset="0"/>
              </a:rPr>
              <a:t>)</a:t>
            </a:r>
            <a:r>
              <a:rPr lang="et-EE" sz="2000" dirty="0">
                <a:latin typeface="Arial" panose="020B0604020202020204" pitchFamily="34" charset="0"/>
                <a:cs typeface="Arial" panose="020B0604020202020204" pitchFamily="34" charset="0"/>
              </a:rPr>
              <a:t>, mis </a:t>
            </a:r>
            <a:r>
              <a:rPr lang="en-US" sz="2000" dirty="0">
                <a:latin typeface="Arial" panose="020B0604020202020204" pitchFamily="34" charset="0"/>
                <a:cs typeface="Arial" panose="020B0604020202020204" pitchFamily="34" charset="0"/>
              </a:rPr>
              <a:t>on </a:t>
            </a:r>
            <a:r>
              <a:rPr lang="et-EE" sz="2000" dirty="0">
                <a:latin typeface="Arial" panose="020B0604020202020204" pitchFamily="34" charset="0"/>
                <a:cs typeface="Arial" panose="020B0604020202020204" pitchFamily="34" charset="0"/>
              </a:rPr>
              <a:t>mõeldud inimestele, kes ei saa enam oma igapäevaelu toimingutega iseseisvalt hakkama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ning</a:t>
            </a:r>
            <a:r>
              <a:rPr lang="et-EE" sz="2000" dirty="0">
                <a:latin typeface="Arial" panose="020B0604020202020204" pitchFamily="34" charset="0"/>
                <a:cs typeface="Arial" panose="020B0604020202020204" pitchFamily="34" charset="0"/>
              </a:rPr>
              <a:t> vajavad ööpäevaringset abi ja hoolitsust.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Teenus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sisaldab</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eluruumi</a:t>
            </a:r>
            <a:r>
              <a:rPr lang="en-US" sz="2000" dirty="0">
                <a:latin typeface="Arial" panose="020B0604020202020204" pitchFamily="34" charset="0"/>
                <a:cs typeface="Arial" panose="020B0604020202020204" pitchFamily="34" charset="0"/>
              </a:rPr>
              <a:t> ja </a:t>
            </a:r>
            <a:r>
              <a:rPr lang="en-US" sz="2000" dirty="0" err="1">
                <a:latin typeface="Arial" panose="020B0604020202020204" pitchFamily="34" charset="0"/>
                <a:cs typeface="Arial" panose="020B0604020202020204" pitchFamily="34" charset="0"/>
              </a:rPr>
              <a:t>sööki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ööpäevaringset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abistamist</a:t>
            </a:r>
            <a:r>
              <a:rPr lang="en-US" sz="2000" dirty="0">
                <a:latin typeface="Arial" panose="020B0604020202020204" pitchFamily="34" charset="0"/>
                <a:cs typeface="Arial" panose="020B0604020202020204" pitchFamily="34" charset="0"/>
              </a:rPr>
              <a:t> ja </a:t>
            </a:r>
            <a:r>
              <a:rPr lang="en-US" sz="2000" dirty="0" err="1">
                <a:latin typeface="Arial" panose="020B0604020202020204" pitchFamily="34" charset="0"/>
                <a:cs typeface="Arial" panose="020B0604020202020204" pitchFamily="34" charset="0"/>
              </a:rPr>
              <a:t>järelevalvet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vastavalt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hooldusplaanile</a:t>
            </a:r>
            <a:r>
              <a:rPr lang="en-US" sz="2000" dirty="0">
                <a:latin typeface="Arial" panose="020B0604020202020204" pitchFamily="34" charset="0"/>
                <a:cs typeface="Arial" panose="020B0604020202020204" pitchFamily="34" charset="0"/>
              </a:rPr>
              <a:t>.</a:t>
            </a:r>
          </a:p>
          <a:p>
            <a:pPr marL="0" indent="0" algn="just">
              <a:buNone/>
            </a:pPr>
            <a:r>
              <a:rPr lang="en-US" sz="2000" b="1" dirty="0">
                <a:latin typeface="Arial" panose="020B0604020202020204" pitchFamily="34" charset="0"/>
                <a:cs typeface="Arial" panose="020B0604020202020204" pitchFamily="34" charset="0"/>
              </a:rPr>
              <a:t>	</a:t>
            </a:r>
            <a:endParaRPr lang="en-US" sz="2000" dirty="0">
              <a:latin typeface="Arial" panose="020B0604020202020204" pitchFamily="34" charset="0"/>
              <a:cs typeface="Arial" panose="020B0604020202020204" pitchFamily="34" charset="0"/>
            </a:endParaRPr>
          </a:p>
          <a:p>
            <a:pPr marL="0" indent="0" algn="just">
              <a:buNone/>
            </a:pPr>
            <a:r>
              <a:rPr lang="en-US" sz="2000" b="1" dirty="0">
                <a:latin typeface="Arial" panose="020B0604020202020204" pitchFamily="34" charset="0"/>
                <a:cs typeface="Arial" panose="020B0604020202020204" pitchFamily="34" charset="0"/>
              </a:rPr>
              <a:t>	</a:t>
            </a:r>
            <a:endParaRPr lang="et-EE" sz="18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43C96F2C-55A6-44ED-B3C0-9B060C12C831}" type="slidenum">
              <a:rPr lang="et-EE" smtClean="0"/>
              <a:pPr/>
              <a:t>21</a:t>
            </a:fld>
            <a:endParaRPr lang="et-EE"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AFD486-5970-4A56-9BD8-BE06CFD6358E}"/>
              </a:ext>
            </a:extLst>
          </p:cNvPr>
          <p:cNvSpPr>
            <a:spLocks noGrp="1"/>
          </p:cNvSpPr>
          <p:nvPr>
            <p:ph type="title"/>
          </p:nvPr>
        </p:nvSpPr>
        <p:spPr>
          <a:xfrm>
            <a:off x="457200" y="274638"/>
            <a:ext cx="8229600" cy="634082"/>
          </a:xfrm>
        </p:spPr>
        <p:txBody>
          <a:bodyPr>
            <a:noAutofit/>
          </a:bodyPr>
          <a:lstStyle/>
          <a:p>
            <a:r>
              <a:rPr lang="en-US" sz="3600" dirty="0" err="1">
                <a:solidFill>
                  <a:srgbClr val="0070C0"/>
                </a:solidFill>
                <a:latin typeface="Arial" panose="020B0604020202020204" pitchFamily="34" charset="0"/>
                <a:cs typeface="Arial" panose="020B0604020202020204" pitchFamily="34" charset="0"/>
              </a:rPr>
              <a:t>Hooldusasutuses</a:t>
            </a:r>
            <a:r>
              <a:rPr lang="en-US" sz="3600" dirty="0">
                <a:solidFill>
                  <a:srgbClr val="0070C0"/>
                </a:solidFill>
                <a:latin typeface="Arial" panose="020B0604020202020204" pitchFamily="34" charset="0"/>
                <a:cs typeface="Arial" panose="020B0604020202020204" pitchFamily="34" charset="0"/>
              </a:rPr>
              <a:t> </a:t>
            </a:r>
            <a:r>
              <a:rPr lang="en-US" sz="3600" dirty="0" err="1">
                <a:solidFill>
                  <a:srgbClr val="0070C0"/>
                </a:solidFill>
                <a:latin typeface="Arial" panose="020B0604020202020204" pitchFamily="34" charset="0"/>
                <a:cs typeface="Arial" panose="020B0604020202020204" pitchFamily="34" charset="0"/>
              </a:rPr>
              <a:t>viibimine</a:t>
            </a:r>
            <a:endParaRPr lang="en-US" sz="3600" dirty="0">
              <a:solidFill>
                <a:srgbClr val="0070C0"/>
              </a:solidFill>
            </a:endParaRPr>
          </a:p>
        </p:txBody>
      </p:sp>
      <p:sp>
        <p:nvSpPr>
          <p:cNvPr id="3" name="Content Placeholder 2">
            <a:extLst>
              <a:ext uri="{FF2B5EF4-FFF2-40B4-BE49-F238E27FC236}">
                <a16:creationId xmlns:a16="http://schemas.microsoft.com/office/drawing/2014/main" id="{091682FF-BBC5-4E03-91A2-FA3CE042D653}"/>
              </a:ext>
            </a:extLst>
          </p:cNvPr>
          <p:cNvSpPr>
            <a:spLocks noGrp="1"/>
          </p:cNvSpPr>
          <p:nvPr>
            <p:ph idx="1"/>
          </p:nvPr>
        </p:nvSpPr>
        <p:spPr>
          <a:xfrm>
            <a:off x="457200" y="1196752"/>
            <a:ext cx="8229600" cy="4929411"/>
          </a:xfrm>
        </p:spPr>
        <p:txBody>
          <a:bodyPr>
            <a:normAutofit lnSpcReduction="10000"/>
          </a:bodyPr>
          <a:lstStyle/>
          <a:p>
            <a:pPr marL="0" indent="0" algn="just">
              <a:buNone/>
            </a:pPr>
            <a:r>
              <a:rPr lang="en-US" sz="2000" b="1" i="0" dirty="0" err="1">
                <a:solidFill>
                  <a:srgbClr val="040C28"/>
                </a:solidFill>
                <a:effectLst/>
                <a:latin typeface="Arial" panose="020B0604020202020204" pitchFamily="34" charset="0"/>
                <a:cs typeface="Arial" panose="020B0604020202020204" pitchFamily="34" charset="0"/>
              </a:rPr>
              <a:t>Intervallhooldus</a:t>
            </a:r>
            <a:r>
              <a:rPr lang="en-US" sz="2000" b="1" i="0" dirty="0">
                <a:solidFill>
                  <a:srgbClr val="1F1F1F"/>
                </a:solidFill>
                <a:effectLst/>
                <a:latin typeface="Arial" panose="020B0604020202020204" pitchFamily="34" charset="0"/>
                <a:cs typeface="Arial" panose="020B0604020202020204" pitchFamily="34" charset="0"/>
              </a:rPr>
              <a:t> </a:t>
            </a:r>
            <a:r>
              <a:rPr lang="en-US" sz="2000" b="0" i="0" dirty="0" err="1">
                <a:solidFill>
                  <a:srgbClr val="1F1F1F"/>
                </a:solidFill>
                <a:effectLst/>
                <a:latin typeface="Arial" panose="020B0604020202020204" pitchFamily="34" charset="0"/>
                <a:cs typeface="Arial" panose="020B0604020202020204" pitchFamily="34" charset="0"/>
              </a:rPr>
              <a:t>ehk</a:t>
            </a:r>
            <a:r>
              <a:rPr lang="en-US" sz="2000" b="0" i="0" dirty="0">
                <a:solidFill>
                  <a:srgbClr val="1F1F1F"/>
                </a:solidFill>
                <a:effectLst/>
                <a:latin typeface="Arial" panose="020B0604020202020204" pitchFamily="34" charset="0"/>
                <a:cs typeface="Arial" panose="020B0604020202020204" pitchFamily="34" charset="0"/>
              </a:rPr>
              <a:t> </a:t>
            </a:r>
            <a:r>
              <a:rPr lang="en-US" sz="2000" b="0" i="0" dirty="0" err="1">
                <a:solidFill>
                  <a:srgbClr val="1F1F1F"/>
                </a:solidFill>
                <a:effectLst/>
                <a:latin typeface="Arial" panose="020B0604020202020204" pitchFamily="34" charset="0"/>
                <a:cs typeface="Arial" panose="020B0604020202020204" pitchFamily="34" charset="0"/>
              </a:rPr>
              <a:t>ajutine</a:t>
            </a:r>
            <a:r>
              <a:rPr lang="en-US" sz="2000" b="0" i="0" dirty="0">
                <a:solidFill>
                  <a:srgbClr val="1F1F1F"/>
                </a:solidFill>
                <a:effectLst/>
                <a:latin typeface="Arial" panose="020B0604020202020204" pitchFamily="34" charset="0"/>
                <a:cs typeface="Arial" panose="020B0604020202020204" pitchFamily="34" charset="0"/>
              </a:rPr>
              <a:t> </a:t>
            </a:r>
            <a:r>
              <a:rPr lang="en-US" sz="2000" b="0" i="0" dirty="0" err="1">
                <a:solidFill>
                  <a:srgbClr val="1F1F1F"/>
                </a:solidFill>
                <a:effectLst/>
                <a:latin typeface="Arial" panose="020B0604020202020204" pitchFamily="34" charset="0"/>
                <a:cs typeface="Arial" panose="020B0604020202020204" pitchFamily="34" charset="0"/>
              </a:rPr>
              <a:t>ööpäevaringne</a:t>
            </a:r>
            <a:r>
              <a:rPr lang="en-US" sz="2000" b="0" i="0" dirty="0">
                <a:solidFill>
                  <a:srgbClr val="1F1F1F"/>
                </a:solidFill>
                <a:effectLst/>
                <a:latin typeface="Arial" panose="020B0604020202020204" pitchFamily="34" charset="0"/>
                <a:cs typeface="Arial" panose="020B0604020202020204" pitchFamily="34" charset="0"/>
              </a:rPr>
              <a:t> </a:t>
            </a:r>
            <a:r>
              <a:rPr lang="en-US" sz="2000" b="0" i="0" dirty="0" err="1">
                <a:solidFill>
                  <a:srgbClr val="1F1F1F"/>
                </a:solidFill>
                <a:effectLst/>
                <a:latin typeface="Arial" panose="020B0604020202020204" pitchFamily="34" charset="0"/>
                <a:cs typeface="Arial" panose="020B0604020202020204" pitchFamily="34" charset="0"/>
              </a:rPr>
              <a:t>üldhooldusteenus</a:t>
            </a:r>
            <a:r>
              <a:rPr lang="en-US" sz="2000" b="0" i="0" dirty="0">
                <a:solidFill>
                  <a:srgbClr val="1F1F1F"/>
                </a:solidFill>
                <a:effectLst/>
                <a:latin typeface="Arial" panose="020B0604020202020204" pitchFamily="34" charset="0"/>
                <a:cs typeface="Arial" panose="020B0604020202020204" pitchFamily="34" charset="0"/>
              </a:rPr>
              <a:t> (</a:t>
            </a:r>
            <a:r>
              <a:rPr lang="en-US" sz="2000" b="0" i="0" dirty="0" err="1">
                <a:solidFill>
                  <a:srgbClr val="1F1F1F"/>
                </a:solidFill>
                <a:effectLst/>
                <a:latin typeface="Arial" panose="020B0604020202020204" pitchFamily="34" charset="0"/>
                <a:cs typeface="Arial" panose="020B0604020202020204" pitchFamily="34" charset="0"/>
              </a:rPr>
              <a:t>teenuse</a:t>
            </a:r>
            <a:r>
              <a:rPr lang="en-US" sz="2000" b="0" i="0" dirty="0">
                <a:solidFill>
                  <a:srgbClr val="1F1F1F"/>
                </a:solidFill>
                <a:effectLst/>
                <a:latin typeface="Arial" panose="020B0604020202020204" pitchFamily="34" charset="0"/>
                <a:cs typeface="Arial" panose="020B0604020202020204" pitchFamily="34" charset="0"/>
              </a:rPr>
              <a:t> </a:t>
            </a:r>
            <a:r>
              <a:rPr lang="en-US" sz="2000" b="0" i="0" dirty="0" err="1">
                <a:solidFill>
                  <a:srgbClr val="1F1F1F"/>
                </a:solidFill>
                <a:effectLst/>
                <a:latin typeface="Arial" panose="020B0604020202020204" pitchFamily="34" charset="0"/>
                <a:cs typeface="Arial" panose="020B0604020202020204" pitchFamily="34" charset="0"/>
              </a:rPr>
              <a:t>kestvus</a:t>
            </a:r>
            <a:r>
              <a:rPr lang="en-US" sz="2000" b="0" i="0" dirty="0">
                <a:solidFill>
                  <a:srgbClr val="1F1F1F"/>
                </a:solidFill>
                <a:effectLst/>
                <a:latin typeface="Arial" panose="020B0604020202020204" pitchFamily="34" charset="0"/>
                <a:cs typeface="Arial" panose="020B0604020202020204" pitchFamily="34" charset="0"/>
              </a:rPr>
              <a:t> </a:t>
            </a:r>
            <a:r>
              <a:rPr lang="en-US" sz="2000" b="0" i="0" dirty="0" err="1">
                <a:solidFill>
                  <a:srgbClr val="1F1F1F"/>
                </a:solidFill>
                <a:effectLst/>
                <a:latin typeface="Arial" panose="020B0604020202020204" pitchFamily="34" charset="0"/>
                <a:cs typeface="Arial" panose="020B0604020202020204" pitchFamily="34" charset="0"/>
              </a:rPr>
              <a:t>kuni</a:t>
            </a:r>
            <a:r>
              <a:rPr lang="en-US" sz="2000" b="0" i="0" dirty="0">
                <a:solidFill>
                  <a:srgbClr val="1F1F1F"/>
                </a:solidFill>
                <a:effectLst/>
                <a:latin typeface="Arial" panose="020B0604020202020204" pitchFamily="34" charset="0"/>
                <a:cs typeface="Arial" panose="020B0604020202020204" pitchFamily="34" charset="0"/>
              </a:rPr>
              <a:t> 1 </a:t>
            </a:r>
            <a:r>
              <a:rPr lang="en-US" sz="2000" b="0" i="0" dirty="0" err="1">
                <a:solidFill>
                  <a:srgbClr val="1F1F1F"/>
                </a:solidFill>
                <a:effectLst/>
                <a:latin typeface="Arial" panose="020B0604020202020204" pitchFamily="34" charset="0"/>
                <a:cs typeface="Arial" panose="020B0604020202020204" pitchFamily="34" charset="0"/>
              </a:rPr>
              <a:t>kuu</a:t>
            </a:r>
            <a:r>
              <a:rPr lang="en-US" sz="2000" b="0" i="0" dirty="0">
                <a:solidFill>
                  <a:srgbClr val="1F1F1F"/>
                </a:solidFill>
                <a:effectLst/>
                <a:latin typeface="Arial" panose="020B0604020202020204" pitchFamily="34" charset="0"/>
                <a:cs typeface="Arial" panose="020B0604020202020204" pitchFamily="34" charset="0"/>
              </a:rPr>
              <a:t>) on </a:t>
            </a:r>
            <a:r>
              <a:rPr lang="en-US" sz="2000" b="0" i="0" dirty="0" err="1">
                <a:solidFill>
                  <a:srgbClr val="1F1F1F"/>
                </a:solidFill>
                <a:effectLst/>
                <a:latin typeface="Arial" panose="020B0604020202020204" pitchFamily="34" charset="0"/>
                <a:cs typeface="Arial" panose="020B0604020202020204" pitchFamily="34" charset="0"/>
              </a:rPr>
              <a:t>mõeldud</a:t>
            </a:r>
            <a:r>
              <a:rPr lang="en-US" sz="2000" b="0" i="0" dirty="0">
                <a:solidFill>
                  <a:srgbClr val="1F1F1F"/>
                </a:solidFill>
                <a:effectLst/>
                <a:latin typeface="Arial" panose="020B0604020202020204" pitchFamily="34" charset="0"/>
                <a:cs typeface="Arial" panose="020B0604020202020204" pitchFamily="34" charset="0"/>
              </a:rPr>
              <a:t> </a:t>
            </a:r>
            <a:r>
              <a:rPr lang="en-US" sz="2000" b="0" i="0" dirty="0" err="1">
                <a:solidFill>
                  <a:srgbClr val="1F1F1F"/>
                </a:solidFill>
                <a:effectLst/>
                <a:latin typeface="Arial" panose="020B0604020202020204" pitchFamily="34" charset="0"/>
                <a:cs typeface="Arial" panose="020B0604020202020204" pitchFamily="34" charset="0"/>
              </a:rPr>
              <a:t>inimese</a:t>
            </a:r>
            <a:r>
              <a:rPr lang="en-US" sz="2000" b="0" i="0" dirty="0">
                <a:solidFill>
                  <a:srgbClr val="1F1F1F"/>
                </a:solidFill>
                <a:effectLst/>
                <a:latin typeface="Arial" panose="020B0604020202020204" pitchFamily="34" charset="0"/>
                <a:cs typeface="Arial" panose="020B0604020202020204" pitchFamily="34" charset="0"/>
              </a:rPr>
              <a:t> </a:t>
            </a:r>
            <a:r>
              <a:rPr lang="en-US" sz="2000" b="0" i="0" dirty="0" err="1">
                <a:solidFill>
                  <a:srgbClr val="1F1F1F"/>
                </a:solidFill>
                <a:effectLst/>
                <a:latin typeface="Arial" panose="020B0604020202020204" pitchFamily="34" charset="0"/>
                <a:cs typeface="Arial" panose="020B0604020202020204" pitchFamily="34" charset="0"/>
              </a:rPr>
              <a:t>vajaduste</a:t>
            </a:r>
            <a:r>
              <a:rPr lang="en-US" sz="2000" b="0" i="0" dirty="0">
                <a:solidFill>
                  <a:srgbClr val="1F1F1F"/>
                </a:solidFill>
                <a:effectLst/>
                <a:latin typeface="Arial" panose="020B0604020202020204" pitchFamily="34" charset="0"/>
                <a:cs typeface="Arial" panose="020B0604020202020204" pitchFamily="34" charset="0"/>
              </a:rPr>
              <a:t> ja </a:t>
            </a:r>
            <a:r>
              <a:rPr lang="en-US" sz="2000" b="0" i="0" dirty="0" err="1">
                <a:solidFill>
                  <a:srgbClr val="1F1F1F"/>
                </a:solidFill>
                <a:effectLst/>
                <a:latin typeface="Arial" panose="020B0604020202020204" pitchFamily="34" charset="0"/>
                <a:cs typeface="Arial" panose="020B0604020202020204" pitchFamily="34" charset="0"/>
              </a:rPr>
              <a:t>funktsionaalse</a:t>
            </a:r>
            <a:r>
              <a:rPr lang="en-US" sz="2000" b="0" i="0" dirty="0">
                <a:solidFill>
                  <a:srgbClr val="1F1F1F"/>
                </a:solidFill>
                <a:effectLst/>
                <a:latin typeface="Arial" panose="020B0604020202020204" pitchFamily="34" charset="0"/>
                <a:cs typeface="Arial" panose="020B0604020202020204" pitchFamily="34" charset="0"/>
              </a:rPr>
              <a:t> </a:t>
            </a:r>
            <a:r>
              <a:rPr lang="en-US" sz="2000" b="0" i="0" dirty="0" err="1">
                <a:solidFill>
                  <a:srgbClr val="1F1F1F"/>
                </a:solidFill>
                <a:effectLst/>
                <a:latin typeface="Arial" panose="020B0604020202020204" pitchFamily="34" charset="0"/>
                <a:cs typeface="Arial" panose="020B0604020202020204" pitchFamily="34" charset="0"/>
              </a:rPr>
              <a:t>võimekuse</a:t>
            </a:r>
            <a:r>
              <a:rPr lang="en-US" sz="2000" b="0" i="0" dirty="0">
                <a:solidFill>
                  <a:srgbClr val="1F1F1F"/>
                </a:solidFill>
                <a:effectLst/>
                <a:latin typeface="Arial" panose="020B0604020202020204" pitchFamily="34" charset="0"/>
                <a:cs typeface="Arial" panose="020B0604020202020204" pitchFamily="34" charset="0"/>
              </a:rPr>
              <a:t> </a:t>
            </a:r>
            <a:r>
              <a:rPr lang="en-US" sz="2000" b="0" i="0" dirty="0" err="1">
                <a:solidFill>
                  <a:srgbClr val="1F1F1F"/>
                </a:solidFill>
                <a:effectLst/>
                <a:latin typeface="Arial" panose="020B0604020202020204" pitchFamily="34" charset="0"/>
                <a:cs typeface="Arial" panose="020B0604020202020204" pitchFamily="34" charset="0"/>
              </a:rPr>
              <a:t>taastamiseks</a:t>
            </a:r>
            <a:r>
              <a:rPr lang="en-US" sz="2000" b="0" i="0" dirty="0">
                <a:solidFill>
                  <a:srgbClr val="1F1F1F"/>
                </a:solidFill>
                <a:effectLst/>
                <a:latin typeface="Arial" panose="020B0604020202020204" pitchFamily="34" charset="0"/>
                <a:cs typeface="Arial" panose="020B0604020202020204" pitchFamily="34" charset="0"/>
              </a:rPr>
              <a:t> </a:t>
            </a:r>
            <a:r>
              <a:rPr lang="en-US" sz="2000" b="0" i="0" dirty="0" err="1">
                <a:solidFill>
                  <a:srgbClr val="1F1F1F"/>
                </a:solidFill>
                <a:effectLst/>
                <a:latin typeface="Arial" panose="020B0604020202020204" pitchFamily="34" charset="0"/>
                <a:cs typeface="Arial" panose="020B0604020202020204" pitchFamily="34" charset="0"/>
              </a:rPr>
              <a:t>peale</a:t>
            </a:r>
            <a:r>
              <a:rPr lang="en-US" sz="2000" b="0" i="0" dirty="0">
                <a:solidFill>
                  <a:srgbClr val="1F1F1F"/>
                </a:solidFill>
                <a:effectLst/>
                <a:latin typeface="Arial" panose="020B0604020202020204" pitchFamily="34" charset="0"/>
                <a:cs typeface="Arial" panose="020B0604020202020204" pitchFamily="34" charset="0"/>
              </a:rPr>
              <a:t> </a:t>
            </a:r>
            <a:r>
              <a:rPr lang="en-US" sz="2000" b="0" i="0" dirty="0" err="1">
                <a:solidFill>
                  <a:srgbClr val="1F1F1F"/>
                </a:solidFill>
                <a:effectLst/>
                <a:latin typeface="Arial" panose="020B0604020202020204" pitchFamily="34" charset="0"/>
                <a:cs typeface="Arial" panose="020B0604020202020204" pitchFamily="34" charset="0"/>
              </a:rPr>
              <a:t>haigust</a:t>
            </a:r>
            <a:r>
              <a:rPr lang="en-US" sz="2000" b="0" i="0" dirty="0">
                <a:solidFill>
                  <a:srgbClr val="1F1F1F"/>
                </a:solidFill>
                <a:effectLst/>
                <a:latin typeface="Arial" panose="020B0604020202020204" pitchFamily="34" charset="0"/>
                <a:cs typeface="Arial" panose="020B0604020202020204" pitchFamily="34" charset="0"/>
              </a:rPr>
              <a:t> </a:t>
            </a:r>
            <a:r>
              <a:rPr lang="en-US" sz="2000" b="0" i="0" dirty="0" err="1">
                <a:solidFill>
                  <a:srgbClr val="1F1F1F"/>
                </a:solidFill>
                <a:effectLst/>
                <a:latin typeface="Arial" panose="020B0604020202020204" pitchFamily="34" charset="0"/>
                <a:cs typeface="Arial" panose="020B0604020202020204" pitchFamily="34" charset="0"/>
              </a:rPr>
              <a:t>või</a:t>
            </a:r>
            <a:r>
              <a:rPr lang="en-US" sz="2000" b="0" i="0" dirty="0">
                <a:solidFill>
                  <a:srgbClr val="1F1F1F"/>
                </a:solidFill>
                <a:effectLst/>
                <a:latin typeface="Arial" panose="020B0604020202020204" pitchFamily="34" charset="0"/>
                <a:cs typeface="Arial" panose="020B0604020202020204" pitchFamily="34" charset="0"/>
              </a:rPr>
              <a:t> </a:t>
            </a:r>
            <a:r>
              <a:rPr lang="en-US" sz="2000" b="0" i="0" dirty="0" err="1">
                <a:solidFill>
                  <a:srgbClr val="1F1F1F"/>
                </a:solidFill>
                <a:effectLst/>
                <a:latin typeface="Arial" panose="020B0604020202020204" pitchFamily="34" charset="0"/>
                <a:cs typeface="Arial" panose="020B0604020202020204" pitchFamily="34" charset="0"/>
              </a:rPr>
              <a:t>lisaturvalisuse</a:t>
            </a:r>
            <a:r>
              <a:rPr lang="en-US" sz="2000" b="0" i="0" dirty="0">
                <a:solidFill>
                  <a:srgbClr val="1F1F1F"/>
                </a:solidFill>
                <a:effectLst/>
                <a:latin typeface="Arial" panose="020B0604020202020204" pitchFamily="34" charset="0"/>
                <a:cs typeface="Arial" panose="020B0604020202020204" pitchFamily="34" charset="0"/>
              </a:rPr>
              <a:t> ja </a:t>
            </a:r>
            <a:r>
              <a:rPr lang="en-US" sz="2000" b="0" i="0" dirty="0" err="1">
                <a:solidFill>
                  <a:srgbClr val="1F1F1F"/>
                </a:solidFill>
                <a:effectLst/>
                <a:latin typeface="Arial" panose="020B0604020202020204" pitchFamily="34" charset="0"/>
                <a:cs typeface="Arial" panose="020B0604020202020204" pitchFamily="34" charset="0"/>
              </a:rPr>
              <a:t>kõrvalabi</a:t>
            </a:r>
            <a:r>
              <a:rPr lang="en-US" sz="2000" b="0" i="0" dirty="0">
                <a:solidFill>
                  <a:srgbClr val="1F1F1F"/>
                </a:solidFill>
                <a:effectLst/>
                <a:latin typeface="Arial" panose="020B0604020202020204" pitchFamily="34" charset="0"/>
                <a:cs typeface="Arial" panose="020B0604020202020204" pitchFamily="34" charset="0"/>
              </a:rPr>
              <a:t> </a:t>
            </a:r>
            <a:r>
              <a:rPr lang="en-US" sz="2000" b="0" i="0" dirty="0" err="1">
                <a:solidFill>
                  <a:srgbClr val="1F1F1F"/>
                </a:solidFill>
                <a:effectLst/>
                <a:latin typeface="Arial" panose="020B0604020202020204" pitchFamily="34" charset="0"/>
                <a:cs typeface="Arial" panose="020B0604020202020204" pitchFamily="34" charset="0"/>
              </a:rPr>
              <a:t>vajaduse</a:t>
            </a:r>
            <a:r>
              <a:rPr lang="en-US" sz="2000" b="0" i="0" dirty="0">
                <a:solidFill>
                  <a:srgbClr val="1F1F1F"/>
                </a:solidFill>
                <a:effectLst/>
                <a:latin typeface="Arial" panose="020B0604020202020204" pitchFamily="34" charset="0"/>
                <a:cs typeface="Arial" panose="020B0604020202020204" pitchFamily="34" charset="0"/>
              </a:rPr>
              <a:t> </a:t>
            </a:r>
            <a:r>
              <a:rPr lang="en-US" sz="2000" b="0" i="0" dirty="0" err="1">
                <a:solidFill>
                  <a:srgbClr val="1F1F1F"/>
                </a:solidFill>
                <a:effectLst/>
                <a:latin typeface="Arial" panose="020B0604020202020204" pitchFamily="34" charset="0"/>
                <a:cs typeface="Arial" panose="020B0604020202020204" pitchFamily="34" charset="0"/>
              </a:rPr>
              <a:t>tagamiseks</a:t>
            </a:r>
            <a:r>
              <a:rPr lang="en-US" sz="2000" b="0" i="0" dirty="0">
                <a:solidFill>
                  <a:srgbClr val="1F1F1F"/>
                </a:solidFill>
                <a:effectLst/>
                <a:latin typeface="Arial" panose="020B0604020202020204" pitchFamily="34" charset="0"/>
                <a:cs typeface="Arial" panose="020B0604020202020204" pitchFamily="34" charset="0"/>
              </a:rPr>
              <a:t>. </a:t>
            </a:r>
            <a:r>
              <a:rPr lang="en-US" sz="2000" b="0" i="0" dirty="0" err="1">
                <a:solidFill>
                  <a:srgbClr val="1F1F1F"/>
                </a:solidFill>
                <a:effectLst/>
                <a:latin typeface="Arial" panose="020B0604020202020204" pitchFamily="34" charset="0"/>
                <a:cs typeface="Arial" panose="020B0604020202020204" pitchFamily="34" charset="0"/>
              </a:rPr>
              <a:t>Samuti</a:t>
            </a:r>
            <a:r>
              <a:rPr lang="en-US" sz="2000" b="0" i="0" dirty="0">
                <a:solidFill>
                  <a:srgbClr val="1F1F1F"/>
                </a:solidFill>
                <a:effectLst/>
                <a:latin typeface="Arial" panose="020B0604020202020204" pitchFamily="34" charset="0"/>
                <a:cs typeface="Arial" panose="020B0604020202020204" pitchFamily="34" charset="0"/>
              </a:rPr>
              <a:t> </a:t>
            </a:r>
            <a:r>
              <a:rPr lang="en-US" sz="2000" b="0" i="0" dirty="0" err="1">
                <a:solidFill>
                  <a:srgbClr val="1F1F1F"/>
                </a:solidFill>
                <a:effectLst/>
                <a:latin typeface="Arial" panose="020B0604020202020204" pitchFamily="34" charset="0"/>
                <a:cs typeface="Arial" panose="020B0604020202020204" pitchFamily="34" charset="0"/>
              </a:rPr>
              <a:t>omastehooldajale</a:t>
            </a:r>
            <a:r>
              <a:rPr lang="en-US" sz="2000" b="0" i="0" dirty="0">
                <a:solidFill>
                  <a:srgbClr val="1F1F1F"/>
                </a:solidFill>
                <a:effectLst/>
                <a:latin typeface="Arial" panose="020B0604020202020204" pitchFamily="34" charset="0"/>
                <a:cs typeface="Arial" panose="020B0604020202020204" pitchFamily="34" charset="0"/>
              </a:rPr>
              <a:t>, </a:t>
            </a:r>
            <a:r>
              <a:rPr lang="en-US" sz="2000" b="0" i="0" dirty="0" err="1">
                <a:solidFill>
                  <a:srgbClr val="1F1F1F"/>
                </a:solidFill>
                <a:effectLst/>
                <a:latin typeface="Arial" panose="020B0604020202020204" pitchFamily="34" charset="0"/>
                <a:cs typeface="Arial" panose="020B0604020202020204" pitchFamily="34" charset="0"/>
              </a:rPr>
              <a:t>pereliikmele</a:t>
            </a:r>
            <a:r>
              <a:rPr lang="en-US" sz="2000" b="0" i="0" dirty="0">
                <a:solidFill>
                  <a:srgbClr val="1F1F1F"/>
                </a:solidFill>
                <a:effectLst/>
                <a:latin typeface="Arial" panose="020B0604020202020204" pitchFamily="34" charset="0"/>
                <a:cs typeface="Arial" panose="020B0604020202020204" pitchFamily="34" charset="0"/>
              </a:rPr>
              <a:t> </a:t>
            </a:r>
            <a:r>
              <a:rPr lang="en-US" sz="2000" b="0" i="0" dirty="0" err="1">
                <a:solidFill>
                  <a:srgbClr val="1F1F1F"/>
                </a:solidFill>
                <a:effectLst/>
                <a:latin typeface="Arial" panose="020B0604020202020204" pitchFamily="34" charset="0"/>
                <a:cs typeface="Arial" panose="020B0604020202020204" pitchFamily="34" charset="0"/>
              </a:rPr>
              <a:t>või</a:t>
            </a:r>
            <a:r>
              <a:rPr lang="en-US" sz="2000" b="0" i="0" dirty="0">
                <a:solidFill>
                  <a:srgbClr val="1F1F1F"/>
                </a:solidFill>
                <a:effectLst/>
                <a:latin typeface="Arial" panose="020B0604020202020204" pitchFamily="34" charset="0"/>
                <a:cs typeface="Arial" panose="020B0604020202020204" pitchFamily="34" charset="0"/>
              </a:rPr>
              <a:t> </a:t>
            </a:r>
            <a:r>
              <a:rPr lang="en-US" sz="2000" b="0" i="0" dirty="0" err="1">
                <a:solidFill>
                  <a:srgbClr val="1F1F1F"/>
                </a:solidFill>
                <a:effectLst/>
                <a:latin typeface="Arial" panose="020B0604020202020204" pitchFamily="34" charset="0"/>
                <a:cs typeface="Arial" panose="020B0604020202020204" pitchFamily="34" charset="0"/>
              </a:rPr>
              <a:t>lähedasele</a:t>
            </a:r>
            <a:r>
              <a:rPr lang="en-US" sz="2000" b="0" i="0" dirty="0">
                <a:solidFill>
                  <a:srgbClr val="1F1F1F"/>
                </a:solidFill>
                <a:effectLst/>
                <a:latin typeface="Arial" panose="020B0604020202020204" pitchFamily="34" charset="0"/>
                <a:cs typeface="Arial" panose="020B0604020202020204" pitchFamily="34" charset="0"/>
              </a:rPr>
              <a:t> </a:t>
            </a:r>
            <a:r>
              <a:rPr lang="en-US" sz="2000" b="0" i="0" dirty="0" err="1">
                <a:solidFill>
                  <a:srgbClr val="1F1F1F"/>
                </a:solidFill>
                <a:effectLst/>
                <a:latin typeface="Arial" panose="020B0604020202020204" pitchFamily="34" charset="0"/>
                <a:cs typeface="Arial" panose="020B0604020202020204" pitchFamily="34" charset="0"/>
              </a:rPr>
              <a:t>puhkuse</a:t>
            </a:r>
            <a:r>
              <a:rPr lang="en-US" sz="2000" b="0" i="0" dirty="0">
                <a:solidFill>
                  <a:srgbClr val="1F1F1F"/>
                </a:solidFill>
                <a:effectLst/>
                <a:latin typeface="Arial" panose="020B0604020202020204" pitchFamily="34" charset="0"/>
                <a:cs typeface="Arial" panose="020B0604020202020204" pitchFamily="34" charset="0"/>
              </a:rPr>
              <a:t> </a:t>
            </a:r>
            <a:r>
              <a:rPr lang="en-US" sz="2000" b="0" i="0" dirty="0" err="1">
                <a:solidFill>
                  <a:srgbClr val="1F1F1F"/>
                </a:solidFill>
                <a:effectLst/>
                <a:latin typeface="Arial" panose="020B0604020202020204" pitchFamily="34" charset="0"/>
                <a:cs typeface="Arial" panose="020B0604020202020204" pitchFamily="34" charset="0"/>
              </a:rPr>
              <a:t>võimaldamiseks</a:t>
            </a:r>
            <a:r>
              <a:rPr lang="en-US" sz="2000" b="0" i="0" dirty="0">
                <a:solidFill>
                  <a:srgbClr val="1F1F1F"/>
                </a:solidFill>
                <a:effectLst/>
                <a:latin typeface="Arial" panose="020B0604020202020204" pitchFamily="34" charset="0"/>
                <a:cs typeface="Arial" panose="020B0604020202020204" pitchFamily="34" charset="0"/>
              </a:rPr>
              <a:t>.</a:t>
            </a:r>
          </a:p>
          <a:p>
            <a:pPr marL="0" indent="0" algn="just">
              <a:buNone/>
            </a:pPr>
            <a:endParaRPr lang="en-US" sz="2000" dirty="0">
              <a:solidFill>
                <a:srgbClr val="1F1F1F"/>
              </a:solidFill>
              <a:latin typeface="Arial" panose="020B0604020202020204" pitchFamily="34" charset="0"/>
              <a:cs typeface="Arial" panose="020B0604020202020204" pitchFamily="34" charset="0"/>
            </a:endParaRPr>
          </a:p>
          <a:p>
            <a:pPr marL="0" indent="0" algn="just">
              <a:buNone/>
            </a:pPr>
            <a:r>
              <a:rPr lang="en-US" sz="2000" b="1" dirty="0" err="1">
                <a:latin typeface="Arial" panose="020B0604020202020204" pitchFamily="34" charset="0"/>
                <a:cs typeface="Arial" panose="020B0604020202020204" pitchFamily="34" charset="0"/>
              </a:rPr>
              <a:t>Palliatiivne</a:t>
            </a:r>
            <a:r>
              <a:rPr lang="en-US" sz="2000" b="1"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ravi</a:t>
            </a:r>
            <a:r>
              <a:rPr lang="en-US" sz="2000" b="1" dirty="0">
                <a:latin typeface="Arial" panose="020B0604020202020204" pitchFamily="34" charset="0"/>
                <a:cs typeface="Arial" panose="020B0604020202020204" pitchFamily="34" charset="0"/>
              </a:rPr>
              <a:t> </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kergendab</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raskest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haigusest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või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selle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haiguse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ravist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tingitud</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vaevusi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valu</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õhupuudust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iiveldust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kõhukinnisus</a:t>
            </a:r>
            <a:r>
              <a:rPr lang="en-US" sz="2000" dirty="0">
                <a:latin typeface="Arial" panose="020B0604020202020204" pitchFamily="34" charset="0"/>
                <a:cs typeface="Arial" panose="020B0604020202020204" pitchFamily="34" charset="0"/>
              </a:rPr>
              <a:t> jt. </a:t>
            </a:r>
            <a:r>
              <a:rPr lang="en-US" sz="2000" dirty="0" err="1">
                <a:latin typeface="Arial" panose="020B0604020202020204" pitchFamily="34" charset="0"/>
                <a:cs typeface="Arial" panose="020B0604020202020204" pitchFamily="34" charset="0"/>
              </a:rPr>
              <a:t>Palliatiivravi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abil</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ei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saa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küll</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terveks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raskest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haigusest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või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pahaloomulisest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kasvajast</a:t>
            </a:r>
            <a:r>
              <a:rPr lang="en-US" sz="2000" dirty="0">
                <a:latin typeface="Arial" panose="020B0604020202020204" pitchFamily="34" charset="0"/>
                <a:cs typeface="Arial" panose="020B0604020202020204" pitchFamily="34" charset="0"/>
              </a:rPr>
              <a:t>, aga </a:t>
            </a:r>
            <a:r>
              <a:rPr lang="en-US" sz="2000" dirty="0" err="1">
                <a:latin typeface="Arial" panose="020B0604020202020204" pitchFamily="34" charset="0"/>
                <a:cs typeface="Arial" panose="020B0604020202020204" pitchFamily="34" charset="0"/>
              </a:rPr>
              <a:t>raviga</a:t>
            </a:r>
            <a:r>
              <a:rPr lang="en-US" sz="2000" dirty="0">
                <a:latin typeface="Arial" panose="020B0604020202020204" pitchFamily="34" charset="0"/>
                <a:cs typeface="Arial" panose="020B0604020202020204" pitchFamily="34" charset="0"/>
              </a:rPr>
              <a:t> on </a:t>
            </a:r>
            <a:r>
              <a:rPr lang="en-US" sz="2000" dirty="0" err="1">
                <a:latin typeface="Arial" panose="020B0604020202020204" pitchFamily="34" charset="0"/>
                <a:cs typeface="Arial" panose="020B0604020202020204" pitchFamily="34" charset="0"/>
              </a:rPr>
              <a:t>võimalik</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enesetunnet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oluliselt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parandada</a:t>
            </a:r>
            <a:r>
              <a:rPr lang="en-US" sz="2000" dirty="0">
                <a:latin typeface="Arial" panose="020B0604020202020204" pitchFamily="34" charset="0"/>
                <a:cs typeface="Arial" panose="020B0604020202020204" pitchFamily="34" charset="0"/>
              </a:rPr>
              <a:t>. See </a:t>
            </a:r>
            <a:r>
              <a:rPr lang="en-US" sz="2000" dirty="0" err="1">
                <a:latin typeface="Arial" panose="020B0604020202020204" pitchFamily="34" charset="0"/>
                <a:cs typeface="Arial" panose="020B0604020202020204" pitchFamily="34" charset="0"/>
              </a:rPr>
              <a:t>ravi</a:t>
            </a:r>
            <a:r>
              <a:rPr lang="en-US" sz="2000" dirty="0">
                <a:latin typeface="Arial" panose="020B0604020202020204" pitchFamily="34" charset="0"/>
                <a:cs typeface="Arial" panose="020B0604020202020204" pitchFamily="34" charset="0"/>
              </a:rPr>
              <a:t> on </a:t>
            </a:r>
            <a:r>
              <a:rPr lang="en-US" sz="2000" dirty="0" err="1">
                <a:latin typeface="Arial" panose="020B0604020202020204" pitchFamily="34" charset="0"/>
                <a:cs typeface="Arial" panose="020B0604020202020204" pitchFamily="34" charset="0"/>
              </a:rPr>
              <a:t>suunatud</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patsiendi</a:t>
            </a:r>
            <a:r>
              <a:rPr lang="en-US" sz="2000" dirty="0">
                <a:latin typeface="Arial" panose="020B0604020202020204" pitchFamily="34" charset="0"/>
                <a:cs typeface="Arial" panose="020B0604020202020204" pitchFamily="34" charset="0"/>
              </a:rPr>
              <a:t> ja </a:t>
            </a:r>
            <a:r>
              <a:rPr lang="en-US" sz="2000" dirty="0" err="1">
                <a:latin typeface="Arial" panose="020B0604020202020204" pitchFamily="34" charset="0"/>
                <a:cs typeface="Arial" panose="020B0604020202020204" pitchFamily="34" charset="0"/>
              </a:rPr>
              <a:t>tema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lähedaste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elukvaliteedi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parandamisele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Palliatiivravi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toetab</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haiguse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ravi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leevendades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hingelisi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vaimseid</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kui</a:t>
            </a:r>
            <a:r>
              <a:rPr lang="en-US" sz="2000" dirty="0">
                <a:latin typeface="Arial" panose="020B0604020202020204" pitchFamily="34" charset="0"/>
                <a:cs typeface="Arial" panose="020B0604020202020204" pitchFamily="34" charset="0"/>
              </a:rPr>
              <a:t> ka </a:t>
            </a:r>
            <a:r>
              <a:rPr lang="en-US" sz="2000" dirty="0" err="1">
                <a:latin typeface="Arial" panose="020B0604020202020204" pitchFamily="34" charset="0"/>
                <a:cs typeface="Arial" panose="020B0604020202020204" pitchFamily="34" charset="0"/>
              </a:rPr>
              <a:t>kehalisi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vaevusi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ning</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aitab</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võimalusel</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lahendusi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sotsiaalsetele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probleemidele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Palliatiivset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ravi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osutatakse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tavaliselt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hooldus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ehk</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õendushaiglas</a:t>
            </a:r>
            <a:r>
              <a:rPr lang="en-US" sz="2000" dirty="0">
                <a:latin typeface="Arial" panose="020B0604020202020204" pitchFamily="34" charset="0"/>
                <a:cs typeface="Arial" panose="020B0604020202020204" pitchFamily="34" charset="0"/>
              </a:rPr>
              <a:t>.</a:t>
            </a:r>
          </a:p>
        </p:txBody>
      </p:sp>
      <p:sp>
        <p:nvSpPr>
          <p:cNvPr id="4" name="Slide Number Placeholder 3">
            <a:extLst>
              <a:ext uri="{FF2B5EF4-FFF2-40B4-BE49-F238E27FC236}">
                <a16:creationId xmlns:a16="http://schemas.microsoft.com/office/drawing/2014/main" id="{DCF25D65-F699-461D-B239-6C4BF28B7577}"/>
              </a:ext>
            </a:extLst>
          </p:cNvPr>
          <p:cNvSpPr>
            <a:spLocks noGrp="1"/>
          </p:cNvSpPr>
          <p:nvPr>
            <p:ph type="sldNum" sz="quarter" idx="12"/>
          </p:nvPr>
        </p:nvSpPr>
        <p:spPr/>
        <p:txBody>
          <a:bodyPr/>
          <a:lstStyle/>
          <a:p>
            <a:fld id="{43C96F2C-55A6-44ED-B3C0-9B060C12C831}" type="slidenum">
              <a:rPr lang="et-EE" smtClean="0"/>
              <a:pPr/>
              <a:t>22</a:t>
            </a:fld>
            <a:endParaRPr lang="et-EE"/>
          </a:p>
        </p:txBody>
      </p:sp>
    </p:spTree>
    <p:extLst>
      <p:ext uri="{BB962C8B-B14F-4D97-AF65-F5344CB8AC3E}">
        <p14:creationId xmlns:p14="http://schemas.microsoft.com/office/powerpoint/2010/main" val="13464168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4082"/>
          </a:xfrm>
        </p:spPr>
        <p:txBody>
          <a:bodyPr>
            <a:noAutofit/>
          </a:bodyPr>
          <a:lstStyle/>
          <a:p>
            <a:r>
              <a:rPr lang="en-US" sz="3600" dirty="0" err="1">
                <a:solidFill>
                  <a:srgbClr val="0070C0"/>
                </a:solidFill>
                <a:latin typeface="Arial" panose="020B0604020202020204" pitchFamily="34" charset="0"/>
                <a:cs typeface="Arial" panose="020B0604020202020204" pitchFamily="34" charset="0"/>
              </a:rPr>
              <a:t>Hooldusasutuses</a:t>
            </a:r>
            <a:r>
              <a:rPr lang="en-US" sz="3600" dirty="0">
                <a:solidFill>
                  <a:srgbClr val="0070C0"/>
                </a:solidFill>
                <a:latin typeface="Arial" panose="020B0604020202020204" pitchFamily="34" charset="0"/>
                <a:cs typeface="Arial" panose="020B0604020202020204" pitchFamily="34" charset="0"/>
              </a:rPr>
              <a:t> </a:t>
            </a:r>
            <a:r>
              <a:rPr lang="en-US" sz="3600" dirty="0" err="1">
                <a:solidFill>
                  <a:srgbClr val="0070C0"/>
                </a:solidFill>
                <a:latin typeface="Arial" panose="020B0604020202020204" pitchFamily="34" charset="0"/>
                <a:cs typeface="Arial" panose="020B0604020202020204" pitchFamily="34" charset="0"/>
              </a:rPr>
              <a:t>viibimine</a:t>
            </a:r>
            <a:endParaRPr lang="en-US" sz="3600" dirty="0">
              <a:solidFill>
                <a:srgbClr val="0070C0"/>
              </a:solidFill>
            </a:endParaRPr>
          </a:p>
        </p:txBody>
      </p:sp>
      <p:sp>
        <p:nvSpPr>
          <p:cNvPr id="3" name="Content Placeholder 2"/>
          <p:cNvSpPr>
            <a:spLocks noGrp="1"/>
          </p:cNvSpPr>
          <p:nvPr>
            <p:ph idx="1"/>
          </p:nvPr>
        </p:nvSpPr>
        <p:spPr>
          <a:xfrm>
            <a:off x="457200" y="1196752"/>
            <a:ext cx="8291264" cy="5661248"/>
          </a:xfrm>
        </p:spPr>
        <p:txBody>
          <a:bodyPr>
            <a:normAutofit fontScale="70000" lnSpcReduction="20000"/>
          </a:bodyPr>
          <a:lstStyle/>
          <a:p>
            <a:pPr marL="0" indent="0" algn="just">
              <a:buNone/>
            </a:pPr>
            <a:r>
              <a:rPr lang="en-US" b="1" dirty="0">
                <a:solidFill>
                  <a:srgbClr val="0070C0"/>
                </a:solidFill>
              </a:rPr>
              <a:t>XT014 </a:t>
            </a:r>
            <a:r>
              <a:rPr lang="en-US" b="1" dirty="0" err="1">
                <a:solidFill>
                  <a:srgbClr val="0070C0"/>
                </a:solidFill>
              </a:rPr>
              <a:t>Kas</a:t>
            </a:r>
            <a:r>
              <a:rPr lang="en-US" b="1" dirty="0">
                <a:solidFill>
                  <a:srgbClr val="0070C0"/>
                </a:solidFill>
              </a:rPr>
              <a:t> [ta]  </a:t>
            </a:r>
            <a:r>
              <a:rPr lang="en-US" b="1" dirty="0" err="1">
                <a:solidFill>
                  <a:srgbClr val="0070C0"/>
                </a:solidFill>
              </a:rPr>
              <a:t>suri</a:t>
            </a:r>
            <a:r>
              <a:rPr lang="en-US" b="1" dirty="0">
                <a:solidFill>
                  <a:srgbClr val="0070C0"/>
                </a:solidFill>
              </a:rPr>
              <a:t> ...</a:t>
            </a:r>
          </a:p>
          <a:p>
            <a:pPr marL="0" indent="0">
              <a:buNone/>
            </a:pPr>
            <a:r>
              <a:rPr lang="en-US" dirty="0">
                <a:solidFill>
                  <a:srgbClr val="0070C0"/>
                </a:solidFill>
              </a:rPr>
              <a:t>1. </a:t>
            </a:r>
            <a:r>
              <a:rPr lang="en-US" b="1" dirty="0" err="1">
                <a:solidFill>
                  <a:srgbClr val="0070C0"/>
                </a:solidFill>
              </a:rPr>
              <a:t>oma</a:t>
            </a:r>
            <a:r>
              <a:rPr lang="en-US" b="1" dirty="0">
                <a:solidFill>
                  <a:srgbClr val="0070C0"/>
                </a:solidFill>
              </a:rPr>
              <a:t> </a:t>
            </a:r>
            <a:r>
              <a:rPr lang="en-US" b="1" dirty="0" err="1">
                <a:solidFill>
                  <a:srgbClr val="0070C0"/>
                </a:solidFill>
              </a:rPr>
              <a:t>kodus</a:t>
            </a:r>
            <a:endParaRPr lang="en-US" b="1" dirty="0">
              <a:solidFill>
                <a:srgbClr val="0070C0"/>
              </a:solidFill>
            </a:endParaRPr>
          </a:p>
          <a:p>
            <a:pPr marL="0" indent="0">
              <a:buNone/>
            </a:pPr>
            <a:r>
              <a:rPr lang="en-US" b="1" dirty="0">
                <a:solidFill>
                  <a:srgbClr val="0070C0"/>
                </a:solidFill>
              </a:rPr>
              <a:t>2. </a:t>
            </a:r>
            <a:r>
              <a:rPr lang="en-US" b="1" dirty="0" err="1">
                <a:solidFill>
                  <a:srgbClr val="0070C0"/>
                </a:solidFill>
              </a:rPr>
              <a:t>teise</a:t>
            </a:r>
            <a:r>
              <a:rPr lang="en-US" b="1" dirty="0">
                <a:solidFill>
                  <a:srgbClr val="0070C0"/>
                </a:solidFill>
              </a:rPr>
              <a:t> </a:t>
            </a:r>
            <a:r>
              <a:rPr lang="en-US" b="1" dirty="0" err="1">
                <a:solidFill>
                  <a:srgbClr val="0070C0"/>
                </a:solidFill>
              </a:rPr>
              <a:t>inimese</a:t>
            </a:r>
            <a:r>
              <a:rPr lang="en-US" b="1" dirty="0">
                <a:solidFill>
                  <a:srgbClr val="0070C0"/>
                </a:solidFill>
              </a:rPr>
              <a:t> </a:t>
            </a:r>
            <a:r>
              <a:rPr lang="en-US" b="1" dirty="0" err="1">
                <a:solidFill>
                  <a:srgbClr val="0070C0"/>
                </a:solidFill>
              </a:rPr>
              <a:t>kodus</a:t>
            </a:r>
            <a:endParaRPr lang="en-US" b="1" dirty="0">
              <a:solidFill>
                <a:srgbClr val="0070C0"/>
              </a:solidFill>
            </a:endParaRPr>
          </a:p>
          <a:p>
            <a:pPr marL="0" indent="0">
              <a:buNone/>
            </a:pPr>
            <a:r>
              <a:rPr lang="en-US" b="1" dirty="0">
                <a:solidFill>
                  <a:srgbClr val="0070C0"/>
                </a:solidFill>
              </a:rPr>
              <a:t>3. </a:t>
            </a:r>
            <a:r>
              <a:rPr lang="en-US" b="1" dirty="0" err="1">
                <a:solidFill>
                  <a:srgbClr val="0070C0"/>
                </a:solidFill>
              </a:rPr>
              <a:t>haiglas</a:t>
            </a:r>
            <a:endParaRPr lang="en-US" b="1" dirty="0">
              <a:solidFill>
                <a:srgbClr val="0070C0"/>
              </a:solidFill>
            </a:endParaRPr>
          </a:p>
          <a:p>
            <a:pPr marL="0" indent="0">
              <a:buNone/>
            </a:pPr>
            <a:r>
              <a:rPr lang="en-US" b="1" dirty="0">
                <a:solidFill>
                  <a:srgbClr val="0070C0"/>
                </a:solidFill>
              </a:rPr>
              <a:t>4. </a:t>
            </a:r>
            <a:r>
              <a:rPr lang="en-US" b="1" dirty="0" err="1">
                <a:solidFill>
                  <a:srgbClr val="0070C0"/>
                </a:solidFill>
              </a:rPr>
              <a:t>hooldekodus</a:t>
            </a:r>
            <a:r>
              <a:rPr lang="en-US" b="1" dirty="0">
                <a:solidFill>
                  <a:srgbClr val="0070C0"/>
                </a:solidFill>
              </a:rPr>
              <a:t> (</a:t>
            </a:r>
            <a:r>
              <a:rPr lang="en-US" b="1" dirty="0" err="1">
                <a:solidFill>
                  <a:srgbClr val="0070C0"/>
                </a:solidFill>
              </a:rPr>
              <a:t>vanadekodus</a:t>
            </a:r>
            <a:r>
              <a:rPr lang="en-US" b="1" dirty="0">
                <a:solidFill>
                  <a:srgbClr val="0070C0"/>
                </a:solidFill>
              </a:rPr>
              <a:t>)</a:t>
            </a:r>
          </a:p>
          <a:p>
            <a:pPr marL="0" indent="0">
              <a:buNone/>
            </a:pPr>
            <a:r>
              <a:rPr lang="en-US" b="1" dirty="0">
                <a:solidFill>
                  <a:srgbClr val="0070C0"/>
                </a:solidFill>
              </a:rPr>
              <a:t>5. </a:t>
            </a:r>
            <a:r>
              <a:rPr lang="en-US" b="1" dirty="0" err="1">
                <a:solidFill>
                  <a:srgbClr val="0070C0"/>
                </a:solidFill>
              </a:rPr>
              <a:t>sotsiaalmajas</a:t>
            </a:r>
            <a:endParaRPr lang="en-US" b="1" dirty="0">
              <a:solidFill>
                <a:srgbClr val="0070C0"/>
              </a:solidFill>
            </a:endParaRPr>
          </a:p>
          <a:p>
            <a:pPr marL="0" indent="0">
              <a:buNone/>
            </a:pPr>
            <a:r>
              <a:rPr lang="en-US" b="1" dirty="0">
                <a:solidFill>
                  <a:srgbClr val="0070C0"/>
                </a:solidFill>
              </a:rPr>
              <a:t>6. </a:t>
            </a:r>
            <a:r>
              <a:rPr lang="en-US" b="1" dirty="0" err="1">
                <a:solidFill>
                  <a:srgbClr val="0070C0"/>
                </a:solidFill>
              </a:rPr>
              <a:t>hospiitsis</a:t>
            </a:r>
            <a:endParaRPr lang="en-US" b="1" dirty="0">
              <a:solidFill>
                <a:srgbClr val="0070C0"/>
              </a:solidFill>
            </a:endParaRPr>
          </a:p>
          <a:p>
            <a:pPr marL="0" indent="0">
              <a:buNone/>
            </a:pPr>
            <a:r>
              <a:rPr lang="en-US" b="1" dirty="0">
                <a:solidFill>
                  <a:srgbClr val="0070C0"/>
                </a:solidFill>
              </a:rPr>
              <a:t>7. </a:t>
            </a:r>
            <a:r>
              <a:rPr lang="en-US" b="1" dirty="0" err="1">
                <a:solidFill>
                  <a:srgbClr val="0070C0"/>
                </a:solidFill>
              </a:rPr>
              <a:t>teel</a:t>
            </a:r>
            <a:r>
              <a:rPr lang="en-US" b="1" dirty="0">
                <a:solidFill>
                  <a:srgbClr val="0070C0"/>
                </a:solidFill>
              </a:rPr>
              <a:t> </a:t>
            </a:r>
            <a:r>
              <a:rPr lang="en-US" b="1" dirty="0" err="1">
                <a:solidFill>
                  <a:srgbClr val="0070C0"/>
                </a:solidFill>
              </a:rPr>
              <a:t>meditsiiniasutusse</a:t>
            </a:r>
            <a:endParaRPr lang="en-US" b="1" dirty="0">
              <a:solidFill>
                <a:srgbClr val="0070C0"/>
              </a:solidFill>
            </a:endParaRPr>
          </a:p>
          <a:p>
            <a:pPr marL="0" indent="0">
              <a:buNone/>
            </a:pPr>
            <a:r>
              <a:rPr lang="en-US" b="1" dirty="0">
                <a:solidFill>
                  <a:srgbClr val="0070C0"/>
                </a:solidFill>
              </a:rPr>
              <a:t>8. </a:t>
            </a:r>
            <a:r>
              <a:rPr lang="en-US" b="1" dirty="0" err="1">
                <a:solidFill>
                  <a:srgbClr val="0070C0"/>
                </a:solidFill>
              </a:rPr>
              <a:t>muus</a:t>
            </a:r>
            <a:r>
              <a:rPr lang="en-US" b="1" dirty="0">
                <a:solidFill>
                  <a:srgbClr val="0070C0"/>
                </a:solidFill>
              </a:rPr>
              <a:t> </a:t>
            </a:r>
            <a:r>
              <a:rPr lang="en-US" b="1" dirty="0" err="1">
                <a:solidFill>
                  <a:srgbClr val="0070C0"/>
                </a:solidFill>
              </a:rPr>
              <a:t>kohas</a:t>
            </a:r>
            <a:endParaRPr lang="en-US" b="1" dirty="0">
              <a:solidFill>
                <a:srgbClr val="0070C0"/>
              </a:solidFill>
            </a:endParaRPr>
          </a:p>
          <a:p>
            <a:pPr algn="just"/>
            <a:endParaRPr lang="en-US" dirty="0"/>
          </a:p>
          <a:p>
            <a:pPr marL="0" indent="0" algn="just">
              <a:buNone/>
            </a:pPr>
            <a:r>
              <a:rPr lang="en-US" sz="2800" b="1" dirty="0" err="1">
                <a:latin typeface="Arial" panose="020B0604020202020204" pitchFamily="34" charset="0"/>
                <a:cs typeface="Arial" panose="020B0604020202020204" pitchFamily="34" charset="0"/>
              </a:rPr>
              <a:t>Hospiitsi</a:t>
            </a:r>
            <a:r>
              <a:rPr lang="en-US" sz="2800" dirty="0">
                <a:latin typeface="Arial" panose="020B0604020202020204" pitchFamily="34" charset="0"/>
                <a:cs typeface="Arial" panose="020B0604020202020204" pitchFamily="34" charset="0"/>
              </a:rPr>
              <a:t> all </a:t>
            </a:r>
            <a:r>
              <a:rPr lang="en-US" sz="2800" dirty="0" err="1">
                <a:latin typeface="Arial" panose="020B0604020202020204" pitchFamily="34" charset="0"/>
                <a:cs typeface="Arial" panose="020B0604020202020204" pitchFamily="34" charset="0"/>
              </a:rPr>
              <a:t>mõeldakse</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ravimatutele</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või</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rasketele</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haigetele</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spetsiaalset</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palliatiivset</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ravi</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pakkuvat</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asutust</a:t>
            </a:r>
            <a:r>
              <a:rPr lang="en-US" sz="2800" dirty="0">
                <a:latin typeface="Arial" panose="020B0604020202020204" pitchFamily="34" charset="0"/>
                <a:cs typeface="Arial" panose="020B0604020202020204" pitchFamily="34" charset="0"/>
              </a:rPr>
              <a:t>.</a:t>
            </a:r>
          </a:p>
          <a:p>
            <a:pPr marL="0" indent="0" algn="just">
              <a:buNone/>
            </a:pPr>
            <a:endParaRPr lang="en-US" sz="2800" b="1" dirty="0">
              <a:latin typeface="Arial" panose="020B0604020202020204" pitchFamily="34" charset="0"/>
              <a:cs typeface="Arial" panose="020B0604020202020204" pitchFamily="34" charset="0"/>
            </a:endParaRPr>
          </a:p>
          <a:p>
            <a:pPr marL="0" indent="0" algn="just">
              <a:buNone/>
            </a:pPr>
            <a:r>
              <a:rPr lang="en-US" sz="2800" b="1" dirty="0" err="1">
                <a:latin typeface="Arial" panose="020B0604020202020204" pitchFamily="34" charset="0"/>
                <a:cs typeface="Arial" panose="020B0604020202020204" pitchFamily="34" charset="0"/>
              </a:rPr>
              <a:t>Sotsiaalmaja</a:t>
            </a:r>
            <a:r>
              <a:rPr lang="en-US" sz="2800" dirty="0">
                <a:latin typeface="Arial" panose="020B0604020202020204" pitchFamily="34" charset="0"/>
                <a:cs typeface="Arial" panose="020B0604020202020204" pitchFamily="34" charset="0"/>
              </a:rPr>
              <a:t> on </a:t>
            </a:r>
            <a:r>
              <a:rPr lang="en-US" sz="2800" dirty="0" err="1">
                <a:latin typeface="Arial" panose="020B0604020202020204" pitchFamily="34" charset="0"/>
                <a:cs typeface="Arial" panose="020B0604020202020204" pitchFamily="34" charset="0"/>
              </a:rPr>
              <a:t>sotsiaalabis</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eelkõige</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kortermaja</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kus</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suurem</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osa</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kortereid</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nn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sotsiaalkortereid</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antakse</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kasutada</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hättasattunud</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inimestele</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enesega</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toimetulekuks</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Hiljem</a:t>
            </a:r>
            <a:r>
              <a:rPr lang="en-US" sz="2800" dirty="0">
                <a:latin typeface="Arial" panose="020B0604020202020204" pitchFamily="34" charset="0"/>
                <a:cs typeface="Arial" panose="020B0604020202020204" pitchFamily="34" charset="0"/>
              </a:rPr>
              <a:t> on </a:t>
            </a:r>
            <a:r>
              <a:rPr lang="en-US" sz="2800" dirty="0" err="1">
                <a:latin typeface="Arial" panose="020B0604020202020204" pitchFamily="34" charset="0"/>
                <a:cs typeface="Arial" panose="020B0604020202020204" pitchFamily="34" charset="0"/>
              </a:rPr>
              <a:t>hakatud</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sotsiaalmajaks</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nimetama</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ka</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sotsiaalteenuseid</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pakkuvat</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linnaasutust</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Sageli</a:t>
            </a:r>
            <a:r>
              <a:rPr lang="en-US" sz="2800" dirty="0">
                <a:latin typeface="Arial" panose="020B0604020202020204" pitchFamily="34" charset="0"/>
                <a:cs typeface="Arial" panose="020B0604020202020204" pitchFamily="34" charset="0"/>
              </a:rPr>
              <a:t> on </a:t>
            </a:r>
            <a:r>
              <a:rPr lang="en-US" sz="2800" dirty="0" err="1">
                <a:latin typeface="Arial" panose="020B0604020202020204" pitchFamily="34" charset="0"/>
                <a:cs typeface="Arial" panose="020B0604020202020204" pitchFamily="34" charset="0"/>
              </a:rPr>
              <a:t>sellises</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majas</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suurem</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osa</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pinda</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sotsiaalkorteriteks</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ümber</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ehitatud</a:t>
            </a:r>
            <a:r>
              <a:rPr lang="en-US" sz="2800" dirty="0">
                <a:latin typeface="Arial" panose="020B0604020202020204" pitchFamily="34" charset="0"/>
                <a:cs typeface="Arial" panose="020B0604020202020204" pitchFamily="34" charset="0"/>
              </a:rPr>
              <a:t>. </a:t>
            </a:r>
          </a:p>
          <a:p>
            <a:endParaRPr lang="en-US" dirty="0"/>
          </a:p>
          <a:p>
            <a:endParaRPr lang="en-US" dirty="0"/>
          </a:p>
        </p:txBody>
      </p:sp>
      <p:sp>
        <p:nvSpPr>
          <p:cNvPr id="4" name="Slide Number Placeholder 3"/>
          <p:cNvSpPr>
            <a:spLocks noGrp="1"/>
          </p:cNvSpPr>
          <p:nvPr>
            <p:ph type="sldNum" sz="quarter" idx="12"/>
          </p:nvPr>
        </p:nvSpPr>
        <p:spPr/>
        <p:txBody>
          <a:bodyPr/>
          <a:lstStyle/>
          <a:p>
            <a:fld id="{43C96F2C-55A6-44ED-B3C0-9B060C12C831}" type="slidenum">
              <a:rPr lang="et-EE" smtClean="0"/>
              <a:pPr/>
              <a:t>23</a:t>
            </a:fld>
            <a:endParaRPr lang="et-EE"/>
          </a:p>
        </p:txBody>
      </p:sp>
    </p:spTree>
    <p:extLst>
      <p:ext uri="{BB962C8B-B14F-4D97-AF65-F5344CB8AC3E}">
        <p14:creationId xmlns:p14="http://schemas.microsoft.com/office/powerpoint/2010/main" val="367589457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p:spPr>
        <p:txBody>
          <a:bodyPr>
            <a:normAutofit/>
          </a:bodyPr>
          <a:lstStyle/>
          <a:p>
            <a:r>
              <a:rPr lang="en-US" sz="3600" dirty="0" err="1">
                <a:solidFill>
                  <a:srgbClr val="0070C0"/>
                </a:solidFill>
                <a:latin typeface="Arial" panose="020B0604020202020204" pitchFamily="34" charset="0"/>
                <a:cs typeface="Arial" panose="020B0604020202020204" pitchFamily="34" charset="0"/>
              </a:rPr>
              <a:t>Sissetulekud</a:t>
            </a:r>
            <a:endParaRPr lang="et-EE" sz="3600" dirty="0">
              <a:solidFill>
                <a:srgbClr val="0070C0"/>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57200" y="1196752"/>
            <a:ext cx="8229600" cy="5328592"/>
          </a:xfrm>
        </p:spPr>
        <p:txBody>
          <a:bodyPr>
            <a:normAutofit/>
          </a:bodyPr>
          <a:lstStyle/>
          <a:p>
            <a:pPr marL="0" indent="0">
              <a:buNone/>
            </a:pPr>
            <a:r>
              <a:rPr lang="en-US" sz="2400" b="1" dirty="0">
                <a:solidFill>
                  <a:srgbClr val="0070C0"/>
                </a:solidFill>
                <a:latin typeface="Arial" panose="020B0604020202020204" pitchFamily="34" charset="0"/>
                <a:cs typeface="Arial" panose="020B0604020202020204" pitchFamily="34" charset="0"/>
              </a:rPr>
              <a:t>EP671 Kas </a:t>
            </a:r>
            <a:r>
              <a:rPr lang="en-US" sz="2400" b="1" dirty="0" err="1">
                <a:solidFill>
                  <a:srgbClr val="0070C0"/>
                </a:solidFill>
                <a:latin typeface="Arial" panose="020B0604020202020204" pitchFamily="34" charset="0"/>
                <a:cs typeface="Arial" panose="020B0604020202020204" pitchFamily="34" charset="0"/>
              </a:rPr>
              <a:t>saite</a:t>
            </a:r>
            <a:r>
              <a:rPr lang="en-US" sz="2400" b="1" dirty="0">
                <a:solidFill>
                  <a:srgbClr val="0070C0"/>
                </a:solidFill>
                <a:latin typeface="Arial" panose="020B0604020202020204" pitchFamily="34" charset="0"/>
                <a:cs typeface="Arial" panose="020B0604020202020204" pitchFamily="34" charset="0"/>
              </a:rPr>
              <a:t> </a:t>
            </a:r>
            <a:r>
              <a:rPr lang="en-US" sz="2400" b="1" dirty="0" err="1">
                <a:solidFill>
                  <a:srgbClr val="0070C0"/>
                </a:solidFill>
                <a:latin typeface="Arial" panose="020B0604020202020204" pitchFamily="34" charset="0"/>
                <a:cs typeface="Arial" panose="020B0604020202020204" pitchFamily="34" charset="0"/>
              </a:rPr>
              <a:t>aastal</a:t>
            </a:r>
            <a:r>
              <a:rPr lang="en-US" sz="2400" b="1" dirty="0">
                <a:solidFill>
                  <a:srgbClr val="0070C0"/>
                </a:solidFill>
                <a:latin typeface="Arial" panose="020B0604020202020204" pitchFamily="34" charset="0"/>
                <a:cs typeface="Arial" panose="020B0604020202020204" pitchFamily="34" charset="0"/>
              </a:rPr>
              <a:t> … </a:t>
            </a:r>
            <a:r>
              <a:rPr lang="en-US" sz="2400" b="1" dirty="0" err="1">
                <a:solidFill>
                  <a:srgbClr val="0070C0"/>
                </a:solidFill>
                <a:latin typeface="Arial" panose="020B0604020202020204" pitchFamily="34" charset="0"/>
                <a:cs typeface="Arial" panose="020B0604020202020204" pitchFamily="34" charset="0"/>
              </a:rPr>
              <a:t>sissetulekut</a:t>
            </a:r>
            <a:r>
              <a:rPr lang="en-US" sz="2400" b="1" dirty="0">
                <a:solidFill>
                  <a:srgbClr val="0070C0"/>
                </a:solidFill>
                <a:latin typeface="Arial" panose="020B0604020202020204" pitchFamily="34" charset="0"/>
                <a:cs typeface="Arial" panose="020B0604020202020204" pitchFamily="34" charset="0"/>
              </a:rPr>
              <a:t> </a:t>
            </a:r>
            <a:r>
              <a:rPr lang="en-US" sz="2400" b="1" dirty="0" err="1">
                <a:solidFill>
                  <a:srgbClr val="0070C0"/>
                </a:solidFill>
                <a:latin typeface="Arial" panose="020B0604020202020204" pitchFamily="34" charset="0"/>
                <a:cs typeface="Arial" panose="020B0604020202020204" pitchFamily="34" charset="0"/>
              </a:rPr>
              <a:t>mõnest</a:t>
            </a:r>
            <a:r>
              <a:rPr lang="en-US" sz="2400" b="1" dirty="0">
                <a:solidFill>
                  <a:srgbClr val="0070C0"/>
                </a:solidFill>
                <a:latin typeface="Arial" panose="020B0604020202020204" pitchFamily="34" charset="0"/>
                <a:cs typeface="Arial" panose="020B0604020202020204" pitchFamily="34" charset="0"/>
              </a:rPr>
              <a:t> </a:t>
            </a:r>
            <a:r>
              <a:rPr lang="en-US" sz="2400" b="1" dirty="0" err="1">
                <a:solidFill>
                  <a:srgbClr val="0070C0"/>
                </a:solidFill>
                <a:latin typeface="Arial" panose="020B0604020202020204" pitchFamily="34" charset="0"/>
                <a:cs typeface="Arial" panose="020B0604020202020204" pitchFamily="34" charset="0"/>
              </a:rPr>
              <a:t>loetletud</a:t>
            </a:r>
            <a:r>
              <a:rPr lang="en-US" sz="2400" b="1" dirty="0">
                <a:solidFill>
                  <a:srgbClr val="0070C0"/>
                </a:solidFill>
                <a:latin typeface="Arial" panose="020B0604020202020204" pitchFamily="34" charset="0"/>
                <a:cs typeface="Arial" panose="020B0604020202020204" pitchFamily="34" charset="0"/>
              </a:rPr>
              <a:t> </a:t>
            </a:r>
            <a:r>
              <a:rPr lang="en-US" sz="2400" b="1" dirty="0" err="1">
                <a:solidFill>
                  <a:srgbClr val="0070C0"/>
                </a:solidFill>
                <a:latin typeface="Arial" panose="020B0604020202020204" pitchFamily="34" charset="0"/>
                <a:cs typeface="Arial" panose="020B0604020202020204" pitchFamily="34" charset="0"/>
              </a:rPr>
              <a:t>allikast</a:t>
            </a:r>
            <a:r>
              <a:rPr lang="en-US" sz="2400" b="1" dirty="0">
                <a:solidFill>
                  <a:srgbClr val="0070C0"/>
                </a:solidFill>
                <a:latin typeface="Arial" panose="020B0604020202020204" pitchFamily="34" charset="0"/>
                <a:cs typeface="Arial" panose="020B0604020202020204" pitchFamily="34" charset="0"/>
              </a:rPr>
              <a:t>?</a:t>
            </a:r>
          </a:p>
          <a:p>
            <a:pPr lvl="1"/>
            <a:r>
              <a:rPr lang="en-US" sz="2400" b="1" dirty="0">
                <a:solidFill>
                  <a:srgbClr val="0070C0"/>
                </a:solidFill>
                <a:latin typeface="Arial" panose="020B0604020202020204" pitchFamily="34" charset="0"/>
                <a:cs typeface="Arial" panose="020B0604020202020204" pitchFamily="34" charset="0"/>
              </a:rPr>
              <a:t>12. </a:t>
            </a:r>
            <a:r>
              <a:rPr lang="en-US" sz="2400" b="1" dirty="0" err="1">
                <a:solidFill>
                  <a:srgbClr val="0070C0"/>
                </a:solidFill>
                <a:latin typeface="Arial" panose="020B0604020202020204" pitchFamily="34" charset="0"/>
                <a:cs typeface="Arial" panose="020B0604020202020204" pitchFamily="34" charset="0"/>
              </a:rPr>
              <a:t>Riiklik</a:t>
            </a:r>
            <a:r>
              <a:rPr lang="en-US" sz="2400" b="1" dirty="0">
                <a:solidFill>
                  <a:srgbClr val="0070C0"/>
                </a:solidFill>
                <a:latin typeface="Arial" panose="020B0604020202020204" pitchFamily="34" charset="0"/>
                <a:cs typeface="Arial" panose="020B0604020202020204" pitchFamily="34" charset="0"/>
              </a:rPr>
              <a:t> </a:t>
            </a:r>
            <a:r>
              <a:rPr lang="en-US" sz="2400" b="1" dirty="0" err="1">
                <a:solidFill>
                  <a:srgbClr val="0070C0"/>
                </a:solidFill>
                <a:latin typeface="Arial" panose="020B0604020202020204" pitchFamily="34" charset="0"/>
                <a:cs typeface="Arial" panose="020B0604020202020204" pitchFamily="34" charset="0"/>
              </a:rPr>
              <a:t>hoolduskindlustus</a:t>
            </a:r>
            <a:endParaRPr lang="en-US" sz="2400" b="1" dirty="0">
              <a:solidFill>
                <a:srgbClr val="0070C0"/>
              </a:solidFill>
              <a:latin typeface="Arial" panose="020B0604020202020204" pitchFamily="34" charset="0"/>
              <a:cs typeface="Arial" panose="020B0604020202020204" pitchFamily="34" charset="0"/>
            </a:endParaRPr>
          </a:p>
          <a:p>
            <a:pPr lvl="1"/>
            <a:endParaRPr lang="en-US" sz="2400" dirty="0">
              <a:solidFill>
                <a:schemeClr val="accent6">
                  <a:lumMod val="50000"/>
                </a:schemeClr>
              </a:solidFill>
              <a:latin typeface="Arial" panose="020B0604020202020204" pitchFamily="34" charset="0"/>
              <a:cs typeface="Arial" panose="020B0604020202020204" pitchFamily="34" charset="0"/>
            </a:endParaRPr>
          </a:p>
          <a:p>
            <a:pPr algn="just"/>
            <a:r>
              <a:rPr lang="en-US" sz="2400" dirty="0" err="1">
                <a:latin typeface="Arial" panose="020B0604020202020204" pitchFamily="34" charset="0"/>
                <a:cs typeface="Arial" panose="020B0604020202020204" pitchFamily="34" charset="0"/>
              </a:rPr>
              <a:t>Riikliku</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hoolduskindlustuse</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hüvitisena</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lähevad</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arvesse</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riigi</a:t>
            </a:r>
            <a:r>
              <a:rPr lang="en-US" sz="2400" dirty="0">
                <a:latin typeface="Arial" panose="020B0604020202020204" pitchFamily="34" charset="0"/>
                <a:cs typeface="Arial" panose="020B0604020202020204" pitchFamily="34" charset="0"/>
              </a:rPr>
              <a:t> ja </a:t>
            </a:r>
            <a:r>
              <a:rPr lang="en-US" sz="2400" dirty="0" err="1">
                <a:latin typeface="Arial" panose="020B0604020202020204" pitchFamily="34" charset="0"/>
                <a:cs typeface="Arial" panose="020B0604020202020204" pitchFamily="34" charset="0"/>
              </a:rPr>
              <a:t>kohaliku</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omavalitsuse</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rahalised</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hüvitised</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pikaajalise</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hooldusvajaduse</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juhtudel</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nt</a:t>
            </a:r>
            <a:r>
              <a:rPr lang="en-US" sz="2400" dirty="0">
                <a:latin typeface="Arial" panose="020B0604020202020204" pitchFamily="34" charset="0"/>
                <a:cs typeface="Arial" panose="020B0604020202020204" pitchFamily="34" charset="0"/>
              </a:rPr>
              <a:t> </a:t>
            </a:r>
            <a:r>
              <a:rPr lang="en-US" sz="2400" b="1" dirty="0" err="1">
                <a:latin typeface="Arial" panose="020B0604020202020204" pitchFamily="34" charset="0"/>
                <a:cs typeface="Arial" panose="020B0604020202020204" pitchFamily="34" charset="0"/>
              </a:rPr>
              <a:t>hooldajatoetus</a:t>
            </a:r>
            <a:r>
              <a:rPr lang="en-US" sz="2400" b="1"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mida</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saadakse</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kui</a:t>
            </a:r>
            <a:r>
              <a:rPr lang="en-US" sz="2400" dirty="0">
                <a:latin typeface="Arial" panose="020B0604020202020204" pitchFamily="34" charset="0"/>
                <a:cs typeface="Arial" panose="020B0604020202020204" pitchFamily="34" charset="0"/>
              </a:rPr>
              <a:t> on </a:t>
            </a:r>
            <a:r>
              <a:rPr lang="en-US" sz="2400" dirty="0" err="1">
                <a:latin typeface="Arial" panose="020B0604020202020204" pitchFamily="34" charset="0"/>
                <a:cs typeface="Arial" panose="020B0604020202020204" pitchFamily="34" charset="0"/>
              </a:rPr>
              <a:t>tehtud</a:t>
            </a:r>
            <a:r>
              <a:rPr lang="en-US" sz="2400" dirty="0">
                <a:latin typeface="Arial" panose="020B0604020202020204" pitchFamily="34" charset="0"/>
                <a:cs typeface="Arial" panose="020B0604020202020204" pitchFamily="34" charset="0"/>
              </a:rPr>
              <a:t> KOV-ga </a:t>
            </a:r>
            <a:r>
              <a:rPr lang="en-US" sz="2400" dirty="0" err="1">
                <a:latin typeface="Arial" panose="020B0604020202020204" pitchFamily="34" charset="0"/>
                <a:cs typeface="Arial" panose="020B0604020202020204" pitchFamily="34" charset="0"/>
              </a:rPr>
              <a:t>haldusleping</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teatud</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isiku</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hooldamiseks</a:t>
            </a:r>
            <a:r>
              <a:rPr lang="en-US" sz="2400" dirty="0">
                <a:latin typeface="Arial" panose="020B0604020202020204" pitchFamily="34" charset="0"/>
                <a:cs typeface="Arial" panose="020B0604020202020204" pitchFamily="34" charset="0"/>
              </a:rPr>
              <a:t>).</a:t>
            </a:r>
          </a:p>
          <a:p>
            <a:pPr marL="0" indent="0" algn="just">
              <a:buNone/>
            </a:pPr>
            <a:endParaRPr lang="en-US" sz="2400" dirty="0">
              <a:latin typeface="Arial" panose="020B0604020202020204" pitchFamily="34" charset="0"/>
              <a:cs typeface="Arial" panose="020B0604020202020204" pitchFamily="34" charset="0"/>
            </a:endParaRPr>
          </a:p>
          <a:p>
            <a:pPr algn="just"/>
            <a:r>
              <a:rPr lang="en-US" sz="2400" b="1" dirty="0" err="1"/>
              <a:t>Toimetulekutoetus</a:t>
            </a:r>
            <a:r>
              <a:rPr lang="en-US" sz="2400" dirty="0"/>
              <a:t>: </a:t>
            </a:r>
            <a:r>
              <a:rPr lang="en-US" sz="2400" dirty="0" err="1"/>
              <a:t>rahaline</a:t>
            </a:r>
            <a:r>
              <a:rPr lang="en-US" sz="2400" dirty="0"/>
              <a:t> </a:t>
            </a:r>
            <a:r>
              <a:rPr lang="en-US" sz="2400" dirty="0" err="1"/>
              <a:t>toetus</a:t>
            </a:r>
            <a:r>
              <a:rPr lang="en-US" sz="2400" dirty="0"/>
              <a:t> </a:t>
            </a:r>
            <a:r>
              <a:rPr lang="en-US" sz="2400" dirty="0" err="1"/>
              <a:t>või</a:t>
            </a:r>
            <a:r>
              <a:rPr lang="en-US" sz="2400" dirty="0"/>
              <a:t> </a:t>
            </a:r>
            <a:r>
              <a:rPr lang="en-US" sz="2400" dirty="0" err="1"/>
              <a:t>mitterahaline</a:t>
            </a:r>
            <a:r>
              <a:rPr lang="en-US" sz="2400" dirty="0"/>
              <a:t> </a:t>
            </a:r>
            <a:r>
              <a:rPr lang="en-US" sz="2400" dirty="0" err="1"/>
              <a:t>abi</a:t>
            </a:r>
            <a:r>
              <a:rPr lang="en-US" sz="2400" dirty="0"/>
              <a:t> </a:t>
            </a:r>
            <a:r>
              <a:rPr lang="en-US" sz="2400" dirty="0" err="1"/>
              <a:t>inimestele</a:t>
            </a:r>
            <a:r>
              <a:rPr lang="en-US" sz="2400" dirty="0"/>
              <a:t>, </a:t>
            </a:r>
            <a:r>
              <a:rPr lang="en-US" sz="2400" dirty="0" err="1"/>
              <a:t>kelle</a:t>
            </a:r>
            <a:r>
              <a:rPr lang="en-US" sz="2400" dirty="0"/>
              <a:t> </a:t>
            </a:r>
            <a:r>
              <a:rPr lang="en-US" sz="2400" dirty="0" err="1"/>
              <a:t>sissetulekud</a:t>
            </a:r>
            <a:r>
              <a:rPr lang="en-US" sz="2400" dirty="0"/>
              <a:t> </a:t>
            </a:r>
            <a:r>
              <a:rPr lang="en-US" sz="2400" dirty="0" err="1"/>
              <a:t>jäävad</a:t>
            </a:r>
            <a:r>
              <a:rPr lang="en-US" sz="2400" dirty="0"/>
              <a:t> </a:t>
            </a:r>
            <a:r>
              <a:rPr lang="en-US" sz="2400" dirty="0" err="1"/>
              <a:t>alla</a:t>
            </a:r>
            <a:r>
              <a:rPr lang="en-US" sz="2400" dirty="0"/>
              <a:t> </a:t>
            </a:r>
            <a:r>
              <a:rPr lang="en-US" sz="2400" dirty="0" err="1"/>
              <a:t>ette</a:t>
            </a:r>
            <a:r>
              <a:rPr lang="en-US" sz="2400" dirty="0"/>
              <a:t> </a:t>
            </a:r>
            <a:r>
              <a:rPr lang="en-US" sz="2400" dirty="0" err="1"/>
              <a:t>nähtud</a:t>
            </a:r>
            <a:r>
              <a:rPr lang="en-US" sz="2400" dirty="0"/>
              <a:t> </a:t>
            </a:r>
            <a:r>
              <a:rPr lang="en-US" sz="2400" dirty="0" err="1"/>
              <a:t>toimetuleku</a:t>
            </a:r>
            <a:r>
              <a:rPr lang="en-US" sz="2400" dirty="0"/>
              <a:t> </a:t>
            </a:r>
            <a:r>
              <a:rPr lang="en-US" sz="2400" dirty="0" err="1"/>
              <a:t>piiri</a:t>
            </a:r>
            <a:r>
              <a:rPr lang="en-US" sz="2400" dirty="0"/>
              <a:t>. 	</a:t>
            </a:r>
            <a:endParaRPr lang="et-EE" sz="2400" b="1" dirty="0">
              <a:latin typeface="Arial" panose="020B0604020202020204" pitchFamily="34" charset="0"/>
              <a:cs typeface="Arial" panose="020B060402020202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605F8C-ED15-4A93-810F-EBE9CC7A05D3}"/>
              </a:ext>
            </a:extLst>
          </p:cNvPr>
          <p:cNvSpPr>
            <a:spLocks noGrp="1"/>
          </p:cNvSpPr>
          <p:nvPr>
            <p:ph type="title"/>
          </p:nvPr>
        </p:nvSpPr>
        <p:spPr>
          <a:xfrm>
            <a:off x="457200" y="274638"/>
            <a:ext cx="8229600" cy="778098"/>
          </a:xfrm>
        </p:spPr>
        <p:txBody>
          <a:bodyPr>
            <a:normAutofit/>
          </a:bodyPr>
          <a:lstStyle/>
          <a:p>
            <a:r>
              <a:rPr lang="en-US" sz="3600" dirty="0" err="1">
                <a:solidFill>
                  <a:srgbClr val="0070C0"/>
                </a:solidFill>
                <a:latin typeface="Arial" panose="020B0604020202020204" pitchFamily="34" charset="0"/>
                <a:cs typeface="Arial" panose="020B0604020202020204" pitchFamily="34" charset="0"/>
              </a:rPr>
              <a:t>Isikliku</a:t>
            </a:r>
            <a:r>
              <a:rPr lang="en-US" sz="3600" dirty="0">
                <a:solidFill>
                  <a:srgbClr val="0070C0"/>
                </a:solidFill>
                <a:latin typeface="Arial" panose="020B0604020202020204" pitchFamily="34" charset="0"/>
                <a:cs typeface="Arial" panose="020B0604020202020204" pitchFamily="34" charset="0"/>
              </a:rPr>
              <a:t> </a:t>
            </a:r>
            <a:r>
              <a:rPr lang="en-US" sz="3600" dirty="0" err="1">
                <a:solidFill>
                  <a:srgbClr val="0070C0"/>
                </a:solidFill>
                <a:latin typeface="Arial" panose="020B0604020202020204" pitchFamily="34" charset="0"/>
                <a:cs typeface="Arial" panose="020B0604020202020204" pitchFamily="34" charset="0"/>
              </a:rPr>
              <a:t>abistaja</a:t>
            </a:r>
            <a:r>
              <a:rPr lang="en-US" sz="3600" dirty="0">
                <a:solidFill>
                  <a:srgbClr val="0070C0"/>
                </a:solidFill>
                <a:latin typeface="Arial" panose="020B0604020202020204" pitchFamily="34" charset="0"/>
                <a:cs typeface="Arial" panose="020B0604020202020204" pitchFamily="34" charset="0"/>
              </a:rPr>
              <a:t> </a:t>
            </a:r>
            <a:r>
              <a:rPr lang="en-US" sz="3600" dirty="0" err="1">
                <a:solidFill>
                  <a:srgbClr val="0070C0"/>
                </a:solidFill>
                <a:latin typeface="Arial" panose="020B0604020202020204" pitchFamily="34" charset="0"/>
                <a:cs typeface="Arial" panose="020B0604020202020204" pitchFamily="34" charset="0"/>
              </a:rPr>
              <a:t>teenus</a:t>
            </a:r>
            <a:endParaRPr lang="en-US" sz="3600" dirty="0">
              <a:solidFill>
                <a:srgbClr val="0070C0"/>
              </a:solidFill>
            </a:endParaRPr>
          </a:p>
        </p:txBody>
      </p:sp>
      <p:sp>
        <p:nvSpPr>
          <p:cNvPr id="3" name="Content Placeholder 2">
            <a:extLst>
              <a:ext uri="{FF2B5EF4-FFF2-40B4-BE49-F238E27FC236}">
                <a16:creationId xmlns:a16="http://schemas.microsoft.com/office/drawing/2014/main" id="{6F6EC6DB-1565-47D3-B1B7-A59D1438A094}"/>
              </a:ext>
            </a:extLst>
          </p:cNvPr>
          <p:cNvSpPr>
            <a:spLocks noGrp="1"/>
          </p:cNvSpPr>
          <p:nvPr>
            <p:ph idx="1"/>
          </p:nvPr>
        </p:nvSpPr>
        <p:spPr>
          <a:xfrm>
            <a:off x="457200" y="1340768"/>
            <a:ext cx="8229600" cy="5242594"/>
          </a:xfrm>
        </p:spPr>
        <p:txBody>
          <a:bodyPr>
            <a:normAutofit/>
          </a:bodyPr>
          <a:lstStyle/>
          <a:p>
            <a:pPr marL="0" indent="0" algn="just">
              <a:buNone/>
            </a:pPr>
            <a:r>
              <a:rPr lang="en-US" sz="1800" b="1" dirty="0" err="1">
                <a:latin typeface="Arial" panose="020B0604020202020204" pitchFamily="34" charset="0"/>
                <a:cs typeface="Arial" panose="020B0604020202020204" pitchFamily="34" charset="0"/>
              </a:rPr>
              <a:t>Isikliku</a:t>
            </a:r>
            <a:r>
              <a:rPr lang="en-US" sz="1800" b="1" dirty="0">
                <a:latin typeface="Arial" panose="020B0604020202020204" pitchFamily="34" charset="0"/>
                <a:cs typeface="Arial" panose="020B0604020202020204" pitchFamily="34" charset="0"/>
              </a:rPr>
              <a:t> </a:t>
            </a:r>
            <a:r>
              <a:rPr lang="en-US" sz="1800" b="1" dirty="0" err="1">
                <a:latin typeface="Arial" panose="020B0604020202020204" pitchFamily="34" charset="0"/>
                <a:cs typeface="Arial" panose="020B0604020202020204" pitchFamily="34" charset="0"/>
              </a:rPr>
              <a:t>abistaja</a:t>
            </a:r>
            <a:r>
              <a:rPr lang="en-US" sz="1800" b="1" dirty="0">
                <a:latin typeface="Arial" panose="020B0604020202020204" pitchFamily="34" charset="0"/>
                <a:cs typeface="Arial" panose="020B0604020202020204" pitchFamily="34" charset="0"/>
              </a:rPr>
              <a:t> </a:t>
            </a:r>
            <a:r>
              <a:rPr lang="en-US" sz="1800" b="1" dirty="0" err="1">
                <a:latin typeface="Arial" panose="020B0604020202020204" pitchFamily="34" charset="0"/>
                <a:cs typeface="Arial" panose="020B0604020202020204" pitchFamily="34" charset="0"/>
              </a:rPr>
              <a:t>teenus</a:t>
            </a:r>
            <a:r>
              <a:rPr lang="en-US" sz="1800" b="1" dirty="0">
                <a:latin typeface="Arial" panose="020B0604020202020204" pitchFamily="34" charset="0"/>
                <a:cs typeface="Arial" panose="020B0604020202020204" pitchFamily="34" charset="0"/>
              </a:rPr>
              <a:t> </a:t>
            </a:r>
            <a:r>
              <a:rPr lang="en-US" sz="1800" dirty="0">
                <a:latin typeface="Arial" panose="020B0604020202020204" pitchFamily="34" charset="0"/>
                <a:cs typeface="Arial" panose="020B0604020202020204" pitchFamily="34" charset="0"/>
              </a:rPr>
              <a:t>– </a:t>
            </a:r>
            <a:r>
              <a:rPr lang="et-EE" sz="1800" dirty="0">
                <a:latin typeface="Arial" panose="020B0604020202020204" pitchFamily="34" charset="0"/>
                <a:cs typeface="Arial" panose="020B0604020202020204" pitchFamily="34" charset="0"/>
              </a:rPr>
              <a:t>on kohaliku omavalitsuse üksuse korraldatav sotsiaalteenus, mille eesmärk on suurendada puuetega inimeste iseseisvat toimetulekut ja osalemist kõigis eluvaldkondades, vähendades teenust saava isiku seadusjärgsete hooldajate hoolduskoormust. </a:t>
            </a:r>
            <a:endParaRPr lang="en-US" sz="1800" dirty="0">
              <a:latin typeface="Arial" panose="020B0604020202020204" pitchFamily="34" charset="0"/>
              <a:cs typeface="Arial" panose="020B0604020202020204" pitchFamily="34" charset="0"/>
            </a:endParaRPr>
          </a:p>
          <a:p>
            <a:pPr marL="0" indent="0" algn="just">
              <a:buNone/>
            </a:pPr>
            <a:r>
              <a:rPr lang="et-EE" sz="1800" dirty="0">
                <a:latin typeface="Arial" panose="020B0604020202020204" pitchFamily="34" charset="0"/>
                <a:cs typeface="Arial" panose="020B0604020202020204" pitchFamily="34" charset="0"/>
              </a:rPr>
              <a:t>Teenuse osutamisel abistatakse teenuse saajat tegevustes, mille sooritamiseks vajab isik puude tõttu füüsilist kõrvalabi. Isiklik abistaja aitab isikut tema igapäevaelu tegevustes, nagu liikumisel, söömisel, toidu valmistamisel, riietumisel, hügieenitoimingutes, majapidamistöödes ja muudes toimingutes, milles isik vajab juhendamist või kõrvalabi</a:t>
            </a:r>
            <a:r>
              <a:rPr lang="en-US" sz="1800" dirty="0">
                <a:latin typeface="Arial" panose="020B0604020202020204" pitchFamily="34" charset="0"/>
                <a:cs typeface="Arial" panose="020B0604020202020204" pitchFamily="34" charset="0"/>
              </a:rPr>
              <a:t> (SHS, RT I, 31.12.2024, 29)</a:t>
            </a:r>
            <a:r>
              <a:rPr lang="et-EE" sz="1800" dirty="0">
                <a:latin typeface="Arial" panose="020B0604020202020204" pitchFamily="34" charset="0"/>
                <a:cs typeface="Arial" panose="020B0604020202020204" pitchFamily="34" charset="0"/>
              </a:rPr>
              <a:t>.</a:t>
            </a:r>
            <a:endParaRPr lang="en-US" sz="1800" dirty="0">
              <a:latin typeface="Arial" panose="020B0604020202020204" pitchFamily="34" charset="0"/>
              <a:cs typeface="Arial" panose="020B0604020202020204" pitchFamily="34" charset="0"/>
            </a:endParaRPr>
          </a:p>
          <a:p>
            <a:pPr marL="0" indent="0" algn="just">
              <a:buNone/>
            </a:pPr>
            <a:endParaRPr lang="en-US" sz="1800" b="0" i="0" dirty="0">
              <a:solidFill>
                <a:srgbClr val="202020"/>
              </a:solidFill>
              <a:effectLst/>
              <a:latin typeface="Arial" panose="020B0604020202020204" pitchFamily="34" charset="0"/>
              <a:cs typeface="Arial" panose="020B0604020202020204" pitchFamily="34" charset="0"/>
            </a:endParaRPr>
          </a:p>
          <a:p>
            <a:pPr marL="0" indent="0" algn="just">
              <a:buNone/>
            </a:pPr>
            <a:r>
              <a:rPr lang="en-US" sz="1800" b="0" i="0" dirty="0" err="1">
                <a:solidFill>
                  <a:srgbClr val="202020"/>
                </a:solidFill>
                <a:effectLst/>
                <a:latin typeface="Arial" panose="020B0604020202020204" pitchFamily="34" charset="0"/>
                <a:cs typeface="Arial" panose="020B0604020202020204" pitchFamily="34" charset="0"/>
              </a:rPr>
              <a:t>Kõrvalabi</a:t>
            </a:r>
            <a:r>
              <a:rPr lang="en-US" sz="1800" b="0" i="0" dirty="0">
                <a:solidFill>
                  <a:srgbClr val="202020"/>
                </a:solidFill>
                <a:effectLst/>
                <a:latin typeface="Arial" panose="020B0604020202020204" pitchFamily="34" charset="0"/>
                <a:cs typeface="Arial" panose="020B0604020202020204" pitchFamily="34" charset="0"/>
              </a:rPr>
              <a:t> </a:t>
            </a:r>
            <a:r>
              <a:rPr lang="en-US" sz="1800" b="0" i="0" dirty="0" err="1">
                <a:solidFill>
                  <a:srgbClr val="202020"/>
                </a:solidFill>
                <a:effectLst/>
                <a:latin typeface="Arial" panose="020B0604020202020204" pitchFamily="34" charset="0"/>
                <a:cs typeface="Arial" panose="020B0604020202020204" pitchFamily="34" charset="0"/>
              </a:rPr>
              <a:t>vajaduse</a:t>
            </a:r>
            <a:r>
              <a:rPr lang="en-US" sz="1800" b="0" i="0" dirty="0">
                <a:solidFill>
                  <a:srgbClr val="202020"/>
                </a:solidFill>
                <a:effectLst/>
                <a:latin typeface="Arial" panose="020B0604020202020204" pitchFamily="34" charset="0"/>
                <a:cs typeface="Arial" panose="020B0604020202020204" pitchFamily="34" charset="0"/>
              </a:rPr>
              <a:t> </a:t>
            </a:r>
            <a:r>
              <a:rPr lang="en-US" sz="1800" b="0" i="0" dirty="0" err="1">
                <a:solidFill>
                  <a:srgbClr val="202020"/>
                </a:solidFill>
                <a:effectLst/>
                <a:latin typeface="Arial" panose="020B0604020202020204" pitchFamily="34" charset="0"/>
                <a:cs typeface="Arial" panose="020B0604020202020204" pitchFamily="34" charset="0"/>
              </a:rPr>
              <a:t>määra</a:t>
            </a:r>
            <a:r>
              <a:rPr lang="en-US" sz="1800" b="0" i="0" dirty="0">
                <a:solidFill>
                  <a:srgbClr val="202020"/>
                </a:solidFill>
                <a:effectLst/>
                <a:latin typeface="Arial" panose="020B0604020202020204" pitchFamily="34" charset="0"/>
                <a:cs typeface="Arial" panose="020B0604020202020204" pitchFamily="34" charset="0"/>
              </a:rPr>
              <a:t> </a:t>
            </a:r>
            <a:r>
              <a:rPr lang="en-US" sz="1800" b="0" i="0" dirty="0" err="1">
                <a:solidFill>
                  <a:srgbClr val="202020"/>
                </a:solidFill>
                <a:effectLst/>
                <a:latin typeface="Arial" panose="020B0604020202020204" pitchFamily="34" charset="0"/>
                <a:cs typeface="Arial" panose="020B0604020202020204" pitchFamily="34" charset="0"/>
              </a:rPr>
              <a:t>hinnatakse</a:t>
            </a:r>
            <a:r>
              <a:rPr lang="en-US" sz="1800" b="0" i="0" dirty="0">
                <a:solidFill>
                  <a:srgbClr val="202020"/>
                </a:solidFill>
                <a:effectLst/>
                <a:latin typeface="Arial" panose="020B0604020202020204" pitchFamily="34" charset="0"/>
                <a:cs typeface="Arial" panose="020B0604020202020204" pitchFamily="34" charset="0"/>
              </a:rPr>
              <a:t> </a:t>
            </a:r>
            <a:r>
              <a:rPr lang="en-US" sz="1800" b="0" i="0" dirty="0" err="1">
                <a:solidFill>
                  <a:srgbClr val="202020"/>
                </a:solidFill>
                <a:effectLst/>
                <a:latin typeface="Arial" panose="020B0604020202020204" pitchFamily="34" charset="0"/>
                <a:cs typeface="Arial" panose="020B0604020202020204" pitchFamily="34" charset="0"/>
              </a:rPr>
              <a:t>hooldusvajaduse</a:t>
            </a:r>
            <a:r>
              <a:rPr lang="en-US" sz="1800" b="0" i="0" dirty="0">
                <a:solidFill>
                  <a:srgbClr val="202020"/>
                </a:solidFill>
                <a:effectLst/>
                <a:latin typeface="Arial" panose="020B0604020202020204" pitchFamily="34" charset="0"/>
                <a:cs typeface="Arial" panose="020B0604020202020204" pitchFamily="34" charset="0"/>
              </a:rPr>
              <a:t> </a:t>
            </a:r>
            <a:r>
              <a:rPr lang="en-US" sz="1800" b="0" i="0" dirty="0" err="1">
                <a:solidFill>
                  <a:srgbClr val="202020"/>
                </a:solidFill>
                <a:effectLst/>
                <a:latin typeface="Arial" panose="020B0604020202020204" pitchFamily="34" charset="0"/>
                <a:cs typeface="Arial" panose="020B0604020202020204" pitchFamily="34" charset="0"/>
              </a:rPr>
              <a:t>hindamise</a:t>
            </a:r>
            <a:r>
              <a:rPr lang="en-US" sz="1800" b="0" i="0" dirty="0">
                <a:solidFill>
                  <a:srgbClr val="202020"/>
                </a:solidFill>
                <a:effectLst/>
                <a:latin typeface="Arial" panose="020B0604020202020204" pitchFamily="34" charset="0"/>
                <a:cs typeface="Arial" panose="020B0604020202020204" pitchFamily="34" charset="0"/>
              </a:rPr>
              <a:t> </a:t>
            </a:r>
            <a:r>
              <a:rPr lang="en-US" sz="1800" b="0" i="0" dirty="0" err="1">
                <a:solidFill>
                  <a:srgbClr val="202020"/>
                </a:solidFill>
                <a:effectLst/>
                <a:latin typeface="Arial" panose="020B0604020202020204" pitchFamily="34" charset="0"/>
                <a:cs typeface="Arial" panose="020B0604020202020204" pitchFamily="34" charset="0"/>
              </a:rPr>
              <a:t>käigus</a:t>
            </a:r>
            <a:r>
              <a:rPr lang="en-US" sz="1800" b="0" i="0" dirty="0">
                <a:solidFill>
                  <a:srgbClr val="202020"/>
                </a:solidFill>
                <a:effectLst/>
                <a:latin typeface="Arial" panose="020B0604020202020204" pitchFamily="34" charset="0"/>
                <a:cs typeface="Arial" panose="020B0604020202020204" pitchFamily="34" charset="0"/>
              </a:rPr>
              <a:t> </a:t>
            </a:r>
            <a:r>
              <a:rPr lang="en-US" sz="1800" b="0" i="0" dirty="0" err="1">
                <a:solidFill>
                  <a:srgbClr val="202020"/>
                </a:solidFill>
                <a:effectLst/>
                <a:latin typeface="Arial" panose="020B0604020202020204" pitchFamily="34" charset="0"/>
                <a:cs typeface="Arial" panose="020B0604020202020204" pitchFamily="34" charset="0"/>
              </a:rPr>
              <a:t>iga</a:t>
            </a:r>
            <a:r>
              <a:rPr lang="en-US" sz="1800" b="0" i="0" dirty="0">
                <a:solidFill>
                  <a:srgbClr val="202020"/>
                </a:solidFill>
                <a:effectLst/>
                <a:latin typeface="Arial" panose="020B0604020202020204" pitchFamily="34" charset="0"/>
                <a:cs typeface="Arial" panose="020B0604020202020204" pitchFamily="34" charset="0"/>
              </a:rPr>
              <a:t> </a:t>
            </a:r>
            <a:r>
              <a:rPr lang="en-US" sz="1800" b="0" i="0" dirty="0" err="1">
                <a:solidFill>
                  <a:srgbClr val="202020"/>
                </a:solidFill>
                <a:effectLst/>
                <a:latin typeface="Arial" panose="020B0604020202020204" pitchFamily="34" charset="0"/>
                <a:cs typeface="Arial" panose="020B0604020202020204" pitchFamily="34" charset="0"/>
              </a:rPr>
              <a:t>isiku</a:t>
            </a:r>
            <a:r>
              <a:rPr lang="en-US" sz="1800" b="0" i="0" dirty="0">
                <a:solidFill>
                  <a:srgbClr val="202020"/>
                </a:solidFill>
                <a:effectLst/>
                <a:latin typeface="Arial" panose="020B0604020202020204" pitchFamily="34" charset="0"/>
                <a:cs typeface="Arial" panose="020B0604020202020204" pitchFamily="34" charset="0"/>
              </a:rPr>
              <a:t> </a:t>
            </a:r>
            <a:r>
              <a:rPr lang="en-US" sz="1800" b="0" i="0" dirty="0" err="1">
                <a:solidFill>
                  <a:srgbClr val="202020"/>
                </a:solidFill>
                <a:effectLst/>
                <a:latin typeface="Arial" panose="020B0604020202020204" pitchFamily="34" charset="0"/>
                <a:cs typeface="Arial" panose="020B0604020202020204" pitchFamily="34" charset="0"/>
              </a:rPr>
              <a:t>puhul</a:t>
            </a:r>
            <a:r>
              <a:rPr lang="en-US" sz="1800" b="0" i="0" dirty="0">
                <a:solidFill>
                  <a:srgbClr val="202020"/>
                </a:solidFill>
                <a:effectLst/>
                <a:latin typeface="Arial" panose="020B0604020202020204" pitchFamily="34" charset="0"/>
                <a:cs typeface="Arial" panose="020B0604020202020204" pitchFamily="34" charset="0"/>
              </a:rPr>
              <a:t> </a:t>
            </a:r>
            <a:r>
              <a:rPr lang="en-US" sz="1800" b="0" i="0" dirty="0" err="1">
                <a:solidFill>
                  <a:srgbClr val="202020"/>
                </a:solidFill>
                <a:effectLst/>
                <a:latin typeface="Arial" panose="020B0604020202020204" pitchFamily="34" charset="0"/>
                <a:cs typeface="Arial" panose="020B0604020202020204" pitchFamily="34" charset="0"/>
              </a:rPr>
              <a:t>eraldi</a:t>
            </a:r>
            <a:r>
              <a:rPr lang="en-US" sz="1800" b="0" i="0" dirty="0">
                <a:solidFill>
                  <a:srgbClr val="202020"/>
                </a:solidFill>
                <a:effectLst/>
                <a:latin typeface="Arial" panose="020B0604020202020204" pitchFamily="34" charset="0"/>
                <a:cs typeface="Arial" panose="020B0604020202020204" pitchFamily="34" charset="0"/>
              </a:rPr>
              <a:t> KOV </a:t>
            </a:r>
            <a:r>
              <a:rPr lang="en-US" sz="1800" b="0" i="0" dirty="0" err="1">
                <a:solidFill>
                  <a:srgbClr val="202020"/>
                </a:solidFill>
                <a:effectLst/>
                <a:latin typeface="Arial" panose="020B0604020202020204" pitchFamily="34" charset="0"/>
                <a:cs typeface="Arial" panose="020B0604020202020204" pitchFamily="34" charset="0"/>
              </a:rPr>
              <a:t>sotsiaaltöötaja</a:t>
            </a:r>
            <a:r>
              <a:rPr lang="en-US" sz="1800" b="0" i="0" dirty="0">
                <a:solidFill>
                  <a:srgbClr val="202020"/>
                </a:solidFill>
                <a:effectLst/>
                <a:latin typeface="Arial" panose="020B0604020202020204" pitchFamily="34" charset="0"/>
                <a:cs typeface="Arial" panose="020B0604020202020204" pitchFamily="34" charset="0"/>
              </a:rPr>
              <a:t> </a:t>
            </a:r>
            <a:r>
              <a:rPr lang="en-US" sz="1800" b="0" i="0" dirty="0" err="1">
                <a:solidFill>
                  <a:srgbClr val="202020"/>
                </a:solidFill>
                <a:effectLst/>
                <a:latin typeface="Arial" panose="020B0604020202020204" pitchFamily="34" charset="0"/>
                <a:cs typeface="Arial" panose="020B0604020202020204" pitchFamily="34" charset="0"/>
              </a:rPr>
              <a:t>poolt</a:t>
            </a:r>
            <a:r>
              <a:rPr lang="en-US" sz="1800" b="0" i="0" dirty="0">
                <a:solidFill>
                  <a:srgbClr val="202020"/>
                </a:solidFill>
                <a:effectLst/>
                <a:latin typeface="Arial" panose="020B0604020202020204" pitchFamily="34" charset="0"/>
                <a:cs typeface="Arial" panose="020B0604020202020204" pitchFamily="34" charset="0"/>
              </a:rPr>
              <a:t>. </a:t>
            </a:r>
            <a:r>
              <a:rPr lang="en-US" sz="1800" b="0" i="0" dirty="0" err="1">
                <a:solidFill>
                  <a:srgbClr val="202020"/>
                </a:solidFill>
                <a:effectLst/>
                <a:latin typeface="Arial" panose="020B0604020202020204" pitchFamily="34" charset="0"/>
                <a:cs typeface="Arial" panose="020B0604020202020204" pitchFamily="34" charset="0"/>
              </a:rPr>
              <a:t>Kohalik</a:t>
            </a:r>
            <a:r>
              <a:rPr lang="en-US" sz="1800" b="0" i="0" dirty="0">
                <a:solidFill>
                  <a:srgbClr val="202020"/>
                </a:solidFill>
                <a:effectLst/>
                <a:latin typeface="Arial" panose="020B0604020202020204" pitchFamily="34" charset="0"/>
                <a:cs typeface="Arial" panose="020B0604020202020204" pitchFamily="34" charset="0"/>
              </a:rPr>
              <a:t> </a:t>
            </a:r>
            <a:r>
              <a:rPr lang="en-US" sz="1800" b="0" i="0" dirty="0" err="1">
                <a:solidFill>
                  <a:srgbClr val="202020"/>
                </a:solidFill>
                <a:effectLst/>
                <a:latin typeface="Arial" panose="020B0604020202020204" pitchFamily="34" charset="0"/>
                <a:cs typeface="Arial" panose="020B0604020202020204" pitchFamily="34" charset="0"/>
              </a:rPr>
              <a:t>omavalitsus</a:t>
            </a:r>
            <a:r>
              <a:rPr lang="en-US" sz="1800" b="0" i="0" dirty="0">
                <a:solidFill>
                  <a:srgbClr val="202020"/>
                </a:solidFill>
                <a:effectLst/>
                <a:latin typeface="Arial" panose="020B0604020202020204" pitchFamily="34" charset="0"/>
                <a:cs typeface="Arial" panose="020B0604020202020204" pitchFamily="34" charset="0"/>
              </a:rPr>
              <a:t> </a:t>
            </a:r>
            <a:r>
              <a:rPr lang="en-US" sz="1800" b="0" i="0" dirty="0" err="1">
                <a:solidFill>
                  <a:srgbClr val="202020"/>
                </a:solidFill>
                <a:effectLst/>
                <a:latin typeface="Arial" panose="020B0604020202020204" pitchFamily="34" charset="0"/>
                <a:cs typeface="Arial" panose="020B0604020202020204" pitchFamily="34" charset="0"/>
              </a:rPr>
              <a:t>koostab</a:t>
            </a:r>
            <a:r>
              <a:rPr lang="en-US" sz="1800" b="0" i="0" dirty="0">
                <a:solidFill>
                  <a:srgbClr val="202020"/>
                </a:solidFill>
                <a:effectLst/>
                <a:latin typeface="Arial" panose="020B0604020202020204" pitchFamily="34" charset="0"/>
                <a:cs typeface="Arial" panose="020B0604020202020204" pitchFamily="34" charset="0"/>
              </a:rPr>
              <a:t> </a:t>
            </a:r>
            <a:r>
              <a:rPr lang="en-US" sz="1800" b="0" i="0" dirty="0" err="1">
                <a:solidFill>
                  <a:srgbClr val="202020"/>
                </a:solidFill>
                <a:effectLst/>
                <a:latin typeface="Arial" panose="020B0604020202020204" pitchFamily="34" charset="0"/>
                <a:cs typeface="Arial" panose="020B0604020202020204" pitchFamily="34" charset="0"/>
              </a:rPr>
              <a:t>koostöös</a:t>
            </a:r>
            <a:r>
              <a:rPr lang="en-US" sz="1800" b="0" i="0" dirty="0">
                <a:solidFill>
                  <a:srgbClr val="202020"/>
                </a:solidFill>
                <a:effectLst/>
                <a:latin typeface="Arial" panose="020B0604020202020204" pitchFamily="34" charset="0"/>
                <a:cs typeface="Arial" panose="020B0604020202020204" pitchFamily="34" charset="0"/>
              </a:rPr>
              <a:t> </a:t>
            </a:r>
            <a:r>
              <a:rPr lang="en-US" sz="1800" b="0" i="0" dirty="0" err="1">
                <a:solidFill>
                  <a:srgbClr val="202020"/>
                </a:solidFill>
                <a:effectLst/>
                <a:latin typeface="Arial" panose="020B0604020202020204" pitchFamily="34" charset="0"/>
                <a:cs typeface="Arial" panose="020B0604020202020204" pitchFamily="34" charset="0"/>
              </a:rPr>
              <a:t>teenust</a:t>
            </a:r>
            <a:r>
              <a:rPr lang="en-US" sz="1800" b="0" i="0" dirty="0">
                <a:solidFill>
                  <a:srgbClr val="202020"/>
                </a:solidFill>
                <a:effectLst/>
                <a:latin typeface="Arial" panose="020B0604020202020204" pitchFamily="34" charset="0"/>
                <a:cs typeface="Arial" panose="020B0604020202020204" pitchFamily="34" charset="0"/>
              </a:rPr>
              <a:t> </a:t>
            </a:r>
            <a:r>
              <a:rPr lang="en-US" sz="1800" b="0" i="0" dirty="0" err="1">
                <a:solidFill>
                  <a:srgbClr val="202020"/>
                </a:solidFill>
                <a:effectLst/>
                <a:latin typeface="Arial" panose="020B0604020202020204" pitchFamily="34" charset="0"/>
                <a:cs typeface="Arial" panose="020B0604020202020204" pitchFamily="34" charset="0"/>
              </a:rPr>
              <a:t>saava</a:t>
            </a:r>
            <a:r>
              <a:rPr lang="en-US" sz="1800" b="0" i="0" dirty="0">
                <a:solidFill>
                  <a:srgbClr val="202020"/>
                </a:solidFill>
                <a:effectLst/>
                <a:latin typeface="Arial" panose="020B0604020202020204" pitchFamily="34" charset="0"/>
                <a:cs typeface="Arial" panose="020B0604020202020204" pitchFamily="34" charset="0"/>
              </a:rPr>
              <a:t> </a:t>
            </a:r>
            <a:r>
              <a:rPr lang="en-US" sz="1800" b="0" i="0" dirty="0" err="1">
                <a:solidFill>
                  <a:srgbClr val="202020"/>
                </a:solidFill>
                <a:effectLst/>
                <a:latin typeface="Arial" panose="020B0604020202020204" pitchFamily="34" charset="0"/>
                <a:cs typeface="Arial" panose="020B0604020202020204" pitchFamily="34" charset="0"/>
              </a:rPr>
              <a:t>isiku</a:t>
            </a:r>
            <a:r>
              <a:rPr lang="en-US" sz="1800" b="0" i="0" dirty="0">
                <a:solidFill>
                  <a:srgbClr val="202020"/>
                </a:solidFill>
                <a:effectLst/>
                <a:latin typeface="Arial" panose="020B0604020202020204" pitchFamily="34" charset="0"/>
                <a:cs typeface="Arial" panose="020B0604020202020204" pitchFamily="34" charset="0"/>
              </a:rPr>
              <a:t> ja </a:t>
            </a:r>
            <a:r>
              <a:rPr lang="en-US" sz="1800" b="0" i="0" dirty="0" err="1">
                <a:solidFill>
                  <a:srgbClr val="202020"/>
                </a:solidFill>
                <a:effectLst/>
                <a:latin typeface="Arial" panose="020B0604020202020204" pitchFamily="34" charset="0"/>
                <a:cs typeface="Arial" panose="020B0604020202020204" pitchFamily="34" charset="0"/>
              </a:rPr>
              <a:t>teenuseosutajaga</a:t>
            </a:r>
            <a:r>
              <a:rPr lang="en-US" sz="1800" b="0" i="0" dirty="0">
                <a:solidFill>
                  <a:srgbClr val="202020"/>
                </a:solidFill>
                <a:effectLst/>
                <a:latin typeface="Arial" panose="020B0604020202020204" pitchFamily="34" charset="0"/>
                <a:cs typeface="Arial" panose="020B0604020202020204" pitchFamily="34" charset="0"/>
              </a:rPr>
              <a:t> </a:t>
            </a:r>
            <a:r>
              <a:rPr lang="en-US" sz="1800" b="0" i="0" dirty="0" err="1">
                <a:solidFill>
                  <a:srgbClr val="202020"/>
                </a:solidFill>
                <a:effectLst/>
                <a:latin typeface="Arial" panose="020B0604020202020204" pitchFamily="34" charset="0"/>
                <a:cs typeface="Arial" panose="020B0604020202020204" pitchFamily="34" charset="0"/>
              </a:rPr>
              <a:t>teenuse</a:t>
            </a:r>
            <a:r>
              <a:rPr lang="en-US" sz="1800" b="0" i="0" dirty="0">
                <a:solidFill>
                  <a:srgbClr val="202020"/>
                </a:solidFill>
                <a:effectLst/>
                <a:latin typeface="Arial" panose="020B0604020202020204" pitchFamily="34" charset="0"/>
                <a:cs typeface="Arial" panose="020B0604020202020204" pitchFamily="34" charset="0"/>
              </a:rPr>
              <a:t> </a:t>
            </a:r>
            <a:r>
              <a:rPr lang="en-US" sz="1800" b="0" i="0" dirty="0" err="1">
                <a:solidFill>
                  <a:srgbClr val="202020"/>
                </a:solidFill>
                <a:effectLst/>
                <a:latin typeface="Arial" panose="020B0604020202020204" pitchFamily="34" charset="0"/>
                <a:cs typeface="Arial" panose="020B0604020202020204" pitchFamily="34" charset="0"/>
              </a:rPr>
              <a:t>osutamise</a:t>
            </a:r>
            <a:r>
              <a:rPr lang="en-US" sz="1800" b="0" i="0" dirty="0">
                <a:solidFill>
                  <a:srgbClr val="202020"/>
                </a:solidFill>
                <a:effectLst/>
                <a:latin typeface="Arial" panose="020B0604020202020204" pitchFamily="34" charset="0"/>
                <a:cs typeface="Arial" panose="020B0604020202020204" pitchFamily="34" charset="0"/>
              </a:rPr>
              <a:t> </a:t>
            </a:r>
            <a:r>
              <a:rPr lang="en-US" sz="1800" b="0" i="0" dirty="0" err="1">
                <a:solidFill>
                  <a:srgbClr val="202020"/>
                </a:solidFill>
                <a:effectLst/>
                <a:latin typeface="Arial" panose="020B0604020202020204" pitchFamily="34" charset="0"/>
                <a:cs typeface="Arial" panose="020B0604020202020204" pitchFamily="34" charset="0"/>
              </a:rPr>
              <a:t>haldusakti</a:t>
            </a:r>
            <a:r>
              <a:rPr lang="en-US" sz="1800" b="0" i="0" dirty="0">
                <a:solidFill>
                  <a:srgbClr val="202020"/>
                </a:solidFill>
                <a:effectLst/>
                <a:latin typeface="Arial" panose="020B0604020202020204" pitchFamily="34" charset="0"/>
                <a:cs typeface="Arial" panose="020B0604020202020204" pitchFamily="34" charset="0"/>
              </a:rPr>
              <a:t> </a:t>
            </a:r>
            <a:r>
              <a:rPr lang="en-US" sz="1800" b="0" i="0" dirty="0" err="1">
                <a:solidFill>
                  <a:srgbClr val="202020"/>
                </a:solidFill>
                <a:effectLst/>
                <a:latin typeface="Arial" panose="020B0604020202020204" pitchFamily="34" charset="0"/>
                <a:cs typeface="Arial" panose="020B0604020202020204" pitchFamily="34" charset="0"/>
              </a:rPr>
              <a:t>või</a:t>
            </a:r>
            <a:r>
              <a:rPr lang="en-US" sz="1800" b="0" i="0" dirty="0">
                <a:solidFill>
                  <a:srgbClr val="202020"/>
                </a:solidFill>
                <a:effectLst/>
                <a:latin typeface="Arial" panose="020B0604020202020204" pitchFamily="34" charset="0"/>
                <a:cs typeface="Arial" panose="020B0604020202020204" pitchFamily="34" charset="0"/>
              </a:rPr>
              <a:t> </a:t>
            </a:r>
            <a:r>
              <a:rPr lang="en-US" sz="1800" b="0" i="0" dirty="0" err="1">
                <a:solidFill>
                  <a:srgbClr val="202020"/>
                </a:solidFill>
                <a:effectLst/>
                <a:latin typeface="Arial" panose="020B0604020202020204" pitchFamily="34" charset="0"/>
                <a:cs typeface="Arial" panose="020B0604020202020204" pitchFamily="34" charset="0"/>
              </a:rPr>
              <a:t>halduslepingu</a:t>
            </a:r>
            <a:r>
              <a:rPr lang="en-US" sz="1800" b="0" i="0" dirty="0">
                <a:solidFill>
                  <a:srgbClr val="202020"/>
                </a:solidFill>
                <a:effectLst/>
                <a:latin typeface="Arial" panose="020B0604020202020204" pitchFamily="34" charset="0"/>
                <a:cs typeface="Arial" panose="020B0604020202020204" pitchFamily="34" charset="0"/>
              </a:rPr>
              <a:t>, </a:t>
            </a:r>
            <a:r>
              <a:rPr lang="en-US" sz="1800" b="0" i="0" dirty="0" err="1">
                <a:solidFill>
                  <a:srgbClr val="202020"/>
                </a:solidFill>
                <a:effectLst/>
                <a:latin typeface="Arial" panose="020B0604020202020204" pitchFamily="34" charset="0"/>
                <a:cs typeface="Arial" panose="020B0604020202020204" pitchFamily="34" charset="0"/>
              </a:rPr>
              <a:t>määrates</a:t>
            </a:r>
            <a:r>
              <a:rPr lang="en-US" sz="1800" b="0" i="0" dirty="0">
                <a:solidFill>
                  <a:srgbClr val="202020"/>
                </a:solidFill>
                <a:effectLst/>
                <a:latin typeface="Arial" panose="020B0604020202020204" pitchFamily="34" charset="0"/>
                <a:cs typeface="Arial" panose="020B0604020202020204" pitchFamily="34" charset="0"/>
              </a:rPr>
              <a:t> </a:t>
            </a:r>
            <a:r>
              <a:rPr lang="en-US" sz="1800" b="0" i="0" dirty="0" err="1">
                <a:solidFill>
                  <a:srgbClr val="202020"/>
                </a:solidFill>
                <a:effectLst/>
                <a:latin typeface="Arial" panose="020B0604020202020204" pitchFamily="34" charset="0"/>
                <a:cs typeface="Arial" panose="020B0604020202020204" pitchFamily="34" charset="0"/>
              </a:rPr>
              <a:t>kindlaks</a:t>
            </a:r>
            <a:r>
              <a:rPr lang="en-US" sz="1800" b="0" i="0" dirty="0">
                <a:solidFill>
                  <a:srgbClr val="202020"/>
                </a:solidFill>
                <a:effectLst/>
                <a:latin typeface="Arial" panose="020B0604020202020204" pitchFamily="34" charset="0"/>
                <a:cs typeface="Arial" panose="020B0604020202020204" pitchFamily="34" charset="0"/>
              </a:rPr>
              <a:t> </a:t>
            </a:r>
            <a:r>
              <a:rPr lang="en-US" sz="1800" b="0" i="0" dirty="0" err="1">
                <a:solidFill>
                  <a:srgbClr val="202020"/>
                </a:solidFill>
                <a:effectLst/>
                <a:latin typeface="Arial" panose="020B0604020202020204" pitchFamily="34" charset="0"/>
                <a:cs typeface="Arial" panose="020B0604020202020204" pitchFamily="34" charset="0"/>
              </a:rPr>
              <a:t>kõrvalabi</a:t>
            </a:r>
            <a:r>
              <a:rPr lang="en-US" sz="1800" b="0" i="0" dirty="0">
                <a:solidFill>
                  <a:srgbClr val="202020"/>
                </a:solidFill>
                <a:effectLst/>
                <a:latin typeface="Arial" panose="020B0604020202020204" pitchFamily="34" charset="0"/>
                <a:cs typeface="Arial" panose="020B0604020202020204" pitchFamily="34" charset="0"/>
              </a:rPr>
              <a:t> </a:t>
            </a:r>
            <a:r>
              <a:rPr lang="en-US" sz="1800" b="0" i="0" dirty="0" err="1">
                <a:solidFill>
                  <a:srgbClr val="202020"/>
                </a:solidFill>
                <a:effectLst/>
                <a:latin typeface="Arial" panose="020B0604020202020204" pitchFamily="34" charset="0"/>
                <a:cs typeface="Arial" panose="020B0604020202020204" pitchFamily="34" charset="0"/>
              </a:rPr>
              <a:t>vajaduse</a:t>
            </a:r>
            <a:r>
              <a:rPr lang="en-US" sz="1800" b="0" i="0" dirty="0">
                <a:solidFill>
                  <a:srgbClr val="202020"/>
                </a:solidFill>
                <a:effectLst/>
                <a:latin typeface="Arial" panose="020B0604020202020204" pitchFamily="34" charset="0"/>
                <a:cs typeface="Arial" panose="020B0604020202020204" pitchFamily="34" charset="0"/>
              </a:rPr>
              <a:t> </a:t>
            </a:r>
            <a:r>
              <a:rPr lang="en-US" sz="1800" b="0" i="0" dirty="0" err="1">
                <a:solidFill>
                  <a:srgbClr val="202020"/>
                </a:solidFill>
                <a:effectLst/>
                <a:latin typeface="Arial" panose="020B0604020202020204" pitchFamily="34" charset="0"/>
                <a:cs typeface="Arial" panose="020B0604020202020204" pitchFamily="34" charset="0"/>
              </a:rPr>
              <a:t>määrast</a:t>
            </a:r>
            <a:r>
              <a:rPr lang="en-US" sz="1800" b="0" i="0" dirty="0">
                <a:solidFill>
                  <a:srgbClr val="202020"/>
                </a:solidFill>
                <a:effectLst/>
                <a:latin typeface="Arial" panose="020B0604020202020204" pitchFamily="34" charset="0"/>
                <a:cs typeface="Arial" panose="020B0604020202020204" pitchFamily="34" charset="0"/>
              </a:rPr>
              <a:t> </a:t>
            </a:r>
            <a:r>
              <a:rPr lang="en-US" sz="1800" b="0" i="0" dirty="0" err="1">
                <a:solidFill>
                  <a:srgbClr val="202020"/>
                </a:solidFill>
                <a:effectLst/>
                <a:latin typeface="Arial" panose="020B0604020202020204" pitchFamily="34" charset="0"/>
                <a:cs typeface="Arial" panose="020B0604020202020204" pitchFamily="34" charset="0"/>
              </a:rPr>
              <a:t>tulenevad</a:t>
            </a:r>
            <a:r>
              <a:rPr lang="en-US" sz="1800" b="0" i="0" dirty="0">
                <a:solidFill>
                  <a:srgbClr val="202020"/>
                </a:solidFill>
                <a:effectLst/>
                <a:latin typeface="Arial" panose="020B0604020202020204" pitchFamily="34" charset="0"/>
                <a:cs typeface="Arial" panose="020B0604020202020204" pitchFamily="34" charset="0"/>
              </a:rPr>
              <a:t> </a:t>
            </a:r>
            <a:r>
              <a:rPr lang="en-US" sz="1800" b="0" i="0" dirty="0" err="1">
                <a:solidFill>
                  <a:srgbClr val="202020"/>
                </a:solidFill>
                <a:effectLst/>
                <a:latin typeface="Arial" panose="020B0604020202020204" pitchFamily="34" charset="0"/>
                <a:cs typeface="Arial" panose="020B0604020202020204" pitchFamily="34" charset="0"/>
              </a:rPr>
              <a:t>toimingud</a:t>
            </a:r>
            <a:r>
              <a:rPr lang="en-US" sz="1800" b="0" i="0" dirty="0">
                <a:solidFill>
                  <a:srgbClr val="202020"/>
                </a:solidFill>
                <a:effectLst/>
                <a:latin typeface="Arial" panose="020B0604020202020204" pitchFamily="34" charset="0"/>
                <a:cs typeface="Arial" panose="020B0604020202020204" pitchFamily="34" charset="0"/>
              </a:rPr>
              <a:t>, mis </a:t>
            </a:r>
            <a:r>
              <a:rPr lang="en-US" sz="1800" b="0" i="0" dirty="0" err="1">
                <a:solidFill>
                  <a:srgbClr val="202020"/>
                </a:solidFill>
                <a:effectLst/>
                <a:latin typeface="Arial" panose="020B0604020202020204" pitchFamily="34" charset="0"/>
                <a:cs typeface="Arial" panose="020B0604020202020204" pitchFamily="34" charset="0"/>
              </a:rPr>
              <a:t>tagavad</a:t>
            </a:r>
            <a:r>
              <a:rPr lang="en-US" sz="1800" b="0" i="0" dirty="0">
                <a:solidFill>
                  <a:srgbClr val="202020"/>
                </a:solidFill>
                <a:effectLst/>
                <a:latin typeface="Arial" panose="020B0604020202020204" pitchFamily="34" charset="0"/>
                <a:cs typeface="Arial" panose="020B0604020202020204" pitchFamily="34" charset="0"/>
              </a:rPr>
              <a:t> </a:t>
            </a:r>
            <a:r>
              <a:rPr lang="en-US" sz="1800" b="0" i="0" dirty="0" err="1">
                <a:solidFill>
                  <a:srgbClr val="202020"/>
                </a:solidFill>
                <a:effectLst/>
                <a:latin typeface="Arial" panose="020B0604020202020204" pitchFamily="34" charset="0"/>
                <a:cs typeface="Arial" panose="020B0604020202020204" pitchFamily="34" charset="0"/>
              </a:rPr>
              <a:t>isiku</a:t>
            </a:r>
            <a:r>
              <a:rPr lang="en-US" sz="1800" b="0" i="0" dirty="0">
                <a:solidFill>
                  <a:srgbClr val="202020"/>
                </a:solidFill>
                <a:effectLst/>
                <a:latin typeface="Arial" panose="020B0604020202020204" pitchFamily="34" charset="0"/>
                <a:cs typeface="Arial" panose="020B0604020202020204" pitchFamily="34" charset="0"/>
              </a:rPr>
              <a:t> </a:t>
            </a:r>
            <a:r>
              <a:rPr lang="en-US" sz="1800" b="0" i="0" dirty="0" err="1">
                <a:solidFill>
                  <a:srgbClr val="202020"/>
                </a:solidFill>
                <a:effectLst/>
                <a:latin typeface="Arial" panose="020B0604020202020204" pitchFamily="34" charset="0"/>
                <a:cs typeface="Arial" panose="020B0604020202020204" pitchFamily="34" charset="0"/>
              </a:rPr>
              <a:t>iseseisva</a:t>
            </a:r>
            <a:r>
              <a:rPr lang="en-US" sz="1800" b="0" i="0" dirty="0">
                <a:solidFill>
                  <a:srgbClr val="202020"/>
                </a:solidFill>
                <a:effectLst/>
                <a:latin typeface="Arial" panose="020B0604020202020204" pitchFamily="34" charset="0"/>
                <a:cs typeface="Arial" panose="020B0604020202020204" pitchFamily="34" charset="0"/>
              </a:rPr>
              <a:t> </a:t>
            </a:r>
            <a:r>
              <a:rPr lang="en-US" sz="1800" b="0" i="0" dirty="0" err="1">
                <a:solidFill>
                  <a:srgbClr val="202020"/>
                </a:solidFill>
                <a:effectLst/>
                <a:latin typeface="Arial" panose="020B0604020202020204" pitchFamily="34" charset="0"/>
                <a:cs typeface="Arial" panose="020B0604020202020204" pitchFamily="34" charset="0"/>
              </a:rPr>
              <a:t>toimetuleku</a:t>
            </a:r>
            <a:r>
              <a:rPr lang="en-US" sz="1800" b="0" i="0" dirty="0">
                <a:solidFill>
                  <a:srgbClr val="202020"/>
                </a:solidFill>
                <a:effectLst/>
                <a:latin typeface="Arial" panose="020B0604020202020204" pitchFamily="34" charset="0"/>
                <a:cs typeface="Arial" panose="020B0604020202020204" pitchFamily="34" charset="0"/>
              </a:rPr>
              <a:t> </a:t>
            </a:r>
            <a:r>
              <a:rPr lang="en-US" sz="1800" b="0" i="0" dirty="0" err="1">
                <a:solidFill>
                  <a:srgbClr val="202020"/>
                </a:solidFill>
                <a:effectLst/>
                <a:latin typeface="Arial" panose="020B0604020202020204" pitchFamily="34" charset="0"/>
                <a:cs typeface="Arial" panose="020B0604020202020204" pitchFamily="34" charset="0"/>
              </a:rPr>
              <a:t>kodustes</a:t>
            </a:r>
            <a:r>
              <a:rPr lang="en-US" sz="1800" b="0" i="0" dirty="0">
                <a:solidFill>
                  <a:srgbClr val="202020"/>
                </a:solidFill>
                <a:effectLst/>
                <a:latin typeface="Arial" panose="020B0604020202020204" pitchFamily="34" charset="0"/>
                <a:cs typeface="Arial" panose="020B0604020202020204" pitchFamily="34" charset="0"/>
              </a:rPr>
              <a:t> </a:t>
            </a:r>
            <a:r>
              <a:rPr lang="en-US" sz="1800" b="0" i="0" dirty="0" err="1">
                <a:solidFill>
                  <a:srgbClr val="202020"/>
                </a:solidFill>
                <a:effectLst/>
                <a:latin typeface="Arial" panose="020B0604020202020204" pitchFamily="34" charset="0"/>
                <a:cs typeface="Arial" panose="020B0604020202020204" pitchFamily="34" charset="0"/>
              </a:rPr>
              <a:t>tingimustes</a:t>
            </a:r>
            <a:r>
              <a:rPr lang="en-US" sz="1800" b="0" i="0" dirty="0">
                <a:solidFill>
                  <a:srgbClr val="202020"/>
                </a:solidFill>
                <a:effectLst/>
                <a:latin typeface="Arial" panose="020B0604020202020204" pitchFamily="34" charset="0"/>
                <a:cs typeface="Arial" panose="020B0604020202020204" pitchFamily="34" charset="0"/>
              </a:rPr>
              <a:t>. </a:t>
            </a:r>
            <a:r>
              <a:rPr lang="en-US" sz="1800" b="0" i="0" dirty="0" err="1">
                <a:solidFill>
                  <a:srgbClr val="202020"/>
                </a:solidFill>
                <a:effectLst/>
                <a:latin typeface="Arial" panose="020B0604020202020204" pitchFamily="34" charset="0"/>
                <a:cs typeface="Arial" panose="020B0604020202020204" pitchFamily="34" charset="0"/>
              </a:rPr>
              <a:t>Kui</a:t>
            </a:r>
            <a:r>
              <a:rPr lang="en-US" sz="1800" b="0" i="0" dirty="0">
                <a:solidFill>
                  <a:srgbClr val="202020"/>
                </a:solidFill>
                <a:effectLst/>
                <a:latin typeface="Arial" panose="020B0604020202020204" pitchFamily="34" charset="0"/>
                <a:cs typeface="Arial" panose="020B0604020202020204" pitchFamily="34" charset="0"/>
              </a:rPr>
              <a:t> </a:t>
            </a:r>
            <a:r>
              <a:rPr lang="en-US" sz="1800" b="0" i="0" dirty="0" err="1">
                <a:solidFill>
                  <a:srgbClr val="202020"/>
                </a:solidFill>
                <a:effectLst/>
                <a:latin typeface="Arial" panose="020B0604020202020204" pitchFamily="34" charset="0"/>
                <a:cs typeface="Arial" panose="020B0604020202020204" pitchFamily="34" charset="0"/>
              </a:rPr>
              <a:t>isiku</a:t>
            </a:r>
            <a:r>
              <a:rPr lang="en-US" sz="1800" b="0" i="0" dirty="0">
                <a:solidFill>
                  <a:srgbClr val="202020"/>
                </a:solidFill>
                <a:effectLst/>
                <a:latin typeface="Arial" panose="020B0604020202020204" pitchFamily="34" charset="0"/>
                <a:cs typeface="Arial" panose="020B0604020202020204" pitchFamily="34" charset="0"/>
              </a:rPr>
              <a:t> </a:t>
            </a:r>
            <a:r>
              <a:rPr lang="en-US" sz="1800" b="0" i="0" dirty="0" err="1">
                <a:solidFill>
                  <a:srgbClr val="202020"/>
                </a:solidFill>
                <a:effectLst/>
                <a:latin typeface="Arial" panose="020B0604020202020204" pitchFamily="34" charset="0"/>
                <a:cs typeface="Arial" panose="020B0604020202020204" pitchFamily="34" charset="0"/>
              </a:rPr>
              <a:t>tegevusvõime</a:t>
            </a:r>
            <a:r>
              <a:rPr lang="en-US" sz="1800" b="0" i="0" dirty="0">
                <a:solidFill>
                  <a:srgbClr val="202020"/>
                </a:solidFill>
                <a:effectLst/>
                <a:latin typeface="Arial" panose="020B0604020202020204" pitchFamily="34" charset="0"/>
                <a:cs typeface="Arial" panose="020B0604020202020204" pitchFamily="34" charset="0"/>
              </a:rPr>
              <a:t> </a:t>
            </a:r>
            <a:r>
              <a:rPr lang="en-US" sz="1800" b="0" i="0" dirty="0" err="1">
                <a:solidFill>
                  <a:srgbClr val="202020"/>
                </a:solidFill>
                <a:effectLst/>
                <a:latin typeface="Arial" panose="020B0604020202020204" pitchFamily="34" charset="0"/>
                <a:cs typeface="Arial" panose="020B0604020202020204" pitchFamily="34" charset="0"/>
              </a:rPr>
              <a:t>või</a:t>
            </a:r>
            <a:r>
              <a:rPr lang="en-US" sz="1800" b="0" i="0" dirty="0">
                <a:solidFill>
                  <a:srgbClr val="202020"/>
                </a:solidFill>
                <a:effectLst/>
                <a:latin typeface="Arial" panose="020B0604020202020204" pitchFamily="34" charset="0"/>
                <a:cs typeface="Arial" panose="020B0604020202020204" pitchFamily="34" charset="0"/>
              </a:rPr>
              <a:t> </a:t>
            </a:r>
            <a:r>
              <a:rPr lang="en-US" sz="1800" b="0" i="0" dirty="0" err="1">
                <a:solidFill>
                  <a:srgbClr val="202020"/>
                </a:solidFill>
                <a:effectLst/>
                <a:latin typeface="Arial" panose="020B0604020202020204" pitchFamily="34" charset="0"/>
                <a:cs typeface="Arial" panose="020B0604020202020204" pitchFamily="34" charset="0"/>
              </a:rPr>
              <a:t>elukeskkond</a:t>
            </a:r>
            <a:r>
              <a:rPr lang="en-US" sz="1800" b="0" i="0" dirty="0">
                <a:solidFill>
                  <a:srgbClr val="202020"/>
                </a:solidFill>
                <a:effectLst/>
                <a:latin typeface="Arial" panose="020B0604020202020204" pitchFamily="34" charset="0"/>
                <a:cs typeface="Arial" panose="020B0604020202020204" pitchFamily="34" charset="0"/>
              </a:rPr>
              <a:t> </a:t>
            </a:r>
            <a:r>
              <a:rPr lang="en-US" sz="1800" b="0" i="0" dirty="0" err="1">
                <a:solidFill>
                  <a:srgbClr val="202020"/>
                </a:solidFill>
                <a:effectLst/>
                <a:latin typeface="Arial" panose="020B0604020202020204" pitchFamily="34" charset="0"/>
                <a:cs typeface="Arial" panose="020B0604020202020204" pitchFamily="34" charset="0"/>
              </a:rPr>
              <a:t>muutub</a:t>
            </a:r>
            <a:r>
              <a:rPr lang="en-US" sz="1800" b="0" i="0" dirty="0">
                <a:solidFill>
                  <a:srgbClr val="202020"/>
                </a:solidFill>
                <a:effectLst/>
                <a:latin typeface="Arial" panose="020B0604020202020204" pitchFamily="34" charset="0"/>
                <a:cs typeface="Arial" panose="020B0604020202020204" pitchFamily="34" charset="0"/>
              </a:rPr>
              <a:t>, </a:t>
            </a:r>
            <a:r>
              <a:rPr lang="en-US" sz="1800" b="0" i="0" dirty="0" err="1">
                <a:solidFill>
                  <a:srgbClr val="202020"/>
                </a:solidFill>
                <a:effectLst/>
                <a:latin typeface="Arial" panose="020B0604020202020204" pitchFamily="34" charset="0"/>
                <a:cs typeface="Arial" panose="020B0604020202020204" pitchFamily="34" charset="0"/>
              </a:rPr>
              <a:t>tuleb</a:t>
            </a:r>
            <a:r>
              <a:rPr lang="en-US" sz="1800" b="0" i="0" dirty="0">
                <a:solidFill>
                  <a:srgbClr val="202020"/>
                </a:solidFill>
                <a:effectLst/>
                <a:latin typeface="Arial" panose="020B0604020202020204" pitchFamily="34" charset="0"/>
                <a:cs typeface="Arial" panose="020B0604020202020204" pitchFamily="34" charset="0"/>
              </a:rPr>
              <a:t> </a:t>
            </a:r>
            <a:r>
              <a:rPr lang="en-US" sz="1800" b="0" i="0" dirty="0" err="1">
                <a:solidFill>
                  <a:srgbClr val="202020"/>
                </a:solidFill>
                <a:effectLst/>
                <a:latin typeface="Arial" panose="020B0604020202020204" pitchFamily="34" charset="0"/>
                <a:cs typeface="Arial" panose="020B0604020202020204" pitchFamily="34" charset="0"/>
              </a:rPr>
              <a:t>läbi</a:t>
            </a:r>
            <a:r>
              <a:rPr lang="en-US" sz="1800" b="0" i="0" dirty="0">
                <a:solidFill>
                  <a:srgbClr val="202020"/>
                </a:solidFill>
                <a:effectLst/>
                <a:latin typeface="Arial" panose="020B0604020202020204" pitchFamily="34" charset="0"/>
                <a:cs typeface="Arial" panose="020B0604020202020204" pitchFamily="34" charset="0"/>
              </a:rPr>
              <a:t> </a:t>
            </a:r>
            <a:r>
              <a:rPr lang="en-US" sz="1800" b="0" i="0" dirty="0" err="1">
                <a:solidFill>
                  <a:srgbClr val="202020"/>
                </a:solidFill>
                <a:effectLst/>
                <a:latin typeface="Arial" panose="020B0604020202020204" pitchFamily="34" charset="0"/>
                <a:cs typeface="Arial" panose="020B0604020202020204" pitchFamily="34" charset="0"/>
              </a:rPr>
              <a:t>viia</a:t>
            </a:r>
            <a:r>
              <a:rPr lang="en-US" sz="1800" b="0" i="0" dirty="0">
                <a:solidFill>
                  <a:srgbClr val="202020"/>
                </a:solidFill>
                <a:effectLst/>
                <a:latin typeface="Arial" panose="020B0604020202020204" pitchFamily="34" charset="0"/>
                <a:cs typeface="Arial" panose="020B0604020202020204" pitchFamily="34" charset="0"/>
              </a:rPr>
              <a:t> </a:t>
            </a:r>
            <a:r>
              <a:rPr lang="en-US" sz="1800" b="0" i="0" dirty="0" err="1">
                <a:solidFill>
                  <a:srgbClr val="202020"/>
                </a:solidFill>
                <a:effectLst/>
                <a:latin typeface="Arial" panose="020B0604020202020204" pitchFamily="34" charset="0"/>
                <a:cs typeface="Arial" panose="020B0604020202020204" pitchFamily="34" charset="0"/>
              </a:rPr>
              <a:t>korduv</a:t>
            </a:r>
            <a:r>
              <a:rPr lang="en-US" sz="1800" b="0" i="0" dirty="0">
                <a:solidFill>
                  <a:srgbClr val="202020"/>
                </a:solidFill>
                <a:effectLst/>
                <a:latin typeface="Arial" panose="020B0604020202020204" pitchFamily="34" charset="0"/>
                <a:cs typeface="Arial" panose="020B0604020202020204" pitchFamily="34" charset="0"/>
              </a:rPr>
              <a:t> </a:t>
            </a:r>
            <a:r>
              <a:rPr lang="en-US" sz="1800" b="0" i="0" dirty="0" err="1">
                <a:solidFill>
                  <a:srgbClr val="202020"/>
                </a:solidFill>
                <a:effectLst/>
                <a:latin typeface="Arial" panose="020B0604020202020204" pitchFamily="34" charset="0"/>
                <a:cs typeface="Arial" panose="020B0604020202020204" pitchFamily="34" charset="0"/>
              </a:rPr>
              <a:t>hindamine</a:t>
            </a:r>
            <a:r>
              <a:rPr lang="en-US" sz="1800" b="0" i="0" dirty="0">
                <a:solidFill>
                  <a:srgbClr val="202020"/>
                </a:solidFill>
                <a:effectLst/>
                <a:latin typeface="Arial" panose="020B0604020202020204" pitchFamily="34" charset="0"/>
                <a:cs typeface="Arial" panose="020B0604020202020204" pitchFamily="34" charset="0"/>
              </a:rPr>
              <a:t>.</a:t>
            </a:r>
          </a:p>
          <a:p>
            <a:pPr marL="0" indent="0" algn="just">
              <a:buNone/>
            </a:pPr>
            <a:endParaRPr lang="et-EE" sz="1800" dirty="0">
              <a:latin typeface="Arial" panose="020B0604020202020204" pitchFamily="34" charset="0"/>
              <a:cs typeface="Arial" panose="020B0604020202020204" pitchFamily="34" charset="0"/>
            </a:endParaRPr>
          </a:p>
          <a:p>
            <a:endParaRPr lang="en-US" sz="1800" dirty="0"/>
          </a:p>
        </p:txBody>
      </p:sp>
      <p:sp>
        <p:nvSpPr>
          <p:cNvPr id="4" name="Slide Number Placeholder 3">
            <a:extLst>
              <a:ext uri="{FF2B5EF4-FFF2-40B4-BE49-F238E27FC236}">
                <a16:creationId xmlns:a16="http://schemas.microsoft.com/office/drawing/2014/main" id="{935B496F-C94E-4335-9B7E-C4003B98F321}"/>
              </a:ext>
            </a:extLst>
          </p:cNvPr>
          <p:cNvSpPr>
            <a:spLocks noGrp="1"/>
          </p:cNvSpPr>
          <p:nvPr>
            <p:ph type="sldNum" sz="quarter" idx="12"/>
          </p:nvPr>
        </p:nvSpPr>
        <p:spPr/>
        <p:txBody>
          <a:bodyPr/>
          <a:lstStyle/>
          <a:p>
            <a:fld id="{43C96F2C-55A6-44ED-B3C0-9B060C12C831}" type="slidenum">
              <a:rPr lang="et-EE" smtClean="0"/>
              <a:pPr/>
              <a:t>3</a:t>
            </a:fld>
            <a:endParaRPr lang="et-EE"/>
          </a:p>
        </p:txBody>
      </p:sp>
    </p:spTree>
    <p:extLst>
      <p:ext uri="{BB962C8B-B14F-4D97-AF65-F5344CB8AC3E}">
        <p14:creationId xmlns:p14="http://schemas.microsoft.com/office/powerpoint/2010/main" val="16138983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8641"/>
            <a:ext cx="8229600" cy="792088"/>
          </a:xfrm>
        </p:spPr>
        <p:txBody>
          <a:bodyPr>
            <a:normAutofit/>
          </a:bodyPr>
          <a:lstStyle/>
          <a:p>
            <a:r>
              <a:rPr lang="en-US" sz="3600" dirty="0" err="1">
                <a:solidFill>
                  <a:srgbClr val="0070C0"/>
                </a:solidFill>
                <a:latin typeface="Arial" panose="020B0604020202020204" pitchFamily="34" charset="0"/>
                <a:cs typeface="Arial" panose="020B0604020202020204" pitchFamily="34" charset="0"/>
              </a:rPr>
              <a:t>Tugiisikuteenus</a:t>
            </a:r>
            <a:endParaRPr lang="en-US" sz="3600" dirty="0">
              <a:solidFill>
                <a:srgbClr val="0070C0"/>
              </a:solidFill>
            </a:endParaRPr>
          </a:p>
        </p:txBody>
      </p:sp>
      <p:sp>
        <p:nvSpPr>
          <p:cNvPr id="3" name="Content Placeholder 2"/>
          <p:cNvSpPr>
            <a:spLocks noGrp="1"/>
          </p:cNvSpPr>
          <p:nvPr>
            <p:ph idx="1"/>
          </p:nvPr>
        </p:nvSpPr>
        <p:spPr>
          <a:xfrm>
            <a:off x="457200" y="1196752"/>
            <a:ext cx="8246369" cy="5472607"/>
          </a:xfrm>
        </p:spPr>
        <p:txBody>
          <a:bodyPr>
            <a:noAutofit/>
          </a:bodyPr>
          <a:lstStyle/>
          <a:p>
            <a:pPr marL="0" indent="0" algn="just">
              <a:buNone/>
            </a:pPr>
            <a:r>
              <a:rPr lang="en-US" sz="2000" b="1" dirty="0" err="1">
                <a:latin typeface="Arial" panose="020B0604020202020204" pitchFamily="34" charset="0"/>
                <a:cs typeface="Arial" panose="020B0604020202020204" pitchFamily="34" charset="0"/>
              </a:rPr>
              <a:t>Tugiisikuteenus</a:t>
            </a:r>
            <a:r>
              <a:rPr lang="en-US" sz="2000" dirty="0">
                <a:latin typeface="Arial" panose="020B0604020202020204" pitchFamily="34" charset="0"/>
                <a:cs typeface="Arial" panose="020B0604020202020204" pitchFamily="34" charset="0"/>
              </a:rPr>
              <a:t> – </a:t>
            </a:r>
            <a:r>
              <a:rPr lang="et-EE" sz="2000" dirty="0">
                <a:latin typeface="Arial" panose="020B0604020202020204" pitchFamily="34" charset="0"/>
                <a:cs typeface="Arial" panose="020B0604020202020204" pitchFamily="34" charset="0"/>
              </a:rPr>
              <a:t>on iseseisva toimetuleku toetamine olukordades, kus isik vajab sotsiaalsete, majanduslike, psühholoogiliste või tervislike probleemide tõttu oma kohustuste täitmisel ja õiguste teostamisel olulisel määral kõrvalabi. Kõrvalabi seisneb juhendamises, motiveerimises ning isiku suurema iseseisvuse ja omavastutuse võime arendamises</a:t>
            </a:r>
            <a:r>
              <a:rPr lang="en-US" sz="2000" dirty="0">
                <a:latin typeface="Arial" panose="020B0604020202020204" pitchFamily="34" charset="0"/>
                <a:cs typeface="Arial" panose="020B0604020202020204" pitchFamily="34" charset="0"/>
              </a:rPr>
              <a:t> (SHS, RT I, 31.12.2024, 29)</a:t>
            </a:r>
            <a:r>
              <a:rPr lang="et-EE" sz="2000" dirty="0">
                <a:latin typeface="Arial" panose="020B0604020202020204" pitchFamily="34" charset="0"/>
                <a:cs typeface="Arial" panose="020B0604020202020204" pitchFamily="34" charset="0"/>
              </a:rPr>
              <a:t>.</a:t>
            </a:r>
            <a:r>
              <a:rPr lang="en-US" sz="2000" dirty="0">
                <a:latin typeface="Arial" panose="020B0604020202020204" pitchFamily="34" charset="0"/>
                <a:cs typeface="Arial" panose="020B0604020202020204" pitchFamily="34" charset="0"/>
              </a:rPr>
              <a:t> </a:t>
            </a:r>
            <a:endParaRPr lang="et-EE" sz="2000" dirty="0">
              <a:latin typeface="Arial" panose="020B0604020202020204" pitchFamily="34" charset="0"/>
              <a:cs typeface="Arial" panose="020B0604020202020204" pitchFamily="34" charset="0"/>
            </a:endParaRPr>
          </a:p>
          <a:p>
            <a:pPr marL="0" indent="0" algn="just">
              <a:buNone/>
            </a:pPr>
            <a:endParaRPr lang="en-US" sz="2000" b="1" dirty="0">
              <a:latin typeface="Arial" panose="020B0604020202020204" pitchFamily="34" charset="0"/>
              <a:cs typeface="Arial" panose="020B0604020202020204" pitchFamily="34" charset="0"/>
            </a:endParaRPr>
          </a:p>
          <a:p>
            <a:pPr marL="0" indent="0" algn="just">
              <a:buNone/>
            </a:pPr>
            <a:r>
              <a:rPr lang="en-US" sz="2000" b="1" dirty="0" err="1">
                <a:latin typeface="Arial" panose="020B0604020202020204" pitchFamily="34" charset="0"/>
                <a:cs typeface="Arial" panose="020B0604020202020204" pitchFamily="34" charset="0"/>
              </a:rPr>
              <a:t>Täisealise</a:t>
            </a:r>
            <a:r>
              <a:rPr lang="en-US" sz="2000" b="1"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isiku</a:t>
            </a:r>
            <a:r>
              <a:rPr lang="en-US" sz="2000" b="1"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hooldus</a:t>
            </a:r>
            <a:r>
              <a:rPr lang="en-US" sz="2000" b="1" dirty="0">
                <a:latin typeface="Arial" panose="020B0604020202020204" pitchFamily="34" charset="0"/>
                <a:cs typeface="Arial" panose="020B0604020202020204" pitchFamily="34" charset="0"/>
              </a:rPr>
              <a:t> </a:t>
            </a:r>
            <a:r>
              <a:rPr lang="en-US" sz="2000" dirty="0">
                <a:latin typeface="Arial" panose="020B0604020202020204" pitchFamily="34" charset="0"/>
                <a:cs typeface="Arial" panose="020B0604020202020204" pitchFamily="34" charset="0"/>
              </a:rPr>
              <a:t>– </a:t>
            </a:r>
            <a:r>
              <a:rPr lang="et-EE" sz="2000" dirty="0">
                <a:latin typeface="Arial" panose="020B0604020202020204" pitchFamily="34" charset="0"/>
                <a:cs typeface="Arial" panose="020B0604020202020204" pitchFamily="34" charset="0"/>
              </a:rPr>
              <a:t>Kohaliku omavalitsuse üksus seab isiku taotluse alusel hoolduse täisealisele isikule, kes vaimse või kehalise puude tõttu vajab abi oma õiguste teostamiseks ja kohustuste täitmiseks. Hoolduse seadmisel määratakse kindlaks hooldava isiku ülesanded. Hooldust teostab kohaliku omavalitsuse üksuse määratud isik. Hooldus seatakse ja hooldav isik määratakse hooldatava nõusolekul. M</a:t>
            </a:r>
            <a:r>
              <a:rPr lang="en-US" sz="2000" dirty="0" err="1">
                <a:latin typeface="Arial" panose="020B0604020202020204" pitchFamily="34" charset="0"/>
                <a:cs typeface="Arial" panose="020B0604020202020204" pitchFamily="34" charset="0"/>
              </a:rPr>
              <a:t>ääratud</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hooldaja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abistab</a:t>
            </a:r>
            <a:r>
              <a:rPr lang="en-US" sz="2000" dirty="0">
                <a:latin typeface="Arial" panose="020B0604020202020204" pitchFamily="34" charset="0"/>
                <a:cs typeface="Arial" panose="020B0604020202020204" pitchFamily="34" charset="0"/>
              </a:rPr>
              <a:t> ja </a:t>
            </a:r>
            <a:r>
              <a:rPr lang="en-US" sz="2000" dirty="0" err="1">
                <a:latin typeface="Arial" panose="020B0604020202020204" pitchFamily="34" charset="0"/>
                <a:cs typeface="Arial" panose="020B0604020202020204" pitchFamily="34" charset="0"/>
              </a:rPr>
              <a:t>juhendab</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raske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või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sügava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puudega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hooldatavat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söömisel</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hügieenitoimingutes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riietumisel</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liikumisel</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või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suhtlemisel</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tagab</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järelevalve</a:t>
            </a:r>
            <a:r>
              <a:rPr lang="en-US" sz="2000" dirty="0">
                <a:latin typeface="Arial" panose="020B0604020202020204" pitchFamily="34" charset="0"/>
                <a:cs typeface="Arial" panose="020B0604020202020204" pitchFamily="34" charset="0"/>
              </a:rPr>
              <a:t> ja </a:t>
            </a:r>
            <a:r>
              <a:rPr lang="en-US" sz="2000" dirty="0" err="1">
                <a:latin typeface="Arial" panose="020B0604020202020204" pitchFamily="34" charset="0"/>
                <a:cs typeface="Arial" panose="020B0604020202020204" pitchFamily="34" charset="0"/>
              </a:rPr>
              <a:t>ohutuse</a:t>
            </a:r>
            <a:r>
              <a:rPr lang="en-US" sz="2000" dirty="0">
                <a:latin typeface="Arial" panose="020B0604020202020204" pitchFamily="34" charset="0"/>
                <a:cs typeface="Arial" panose="020B0604020202020204" pitchFamily="34" charset="0"/>
              </a:rPr>
              <a:t> (SHS, RT I, 31.12.2024, 29)</a:t>
            </a:r>
            <a:r>
              <a:rPr lang="et-EE" sz="2000" dirty="0">
                <a:latin typeface="Arial" panose="020B0604020202020204" pitchFamily="34" charset="0"/>
                <a:cs typeface="Arial" panose="020B0604020202020204" pitchFamily="34" charset="0"/>
              </a:rPr>
              <a:t>.</a:t>
            </a:r>
            <a:endParaRPr lang="en-US" sz="2000" dirty="0">
              <a:latin typeface="Arial" panose="020B0604020202020204" pitchFamily="34" charset="0"/>
              <a:cs typeface="Arial" panose="020B0604020202020204" pitchFamily="34" charset="0"/>
            </a:endParaRPr>
          </a:p>
          <a:p>
            <a:pPr lvl="1" algn="just"/>
            <a:endParaRPr lang="et-EE" sz="2000" dirty="0"/>
          </a:p>
          <a:p>
            <a:pPr algn="just"/>
            <a:endParaRPr lang="en-US" sz="2000" dirty="0"/>
          </a:p>
        </p:txBody>
      </p:sp>
      <p:sp>
        <p:nvSpPr>
          <p:cNvPr id="4" name="Slide Number Placeholder 3"/>
          <p:cNvSpPr>
            <a:spLocks noGrp="1"/>
          </p:cNvSpPr>
          <p:nvPr>
            <p:ph type="sldNum" sz="quarter" idx="12"/>
          </p:nvPr>
        </p:nvSpPr>
        <p:spPr/>
        <p:txBody>
          <a:bodyPr/>
          <a:lstStyle/>
          <a:p>
            <a:fld id="{43C96F2C-55A6-44ED-B3C0-9B060C12C831}" type="slidenum">
              <a:rPr lang="et-EE" smtClean="0"/>
              <a:pPr/>
              <a:t>4</a:t>
            </a:fld>
            <a:endParaRPr lang="et-EE"/>
          </a:p>
        </p:txBody>
      </p:sp>
    </p:spTree>
    <p:extLst>
      <p:ext uri="{BB962C8B-B14F-4D97-AF65-F5344CB8AC3E}">
        <p14:creationId xmlns:p14="http://schemas.microsoft.com/office/powerpoint/2010/main" val="37903074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796B98-3BFE-411D-A24E-309186F80BC3}"/>
              </a:ext>
            </a:extLst>
          </p:cNvPr>
          <p:cNvSpPr>
            <a:spLocks noGrp="1"/>
          </p:cNvSpPr>
          <p:nvPr>
            <p:ph type="title"/>
          </p:nvPr>
        </p:nvSpPr>
        <p:spPr>
          <a:xfrm>
            <a:off x="457200" y="274638"/>
            <a:ext cx="8229600" cy="706090"/>
          </a:xfrm>
        </p:spPr>
        <p:txBody>
          <a:bodyPr>
            <a:normAutofit/>
          </a:bodyPr>
          <a:lstStyle/>
          <a:p>
            <a:r>
              <a:rPr lang="en-US" sz="3600" dirty="0" err="1">
                <a:solidFill>
                  <a:srgbClr val="0070C0"/>
                </a:solidFill>
                <a:latin typeface="Arial" panose="020B0604020202020204" pitchFamily="34" charset="0"/>
                <a:cs typeface="Arial" panose="020B0604020202020204" pitchFamily="34" charset="0"/>
              </a:rPr>
              <a:t>Sotsiaaltransporditeenus</a:t>
            </a:r>
            <a:endParaRPr lang="en-US" sz="3600" dirty="0">
              <a:solidFill>
                <a:srgbClr val="0070C0"/>
              </a:solidFill>
            </a:endParaRPr>
          </a:p>
        </p:txBody>
      </p:sp>
      <p:sp>
        <p:nvSpPr>
          <p:cNvPr id="3" name="Content Placeholder 2">
            <a:extLst>
              <a:ext uri="{FF2B5EF4-FFF2-40B4-BE49-F238E27FC236}">
                <a16:creationId xmlns:a16="http://schemas.microsoft.com/office/drawing/2014/main" id="{5C3D7AF9-9918-4F62-9C23-30E760D36E84}"/>
              </a:ext>
            </a:extLst>
          </p:cNvPr>
          <p:cNvSpPr>
            <a:spLocks noGrp="1"/>
          </p:cNvSpPr>
          <p:nvPr>
            <p:ph idx="1"/>
          </p:nvPr>
        </p:nvSpPr>
        <p:spPr>
          <a:xfrm>
            <a:off x="539552" y="1340768"/>
            <a:ext cx="8229600" cy="5087590"/>
          </a:xfrm>
        </p:spPr>
        <p:txBody>
          <a:bodyPr>
            <a:noAutofit/>
          </a:bodyPr>
          <a:lstStyle/>
          <a:p>
            <a:pPr marL="0" indent="0" algn="just">
              <a:buNone/>
            </a:pPr>
            <a:r>
              <a:rPr lang="en-US" sz="2000" b="1" dirty="0" err="1">
                <a:latin typeface="Arial" panose="020B0604020202020204" pitchFamily="34" charset="0"/>
                <a:cs typeface="Arial" panose="020B0604020202020204" pitchFamily="34" charset="0"/>
              </a:rPr>
              <a:t>Sotsiaaltransporditeenus</a:t>
            </a:r>
            <a:r>
              <a:rPr lang="en-US" sz="2000" dirty="0">
                <a:latin typeface="Arial" panose="020B0604020202020204" pitchFamily="34" charset="0"/>
                <a:cs typeface="Arial" panose="020B0604020202020204" pitchFamily="34" charset="0"/>
              </a:rPr>
              <a:t> - </a:t>
            </a:r>
            <a:r>
              <a:rPr lang="en-US" sz="2000" b="0" i="0" dirty="0">
                <a:solidFill>
                  <a:srgbClr val="202020"/>
                </a:solidFill>
                <a:effectLst/>
                <a:latin typeface="Arial" panose="020B0604020202020204" pitchFamily="34" charset="0"/>
                <a:cs typeface="Arial" panose="020B0604020202020204" pitchFamily="34" charset="0"/>
              </a:rPr>
              <a:t>on </a:t>
            </a:r>
            <a:r>
              <a:rPr lang="en-US" sz="2000" b="0" i="0" dirty="0" err="1">
                <a:solidFill>
                  <a:srgbClr val="202020"/>
                </a:solidFill>
                <a:effectLst/>
                <a:latin typeface="Arial" panose="020B0604020202020204" pitchFamily="34" charset="0"/>
                <a:cs typeface="Arial" panose="020B0604020202020204" pitchFamily="34" charset="0"/>
              </a:rPr>
              <a:t>kohaliku</a:t>
            </a:r>
            <a:r>
              <a:rPr lang="en-US" sz="2000" b="0" i="0" dirty="0">
                <a:solidFill>
                  <a:srgbClr val="202020"/>
                </a:solidFill>
                <a:effectLst/>
                <a:latin typeface="Arial" panose="020B0604020202020204" pitchFamily="34" charset="0"/>
                <a:cs typeface="Arial" panose="020B0604020202020204" pitchFamily="34" charset="0"/>
              </a:rPr>
              <a:t> </a:t>
            </a:r>
            <a:r>
              <a:rPr lang="en-US" sz="2000" b="0" i="0" dirty="0" err="1">
                <a:solidFill>
                  <a:srgbClr val="202020"/>
                </a:solidFill>
                <a:effectLst/>
                <a:latin typeface="Arial" panose="020B0604020202020204" pitchFamily="34" charset="0"/>
                <a:cs typeface="Arial" panose="020B0604020202020204" pitchFamily="34" charset="0"/>
              </a:rPr>
              <a:t>omavalitsuse</a:t>
            </a:r>
            <a:r>
              <a:rPr lang="en-US" sz="2000" b="0" i="0" dirty="0">
                <a:solidFill>
                  <a:srgbClr val="202020"/>
                </a:solidFill>
                <a:effectLst/>
                <a:latin typeface="Arial" panose="020B0604020202020204" pitchFamily="34" charset="0"/>
                <a:cs typeface="Arial" panose="020B0604020202020204" pitchFamily="34" charset="0"/>
              </a:rPr>
              <a:t> </a:t>
            </a:r>
            <a:r>
              <a:rPr lang="en-US" sz="2000" b="0" i="0" dirty="0" err="1">
                <a:solidFill>
                  <a:srgbClr val="202020"/>
                </a:solidFill>
                <a:effectLst/>
                <a:latin typeface="Arial" panose="020B0604020202020204" pitchFamily="34" charset="0"/>
                <a:cs typeface="Arial" panose="020B0604020202020204" pitchFamily="34" charset="0"/>
              </a:rPr>
              <a:t>üksuse</a:t>
            </a:r>
            <a:r>
              <a:rPr lang="en-US" sz="2000" b="0" i="0" dirty="0">
                <a:solidFill>
                  <a:srgbClr val="202020"/>
                </a:solidFill>
                <a:effectLst/>
                <a:latin typeface="Arial" panose="020B0604020202020204" pitchFamily="34" charset="0"/>
                <a:cs typeface="Arial" panose="020B0604020202020204" pitchFamily="34" charset="0"/>
              </a:rPr>
              <a:t> </a:t>
            </a:r>
            <a:r>
              <a:rPr lang="en-US" sz="2000" b="0" i="0" dirty="0" err="1">
                <a:solidFill>
                  <a:srgbClr val="202020"/>
                </a:solidFill>
                <a:effectLst/>
                <a:latin typeface="Arial" panose="020B0604020202020204" pitchFamily="34" charset="0"/>
                <a:cs typeface="Arial" panose="020B0604020202020204" pitchFamily="34" charset="0"/>
              </a:rPr>
              <a:t>korraldatav</a:t>
            </a:r>
            <a:r>
              <a:rPr lang="en-US" sz="2000" b="0" i="0" dirty="0">
                <a:solidFill>
                  <a:srgbClr val="202020"/>
                </a:solidFill>
                <a:effectLst/>
                <a:latin typeface="Arial" panose="020B0604020202020204" pitchFamily="34" charset="0"/>
                <a:cs typeface="Arial" panose="020B0604020202020204" pitchFamily="34" charset="0"/>
              </a:rPr>
              <a:t> </a:t>
            </a:r>
            <a:r>
              <a:rPr lang="en-US" sz="2000" b="0" i="0" dirty="0" err="1">
                <a:solidFill>
                  <a:srgbClr val="202020"/>
                </a:solidFill>
                <a:effectLst/>
                <a:latin typeface="Arial" panose="020B0604020202020204" pitchFamily="34" charset="0"/>
                <a:cs typeface="Arial" panose="020B0604020202020204" pitchFamily="34" charset="0"/>
              </a:rPr>
              <a:t>sotsiaalteenus</a:t>
            </a:r>
            <a:r>
              <a:rPr lang="en-US" sz="2000" b="0" i="0" dirty="0">
                <a:solidFill>
                  <a:srgbClr val="202020"/>
                </a:solidFill>
                <a:effectLst/>
                <a:latin typeface="Arial" panose="020B0604020202020204" pitchFamily="34" charset="0"/>
                <a:cs typeface="Arial" panose="020B0604020202020204" pitchFamily="34" charset="0"/>
              </a:rPr>
              <a:t>, </a:t>
            </a:r>
            <a:r>
              <a:rPr lang="en-US" sz="2000" b="0" i="0" dirty="0" err="1">
                <a:solidFill>
                  <a:srgbClr val="202020"/>
                </a:solidFill>
                <a:effectLst/>
                <a:latin typeface="Arial" panose="020B0604020202020204" pitchFamily="34" charset="0"/>
                <a:cs typeface="Arial" panose="020B0604020202020204" pitchFamily="34" charset="0"/>
              </a:rPr>
              <a:t>mille</a:t>
            </a:r>
            <a:r>
              <a:rPr lang="en-US" sz="2000" b="0" i="0" dirty="0">
                <a:solidFill>
                  <a:srgbClr val="202020"/>
                </a:solidFill>
                <a:effectLst/>
                <a:latin typeface="Arial" panose="020B0604020202020204" pitchFamily="34" charset="0"/>
                <a:cs typeface="Arial" panose="020B0604020202020204" pitchFamily="34" charset="0"/>
              </a:rPr>
              <a:t> </a:t>
            </a:r>
            <a:r>
              <a:rPr lang="en-US" sz="2000" b="0" i="0" dirty="0" err="1">
                <a:solidFill>
                  <a:srgbClr val="202020"/>
                </a:solidFill>
                <a:effectLst/>
                <a:latin typeface="Arial" panose="020B0604020202020204" pitchFamily="34" charset="0"/>
                <a:cs typeface="Arial" panose="020B0604020202020204" pitchFamily="34" charset="0"/>
              </a:rPr>
              <a:t>eesmärk</a:t>
            </a:r>
            <a:r>
              <a:rPr lang="en-US" sz="2000" b="0" i="0" dirty="0">
                <a:solidFill>
                  <a:srgbClr val="202020"/>
                </a:solidFill>
                <a:effectLst/>
                <a:latin typeface="Arial" panose="020B0604020202020204" pitchFamily="34" charset="0"/>
                <a:cs typeface="Arial" panose="020B0604020202020204" pitchFamily="34" charset="0"/>
              </a:rPr>
              <a:t> on </a:t>
            </a:r>
            <a:r>
              <a:rPr lang="en-US" sz="2000" b="0" i="0" dirty="0" err="1">
                <a:solidFill>
                  <a:srgbClr val="202020"/>
                </a:solidFill>
                <a:effectLst/>
                <a:latin typeface="Arial" panose="020B0604020202020204" pitchFamily="34" charset="0"/>
                <a:cs typeface="Arial" panose="020B0604020202020204" pitchFamily="34" charset="0"/>
              </a:rPr>
              <a:t>võimaldada</a:t>
            </a:r>
            <a:r>
              <a:rPr lang="en-US" sz="2000" b="0" i="0" dirty="0">
                <a:solidFill>
                  <a:srgbClr val="202020"/>
                </a:solidFill>
                <a:effectLst/>
                <a:latin typeface="Arial" panose="020B0604020202020204" pitchFamily="34" charset="0"/>
                <a:cs typeface="Arial" panose="020B0604020202020204" pitchFamily="34" charset="0"/>
              </a:rPr>
              <a:t> </a:t>
            </a:r>
            <a:r>
              <a:rPr lang="en-US" sz="2000" b="0" i="0" dirty="0" err="1">
                <a:solidFill>
                  <a:srgbClr val="202020"/>
                </a:solidFill>
                <a:effectLst/>
                <a:latin typeface="Arial" panose="020B0604020202020204" pitchFamily="34" charset="0"/>
                <a:cs typeface="Arial" panose="020B0604020202020204" pitchFamily="34" charset="0"/>
              </a:rPr>
              <a:t>puuetega</a:t>
            </a:r>
            <a:r>
              <a:rPr lang="en-US" sz="2000" b="0" i="0" dirty="0">
                <a:solidFill>
                  <a:srgbClr val="202020"/>
                </a:solidFill>
                <a:effectLst/>
                <a:latin typeface="Arial" panose="020B0604020202020204" pitchFamily="34" charset="0"/>
                <a:cs typeface="Arial" panose="020B0604020202020204" pitchFamily="34" charset="0"/>
              </a:rPr>
              <a:t> </a:t>
            </a:r>
            <a:r>
              <a:rPr lang="en-US" sz="2000" b="0" i="0" dirty="0" err="1">
                <a:solidFill>
                  <a:srgbClr val="202020"/>
                </a:solidFill>
                <a:effectLst/>
                <a:latin typeface="Arial" panose="020B0604020202020204" pitchFamily="34" charset="0"/>
                <a:cs typeface="Arial" panose="020B0604020202020204" pitchFamily="34" charset="0"/>
              </a:rPr>
              <a:t>inimeste</a:t>
            </a:r>
            <a:r>
              <a:rPr lang="en-US" sz="2000" b="0" i="0" dirty="0">
                <a:solidFill>
                  <a:srgbClr val="202020"/>
                </a:solidFill>
                <a:effectLst/>
                <a:latin typeface="Arial" panose="020B0604020202020204" pitchFamily="34" charset="0"/>
                <a:cs typeface="Arial" panose="020B0604020202020204" pitchFamily="34" charset="0"/>
              </a:rPr>
              <a:t> </a:t>
            </a:r>
            <a:r>
              <a:rPr lang="en-US" sz="2000" b="0" i="0" dirty="0" err="1">
                <a:solidFill>
                  <a:srgbClr val="202020"/>
                </a:solidFill>
                <a:effectLst/>
                <a:latin typeface="Arial" panose="020B0604020202020204" pitchFamily="34" charset="0"/>
                <a:cs typeface="Arial" panose="020B0604020202020204" pitchFamily="34" charset="0"/>
              </a:rPr>
              <a:t>sotsiaaltoetuste</a:t>
            </a:r>
            <a:r>
              <a:rPr lang="en-US" sz="2000" b="0" i="0" dirty="0">
                <a:solidFill>
                  <a:srgbClr val="202020"/>
                </a:solidFill>
                <a:effectLst/>
                <a:latin typeface="Arial" panose="020B0604020202020204" pitchFamily="34" charset="0"/>
                <a:cs typeface="Arial" panose="020B0604020202020204" pitchFamily="34" charset="0"/>
              </a:rPr>
              <a:t> </a:t>
            </a:r>
            <a:r>
              <a:rPr lang="en-US" sz="2000" b="0" i="0" dirty="0" err="1">
                <a:solidFill>
                  <a:srgbClr val="202020"/>
                </a:solidFill>
                <a:effectLst/>
                <a:latin typeface="Arial" panose="020B0604020202020204" pitchFamily="34" charset="0"/>
                <a:cs typeface="Arial" panose="020B0604020202020204" pitchFamily="34" charset="0"/>
              </a:rPr>
              <a:t>seaduse</a:t>
            </a:r>
            <a:r>
              <a:rPr lang="en-US" sz="2000" b="0" i="0" dirty="0">
                <a:solidFill>
                  <a:srgbClr val="202020"/>
                </a:solidFill>
                <a:effectLst/>
                <a:latin typeface="Arial" panose="020B0604020202020204" pitchFamily="34" charset="0"/>
                <a:cs typeface="Arial" panose="020B0604020202020204" pitchFamily="34" charset="0"/>
              </a:rPr>
              <a:t> </a:t>
            </a:r>
            <a:r>
              <a:rPr lang="en-US" sz="2000" b="0" i="0" dirty="0" err="1">
                <a:solidFill>
                  <a:srgbClr val="202020"/>
                </a:solidFill>
                <a:effectLst/>
                <a:latin typeface="Arial" panose="020B0604020202020204" pitchFamily="34" charset="0"/>
                <a:cs typeface="Arial" panose="020B0604020202020204" pitchFamily="34" charset="0"/>
              </a:rPr>
              <a:t>tähenduses</a:t>
            </a:r>
            <a:r>
              <a:rPr lang="en-US" sz="2000" b="0" i="0" dirty="0">
                <a:solidFill>
                  <a:srgbClr val="202020"/>
                </a:solidFill>
                <a:effectLst/>
                <a:latin typeface="Arial" panose="020B0604020202020204" pitchFamily="34" charset="0"/>
                <a:cs typeface="Arial" panose="020B0604020202020204" pitchFamily="34" charset="0"/>
              </a:rPr>
              <a:t> </a:t>
            </a:r>
            <a:r>
              <a:rPr lang="en-US" sz="2000" b="0" i="0" dirty="0" err="1">
                <a:solidFill>
                  <a:srgbClr val="202020"/>
                </a:solidFill>
                <a:effectLst/>
                <a:latin typeface="Arial" panose="020B0604020202020204" pitchFamily="34" charset="0"/>
                <a:cs typeface="Arial" panose="020B0604020202020204" pitchFamily="34" charset="0"/>
              </a:rPr>
              <a:t>puudega</a:t>
            </a:r>
            <a:r>
              <a:rPr lang="en-US" sz="2000" b="0" i="0" dirty="0">
                <a:solidFill>
                  <a:srgbClr val="202020"/>
                </a:solidFill>
                <a:effectLst/>
                <a:latin typeface="Arial" panose="020B0604020202020204" pitchFamily="34" charset="0"/>
                <a:cs typeface="Arial" panose="020B0604020202020204" pitchFamily="34" charset="0"/>
              </a:rPr>
              <a:t> </a:t>
            </a:r>
            <a:r>
              <a:rPr lang="en-US" sz="2000" b="0" i="0" dirty="0" err="1">
                <a:solidFill>
                  <a:srgbClr val="202020"/>
                </a:solidFill>
                <a:effectLst/>
                <a:latin typeface="Arial" panose="020B0604020202020204" pitchFamily="34" charset="0"/>
                <a:cs typeface="Arial" panose="020B0604020202020204" pitchFamily="34" charset="0"/>
              </a:rPr>
              <a:t>isikul</a:t>
            </a:r>
            <a:r>
              <a:rPr lang="en-US" sz="2000" b="0" i="0" dirty="0">
                <a:solidFill>
                  <a:srgbClr val="202020"/>
                </a:solidFill>
                <a:effectLst/>
                <a:latin typeface="Arial" panose="020B0604020202020204" pitchFamily="34" charset="0"/>
                <a:cs typeface="Arial" panose="020B0604020202020204" pitchFamily="34" charset="0"/>
              </a:rPr>
              <a:t>, </a:t>
            </a:r>
            <a:r>
              <a:rPr lang="en-US" sz="2000" b="0" i="0" dirty="0" err="1">
                <a:solidFill>
                  <a:srgbClr val="202020"/>
                </a:solidFill>
                <a:effectLst/>
                <a:latin typeface="Arial" panose="020B0604020202020204" pitchFamily="34" charset="0"/>
                <a:cs typeface="Arial" panose="020B0604020202020204" pitchFamily="34" charset="0"/>
              </a:rPr>
              <a:t>kellel</a:t>
            </a:r>
            <a:r>
              <a:rPr lang="en-US" sz="2000" b="0" i="0" dirty="0">
                <a:solidFill>
                  <a:srgbClr val="202020"/>
                </a:solidFill>
                <a:effectLst/>
                <a:latin typeface="Arial" panose="020B0604020202020204" pitchFamily="34" charset="0"/>
                <a:cs typeface="Arial" panose="020B0604020202020204" pitchFamily="34" charset="0"/>
              </a:rPr>
              <a:t> </a:t>
            </a:r>
            <a:r>
              <a:rPr lang="en-US" sz="2000" b="0" i="0" dirty="0" err="1">
                <a:solidFill>
                  <a:srgbClr val="202020"/>
                </a:solidFill>
                <a:effectLst/>
                <a:latin typeface="Arial" panose="020B0604020202020204" pitchFamily="34" charset="0"/>
                <a:cs typeface="Arial" panose="020B0604020202020204" pitchFamily="34" charset="0"/>
              </a:rPr>
              <a:t>puue</a:t>
            </a:r>
            <a:r>
              <a:rPr lang="en-US" sz="2000" b="0" i="0" dirty="0">
                <a:solidFill>
                  <a:srgbClr val="202020"/>
                </a:solidFill>
                <a:effectLst/>
                <a:latin typeface="Arial" panose="020B0604020202020204" pitchFamily="34" charset="0"/>
                <a:cs typeface="Arial" panose="020B0604020202020204" pitchFamily="34" charset="0"/>
              </a:rPr>
              <a:t> </a:t>
            </a:r>
            <a:r>
              <a:rPr lang="en-US" sz="2000" b="0" i="0" dirty="0" err="1">
                <a:solidFill>
                  <a:srgbClr val="202020"/>
                </a:solidFill>
                <a:effectLst/>
                <a:latin typeface="Arial" panose="020B0604020202020204" pitchFamily="34" charset="0"/>
                <a:cs typeface="Arial" panose="020B0604020202020204" pitchFamily="34" charset="0"/>
              </a:rPr>
              <a:t>takistab</a:t>
            </a:r>
            <a:r>
              <a:rPr lang="en-US" sz="2000" b="0" i="0" dirty="0">
                <a:solidFill>
                  <a:srgbClr val="202020"/>
                </a:solidFill>
                <a:effectLst/>
                <a:latin typeface="Arial" panose="020B0604020202020204" pitchFamily="34" charset="0"/>
                <a:cs typeface="Arial" panose="020B0604020202020204" pitchFamily="34" charset="0"/>
              </a:rPr>
              <a:t> </a:t>
            </a:r>
            <a:r>
              <a:rPr lang="en-US" sz="2000" b="0" i="0" dirty="0" err="1">
                <a:solidFill>
                  <a:srgbClr val="202020"/>
                </a:solidFill>
                <a:effectLst/>
                <a:latin typeface="Arial" panose="020B0604020202020204" pitchFamily="34" charset="0"/>
                <a:cs typeface="Arial" panose="020B0604020202020204" pitchFamily="34" charset="0"/>
              </a:rPr>
              <a:t>isikliku</a:t>
            </a:r>
            <a:r>
              <a:rPr lang="en-US" sz="2000" b="0" i="0" dirty="0">
                <a:solidFill>
                  <a:srgbClr val="202020"/>
                </a:solidFill>
                <a:effectLst/>
                <a:latin typeface="Arial" panose="020B0604020202020204" pitchFamily="34" charset="0"/>
                <a:cs typeface="Arial" panose="020B0604020202020204" pitchFamily="34" charset="0"/>
              </a:rPr>
              <a:t> </a:t>
            </a:r>
            <a:r>
              <a:rPr lang="en-US" sz="2000" b="0" i="0" dirty="0" err="1">
                <a:solidFill>
                  <a:srgbClr val="202020"/>
                </a:solidFill>
                <a:effectLst/>
                <a:latin typeface="Arial" panose="020B0604020202020204" pitchFamily="34" charset="0"/>
                <a:cs typeface="Arial" panose="020B0604020202020204" pitchFamily="34" charset="0"/>
              </a:rPr>
              <a:t>või</a:t>
            </a:r>
            <a:r>
              <a:rPr lang="en-US" sz="2000" b="0" i="0" dirty="0">
                <a:solidFill>
                  <a:srgbClr val="202020"/>
                </a:solidFill>
                <a:effectLst/>
                <a:latin typeface="Arial" panose="020B0604020202020204" pitchFamily="34" charset="0"/>
                <a:cs typeface="Arial" panose="020B0604020202020204" pitchFamily="34" charset="0"/>
              </a:rPr>
              <a:t> </a:t>
            </a:r>
            <a:r>
              <a:rPr lang="en-US" sz="2000" b="0" i="0" dirty="0" err="1">
                <a:solidFill>
                  <a:srgbClr val="202020"/>
                </a:solidFill>
                <a:effectLst/>
                <a:latin typeface="Arial" panose="020B0604020202020204" pitchFamily="34" charset="0"/>
                <a:cs typeface="Arial" panose="020B0604020202020204" pitchFamily="34" charset="0"/>
              </a:rPr>
              <a:t>ühissõiduki</a:t>
            </a:r>
            <a:r>
              <a:rPr lang="en-US" sz="2000" b="0" i="0" dirty="0">
                <a:solidFill>
                  <a:srgbClr val="202020"/>
                </a:solidFill>
                <a:effectLst/>
                <a:latin typeface="Arial" panose="020B0604020202020204" pitchFamily="34" charset="0"/>
                <a:cs typeface="Arial" panose="020B0604020202020204" pitchFamily="34" charset="0"/>
              </a:rPr>
              <a:t> </a:t>
            </a:r>
            <a:r>
              <a:rPr lang="en-US" sz="2000" b="0" i="0" dirty="0" err="1">
                <a:solidFill>
                  <a:srgbClr val="202020"/>
                </a:solidFill>
                <a:effectLst/>
                <a:latin typeface="Arial" panose="020B0604020202020204" pitchFamily="34" charset="0"/>
                <a:cs typeface="Arial" panose="020B0604020202020204" pitchFamily="34" charset="0"/>
              </a:rPr>
              <a:t>kasutamist</a:t>
            </a:r>
            <a:r>
              <a:rPr lang="en-US" sz="2000" b="0" i="0" dirty="0">
                <a:solidFill>
                  <a:srgbClr val="202020"/>
                </a:solidFill>
                <a:effectLst/>
                <a:latin typeface="Arial" panose="020B0604020202020204" pitchFamily="34" charset="0"/>
                <a:cs typeface="Arial" panose="020B0604020202020204" pitchFamily="34" charset="0"/>
              </a:rPr>
              <a:t>, </a:t>
            </a:r>
            <a:r>
              <a:rPr lang="en-US" sz="2000" b="0" i="0" dirty="0" err="1">
                <a:solidFill>
                  <a:srgbClr val="202020"/>
                </a:solidFill>
                <a:effectLst/>
                <a:latin typeface="Arial" panose="020B0604020202020204" pitchFamily="34" charset="0"/>
                <a:cs typeface="Arial" panose="020B0604020202020204" pitchFamily="34" charset="0"/>
              </a:rPr>
              <a:t>kasutada</a:t>
            </a:r>
            <a:r>
              <a:rPr lang="en-US" sz="2000" b="0" i="0" dirty="0">
                <a:solidFill>
                  <a:srgbClr val="202020"/>
                </a:solidFill>
                <a:effectLst/>
                <a:latin typeface="Arial" panose="020B0604020202020204" pitchFamily="34" charset="0"/>
                <a:cs typeface="Arial" panose="020B0604020202020204" pitchFamily="34" charset="0"/>
              </a:rPr>
              <a:t> </a:t>
            </a:r>
            <a:r>
              <a:rPr lang="en-US" sz="2000" b="0" i="0" dirty="0" err="1">
                <a:solidFill>
                  <a:srgbClr val="202020"/>
                </a:solidFill>
                <a:effectLst/>
                <a:latin typeface="Arial" panose="020B0604020202020204" pitchFamily="34" charset="0"/>
                <a:cs typeface="Arial" panose="020B0604020202020204" pitchFamily="34" charset="0"/>
              </a:rPr>
              <a:t>tema</a:t>
            </a:r>
            <a:r>
              <a:rPr lang="en-US" sz="2000" b="0" i="0" dirty="0">
                <a:solidFill>
                  <a:srgbClr val="202020"/>
                </a:solidFill>
                <a:effectLst/>
                <a:latin typeface="Arial" panose="020B0604020202020204" pitchFamily="34" charset="0"/>
                <a:cs typeface="Arial" panose="020B0604020202020204" pitchFamily="34" charset="0"/>
              </a:rPr>
              <a:t> </a:t>
            </a:r>
            <a:r>
              <a:rPr lang="en-US" sz="2000" b="0" i="0" dirty="0" err="1">
                <a:solidFill>
                  <a:srgbClr val="202020"/>
                </a:solidFill>
                <a:effectLst/>
                <a:latin typeface="Arial" panose="020B0604020202020204" pitchFamily="34" charset="0"/>
                <a:cs typeface="Arial" panose="020B0604020202020204" pitchFamily="34" charset="0"/>
              </a:rPr>
              <a:t>vajadustele</a:t>
            </a:r>
            <a:r>
              <a:rPr lang="en-US" sz="2000" b="0" i="0" dirty="0">
                <a:solidFill>
                  <a:srgbClr val="202020"/>
                </a:solidFill>
                <a:effectLst/>
                <a:latin typeface="Arial" panose="020B0604020202020204" pitchFamily="34" charset="0"/>
                <a:cs typeface="Arial" panose="020B0604020202020204" pitchFamily="34" charset="0"/>
              </a:rPr>
              <a:t> </a:t>
            </a:r>
            <a:r>
              <a:rPr lang="en-US" sz="2000" b="0" i="0" dirty="0" err="1">
                <a:solidFill>
                  <a:srgbClr val="202020"/>
                </a:solidFill>
                <a:effectLst/>
                <a:latin typeface="Arial" panose="020B0604020202020204" pitchFamily="34" charset="0"/>
                <a:cs typeface="Arial" panose="020B0604020202020204" pitchFamily="34" charset="0"/>
              </a:rPr>
              <a:t>vastavat</a:t>
            </a:r>
            <a:r>
              <a:rPr lang="en-US" sz="2000" b="0" i="0" dirty="0">
                <a:solidFill>
                  <a:srgbClr val="202020"/>
                </a:solidFill>
                <a:effectLst/>
                <a:latin typeface="Arial" panose="020B0604020202020204" pitchFamily="34" charset="0"/>
                <a:cs typeface="Arial" panose="020B0604020202020204" pitchFamily="34" charset="0"/>
              </a:rPr>
              <a:t> </a:t>
            </a:r>
            <a:r>
              <a:rPr lang="en-US" sz="2000" b="0" i="0" dirty="0" err="1">
                <a:solidFill>
                  <a:srgbClr val="202020"/>
                </a:solidFill>
                <a:effectLst/>
                <a:latin typeface="Arial" panose="020B0604020202020204" pitchFamily="34" charset="0"/>
                <a:cs typeface="Arial" panose="020B0604020202020204" pitchFamily="34" charset="0"/>
              </a:rPr>
              <a:t>transpordivahendit</a:t>
            </a:r>
            <a:r>
              <a:rPr lang="en-US" sz="2000" b="0" i="0" dirty="0">
                <a:solidFill>
                  <a:srgbClr val="202020"/>
                </a:solidFill>
                <a:effectLst/>
                <a:latin typeface="Arial" panose="020B0604020202020204" pitchFamily="34" charset="0"/>
                <a:cs typeface="Arial" panose="020B0604020202020204" pitchFamily="34" charset="0"/>
              </a:rPr>
              <a:t> </a:t>
            </a:r>
            <a:r>
              <a:rPr lang="en-US" sz="2000" b="0" i="0" dirty="0" err="1">
                <a:solidFill>
                  <a:srgbClr val="202020"/>
                </a:solidFill>
                <a:effectLst/>
                <a:latin typeface="Arial" panose="020B0604020202020204" pitchFamily="34" charset="0"/>
                <a:cs typeface="Arial" panose="020B0604020202020204" pitchFamily="34" charset="0"/>
              </a:rPr>
              <a:t>tööle</a:t>
            </a:r>
            <a:r>
              <a:rPr lang="en-US" sz="2000" b="0" i="0" dirty="0">
                <a:solidFill>
                  <a:srgbClr val="202020"/>
                </a:solidFill>
                <a:effectLst/>
                <a:latin typeface="Arial" panose="020B0604020202020204" pitchFamily="34" charset="0"/>
                <a:cs typeface="Arial" panose="020B0604020202020204" pitchFamily="34" charset="0"/>
              </a:rPr>
              <a:t> </a:t>
            </a:r>
            <a:r>
              <a:rPr lang="en-US" sz="2000" b="0" i="0" dirty="0" err="1">
                <a:solidFill>
                  <a:srgbClr val="202020"/>
                </a:solidFill>
                <a:effectLst/>
                <a:latin typeface="Arial" panose="020B0604020202020204" pitchFamily="34" charset="0"/>
                <a:cs typeface="Arial" panose="020B0604020202020204" pitchFamily="34" charset="0"/>
              </a:rPr>
              <a:t>või</a:t>
            </a:r>
            <a:r>
              <a:rPr lang="en-US" sz="2000" b="0" i="0" dirty="0">
                <a:solidFill>
                  <a:srgbClr val="202020"/>
                </a:solidFill>
                <a:effectLst/>
                <a:latin typeface="Arial" panose="020B0604020202020204" pitchFamily="34" charset="0"/>
                <a:cs typeface="Arial" panose="020B0604020202020204" pitchFamily="34" charset="0"/>
              </a:rPr>
              <a:t> </a:t>
            </a:r>
            <a:r>
              <a:rPr lang="en-US" sz="2000" b="0" i="0" dirty="0" err="1">
                <a:solidFill>
                  <a:srgbClr val="202020"/>
                </a:solidFill>
                <a:effectLst/>
                <a:latin typeface="Arial" panose="020B0604020202020204" pitchFamily="34" charset="0"/>
                <a:cs typeface="Arial" panose="020B0604020202020204" pitchFamily="34" charset="0"/>
              </a:rPr>
              <a:t>õppeasutusse</a:t>
            </a:r>
            <a:r>
              <a:rPr lang="en-US" sz="2000" b="0" i="0" dirty="0">
                <a:solidFill>
                  <a:srgbClr val="202020"/>
                </a:solidFill>
                <a:effectLst/>
                <a:latin typeface="Arial" panose="020B0604020202020204" pitchFamily="34" charset="0"/>
                <a:cs typeface="Arial" panose="020B0604020202020204" pitchFamily="34" charset="0"/>
              </a:rPr>
              <a:t> </a:t>
            </a:r>
            <a:r>
              <a:rPr lang="en-US" sz="2000" b="0" i="0" dirty="0" err="1">
                <a:solidFill>
                  <a:srgbClr val="202020"/>
                </a:solidFill>
                <a:effectLst/>
                <a:latin typeface="Arial" panose="020B0604020202020204" pitchFamily="34" charset="0"/>
                <a:cs typeface="Arial" panose="020B0604020202020204" pitchFamily="34" charset="0"/>
              </a:rPr>
              <a:t>sõitmiseks</a:t>
            </a:r>
            <a:r>
              <a:rPr lang="en-US" sz="2000" b="0" i="0" dirty="0">
                <a:solidFill>
                  <a:srgbClr val="202020"/>
                </a:solidFill>
                <a:effectLst/>
                <a:latin typeface="Arial" panose="020B0604020202020204" pitchFamily="34" charset="0"/>
                <a:cs typeface="Arial" panose="020B0604020202020204" pitchFamily="34" charset="0"/>
              </a:rPr>
              <a:t> </a:t>
            </a:r>
            <a:r>
              <a:rPr lang="en-US" sz="2000" b="0" i="0" dirty="0" err="1">
                <a:solidFill>
                  <a:srgbClr val="202020"/>
                </a:solidFill>
                <a:effectLst/>
                <a:latin typeface="Arial" panose="020B0604020202020204" pitchFamily="34" charset="0"/>
                <a:cs typeface="Arial" panose="020B0604020202020204" pitchFamily="34" charset="0"/>
              </a:rPr>
              <a:t>või</a:t>
            </a:r>
            <a:r>
              <a:rPr lang="en-US" sz="2000" b="0" i="0" dirty="0">
                <a:solidFill>
                  <a:srgbClr val="202020"/>
                </a:solidFill>
                <a:effectLst/>
                <a:latin typeface="Arial" panose="020B0604020202020204" pitchFamily="34" charset="0"/>
                <a:cs typeface="Arial" panose="020B0604020202020204" pitchFamily="34" charset="0"/>
              </a:rPr>
              <a:t> </a:t>
            </a:r>
            <a:r>
              <a:rPr lang="en-US" sz="2000" b="0" i="0" dirty="0" err="1">
                <a:solidFill>
                  <a:srgbClr val="202020"/>
                </a:solidFill>
                <a:effectLst/>
                <a:latin typeface="Arial" panose="020B0604020202020204" pitchFamily="34" charset="0"/>
                <a:cs typeface="Arial" panose="020B0604020202020204" pitchFamily="34" charset="0"/>
              </a:rPr>
              <a:t>avalike</a:t>
            </a:r>
            <a:r>
              <a:rPr lang="en-US" sz="2000" b="0" i="0" dirty="0">
                <a:solidFill>
                  <a:srgbClr val="202020"/>
                </a:solidFill>
                <a:effectLst/>
                <a:latin typeface="Arial" panose="020B0604020202020204" pitchFamily="34" charset="0"/>
                <a:cs typeface="Arial" panose="020B0604020202020204" pitchFamily="34" charset="0"/>
              </a:rPr>
              <a:t> </a:t>
            </a:r>
            <a:r>
              <a:rPr lang="en-US" sz="2000" b="0" i="0" dirty="0" err="1">
                <a:solidFill>
                  <a:srgbClr val="202020"/>
                </a:solidFill>
                <a:effectLst/>
                <a:latin typeface="Arial" panose="020B0604020202020204" pitchFamily="34" charset="0"/>
                <a:cs typeface="Arial" panose="020B0604020202020204" pitchFamily="34" charset="0"/>
              </a:rPr>
              <a:t>teenuste</a:t>
            </a:r>
            <a:r>
              <a:rPr lang="en-US" sz="2000" b="0" i="0" dirty="0">
                <a:solidFill>
                  <a:srgbClr val="202020"/>
                </a:solidFill>
                <a:effectLst/>
                <a:latin typeface="Arial" panose="020B0604020202020204" pitchFamily="34" charset="0"/>
                <a:cs typeface="Arial" panose="020B0604020202020204" pitchFamily="34" charset="0"/>
              </a:rPr>
              <a:t> </a:t>
            </a:r>
            <a:r>
              <a:rPr lang="en-US" sz="2000" b="0" i="0" dirty="0" err="1">
                <a:solidFill>
                  <a:srgbClr val="202020"/>
                </a:solidFill>
                <a:effectLst/>
                <a:latin typeface="Arial" panose="020B0604020202020204" pitchFamily="34" charset="0"/>
                <a:cs typeface="Arial" panose="020B0604020202020204" pitchFamily="34" charset="0"/>
              </a:rPr>
              <a:t>kasutamiseks</a:t>
            </a:r>
            <a:r>
              <a:rPr lang="en-US" sz="2000" b="0" i="0" dirty="0">
                <a:solidFill>
                  <a:srgbClr val="202020"/>
                </a:solidFill>
                <a:effectLst/>
                <a:latin typeface="Arial" panose="020B0604020202020204" pitchFamily="34" charset="0"/>
                <a:cs typeface="Arial" panose="020B0604020202020204" pitchFamily="34" charset="0"/>
              </a:rPr>
              <a:t> (</a:t>
            </a:r>
            <a:r>
              <a:rPr lang="en-US" sz="2000" b="0" i="0" dirty="0" err="1">
                <a:solidFill>
                  <a:srgbClr val="202020"/>
                </a:solidFill>
                <a:effectLst/>
                <a:latin typeface="Arial" panose="020B0604020202020204" pitchFamily="34" charset="0"/>
                <a:cs typeface="Arial" panose="020B0604020202020204" pitchFamily="34" charset="0"/>
              </a:rPr>
              <a:t>sh</a:t>
            </a:r>
            <a:r>
              <a:rPr lang="en-US" sz="2000" b="0" i="0" dirty="0">
                <a:solidFill>
                  <a:srgbClr val="202020"/>
                </a:solidFill>
                <a:effectLst/>
                <a:latin typeface="Arial" panose="020B0604020202020204" pitchFamily="34" charset="0"/>
                <a:cs typeface="Arial" panose="020B0604020202020204" pitchFamily="34" charset="0"/>
              </a:rPr>
              <a:t> </a:t>
            </a:r>
            <a:r>
              <a:rPr lang="en-US" sz="2000" b="0" i="0" dirty="0" err="1">
                <a:solidFill>
                  <a:srgbClr val="202020"/>
                </a:solidFill>
                <a:effectLst/>
                <a:latin typeface="Arial" panose="020B0604020202020204" pitchFamily="34" charset="0"/>
                <a:cs typeface="Arial" panose="020B0604020202020204" pitchFamily="34" charset="0"/>
              </a:rPr>
              <a:t>tervishoiuteenused</a:t>
            </a:r>
            <a:r>
              <a:rPr lang="en-US" sz="2000" b="0" i="0" dirty="0">
                <a:solidFill>
                  <a:srgbClr val="202020"/>
                </a:solidFill>
                <a:effectLst/>
                <a:latin typeface="Arial" panose="020B0604020202020204" pitchFamily="34" charset="0"/>
                <a:cs typeface="Arial" panose="020B0604020202020204" pitchFamily="34" charset="0"/>
              </a:rPr>
              <a:t>) </a:t>
            </a:r>
            <a:r>
              <a:rPr lang="en-US" sz="2000" dirty="0">
                <a:latin typeface="Arial" panose="020B0604020202020204" pitchFamily="34" charset="0"/>
                <a:cs typeface="Arial" panose="020B0604020202020204" pitchFamily="34" charset="0"/>
              </a:rPr>
              <a:t>(SHS, RT I, 31.12.2024, 29)</a:t>
            </a:r>
            <a:r>
              <a:rPr lang="et-EE" sz="2000" dirty="0">
                <a:latin typeface="Arial" panose="020B0604020202020204" pitchFamily="34" charset="0"/>
                <a:cs typeface="Arial" panose="020B0604020202020204" pitchFamily="34" charset="0"/>
              </a:rPr>
              <a:t>.</a:t>
            </a:r>
            <a:endParaRPr lang="en-US" sz="2000" b="0" i="0" dirty="0">
              <a:solidFill>
                <a:srgbClr val="202020"/>
              </a:solidFill>
              <a:effectLst/>
              <a:latin typeface="Arial" panose="020B0604020202020204" pitchFamily="34" charset="0"/>
              <a:cs typeface="Arial" panose="020B0604020202020204" pitchFamily="34" charset="0"/>
            </a:endParaRPr>
          </a:p>
          <a:p>
            <a:pPr marL="0" indent="0" algn="just">
              <a:buNone/>
            </a:pPr>
            <a:endParaRPr lang="en-US" sz="2000" dirty="0">
              <a:solidFill>
                <a:srgbClr val="202020"/>
              </a:solidFill>
              <a:latin typeface="Arial" panose="020B0604020202020204" pitchFamily="34" charset="0"/>
              <a:cs typeface="Arial" panose="020B0604020202020204" pitchFamily="34" charset="0"/>
            </a:endParaRPr>
          </a:p>
          <a:p>
            <a:pPr marL="0" indent="0" algn="just">
              <a:buNone/>
            </a:pPr>
            <a:r>
              <a:rPr lang="en-US" sz="2000" b="1" i="0" dirty="0" err="1">
                <a:solidFill>
                  <a:srgbClr val="202020"/>
                </a:solidFill>
                <a:effectLst/>
                <a:latin typeface="Arial" panose="020B0604020202020204" pitchFamily="34" charset="0"/>
                <a:cs typeface="Arial" panose="020B0604020202020204" pitchFamily="34" charset="0"/>
              </a:rPr>
              <a:t>Eluruumi</a:t>
            </a:r>
            <a:r>
              <a:rPr lang="en-US" sz="2000" b="1" i="0" dirty="0">
                <a:solidFill>
                  <a:srgbClr val="202020"/>
                </a:solidFill>
                <a:effectLst/>
                <a:latin typeface="Arial" panose="020B0604020202020204" pitchFamily="34" charset="0"/>
                <a:cs typeface="Arial" panose="020B0604020202020204" pitchFamily="34" charset="0"/>
              </a:rPr>
              <a:t> </a:t>
            </a:r>
            <a:r>
              <a:rPr lang="en-US" sz="2000" b="1" i="0" dirty="0" err="1">
                <a:solidFill>
                  <a:srgbClr val="202020"/>
                </a:solidFill>
                <a:effectLst/>
                <a:latin typeface="Arial" panose="020B0604020202020204" pitchFamily="34" charset="0"/>
                <a:cs typeface="Arial" panose="020B0604020202020204" pitchFamily="34" charset="0"/>
              </a:rPr>
              <a:t>tagamine</a:t>
            </a:r>
            <a:r>
              <a:rPr lang="en-US" sz="2000" b="1" i="0" dirty="0">
                <a:solidFill>
                  <a:srgbClr val="202020"/>
                </a:solidFill>
                <a:effectLst/>
                <a:latin typeface="Arial" panose="020B0604020202020204" pitchFamily="34" charset="0"/>
                <a:cs typeface="Arial" panose="020B0604020202020204" pitchFamily="34" charset="0"/>
              </a:rPr>
              <a:t> - </a:t>
            </a:r>
            <a:r>
              <a:rPr lang="en-US" sz="2000" b="0" i="0" dirty="0">
                <a:solidFill>
                  <a:srgbClr val="202020"/>
                </a:solidFill>
                <a:effectLst/>
                <a:latin typeface="Arial" panose="020B0604020202020204" pitchFamily="34" charset="0"/>
                <a:cs typeface="Arial" panose="020B0604020202020204" pitchFamily="34" charset="0"/>
              </a:rPr>
              <a:t>on </a:t>
            </a:r>
            <a:r>
              <a:rPr lang="en-US" sz="2000" b="0" i="0" dirty="0" err="1">
                <a:solidFill>
                  <a:srgbClr val="202020"/>
                </a:solidFill>
                <a:effectLst/>
                <a:latin typeface="Arial" panose="020B0604020202020204" pitchFamily="34" charset="0"/>
                <a:cs typeface="Arial" panose="020B0604020202020204" pitchFamily="34" charset="0"/>
              </a:rPr>
              <a:t>kohaliku</a:t>
            </a:r>
            <a:r>
              <a:rPr lang="en-US" sz="2000" b="0" i="0" dirty="0">
                <a:solidFill>
                  <a:srgbClr val="202020"/>
                </a:solidFill>
                <a:effectLst/>
                <a:latin typeface="Arial" panose="020B0604020202020204" pitchFamily="34" charset="0"/>
                <a:cs typeface="Arial" panose="020B0604020202020204" pitchFamily="34" charset="0"/>
              </a:rPr>
              <a:t> </a:t>
            </a:r>
            <a:r>
              <a:rPr lang="en-US" sz="2000" b="0" i="0" dirty="0" err="1">
                <a:solidFill>
                  <a:srgbClr val="202020"/>
                </a:solidFill>
                <a:effectLst/>
                <a:latin typeface="Arial" panose="020B0604020202020204" pitchFamily="34" charset="0"/>
                <a:cs typeface="Arial" panose="020B0604020202020204" pitchFamily="34" charset="0"/>
              </a:rPr>
              <a:t>omavalitsuse</a:t>
            </a:r>
            <a:r>
              <a:rPr lang="en-US" sz="2000" b="0" i="0" dirty="0">
                <a:solidFill>
                  <a:srgbClr val="202020"/>
                </a:solidFill>
                <a:effectLst/>
                <a:latin typeface="Arial" panose="020B0604020202020204" pitchFamily="34" charset="0"/>
                <a:cs typeface="Arial" panose="020B0604020202020204" pitchFamily="34" charset="0"/>
              </a:rPr>
              <a:t> </a:t>
            </a:r>
            <a:r>
              <a:rPr lang="en-US" sz="2000" b="0" i="0" dirty="0" err="1">
                <a:solidFill>
                  <a:srgbClr val="202020"/>
                </a:solidFill>
                <a:effectLst/>
                <a:latin typeface="Arial" panose="020B0604020202020204" pitchFamily="34" charset="0"/>
                <a:cs typeface="Arial" panose="020B0604020202020204" pitchFamily="34" charset="0"/>
              </a:rPr>
              <a:t>üksuse</a:t>
            </a:r>
            <a:r>
              <a:rPr lang="en-US" sz="2000" b="0" i="0" dirty="0">
                <a:solidFill>
                  <a:srgbClr val="202020"/>
                </a:solidFill>
                <a:effectLst/>
                <a:latin typeface="Arial" panose="020B0604020202020204" pitchFamily="34" charset="0"/>
                <a:cs typeface="Arial" panose="020B0604020202020204" pitchFamily="34" charset="0"/>
              </a:rPr>
              <a:t> </a:t>
            </a:r>
            <a:r>
              <a:rPr lang="en-US" sz="2000" b="0" i="0" dirty="0" err="1">
                <a:solidFill>
                  <a:srgbClr val="202020"/>
                </a:solidFill>
                <a:effectLst/>
                <a:latin typeface="Arial" panose="020B0604020202020204" pitchFamily="34" charset="0"/>
                <a:cs typeface="Arial" panose="020B0604020202020204" pitchFamily="34" charset="0"/>
              </a:rPr>
              <a:t>korraldatav</a:t>
            </a:r>
            <a:r>
              <a:rPr lang="en-US" sz="2000" b="0" i="0" dirty="0">
                <a:solidFill>
                  <a:srgbClr val="202020"/>
                </a:solidFill>
                <a:effectLst/>
                <a:latin typeface="Arial" panose="020B0604020202020204" pitchFamily="34" charset="0"/>
                <a:cs typeface="Arial" panose="020B0604020202020204" pitchFamily="34" charset="0"/>
              </a:rPr>
              <a:t> </a:t>
            </a:r>
            <a:r>
              <a:rPr lang="en-US" sz="2000" b="0" i="0" dirty="0" err="1">
                <a:solidFill>
                  <a:srgbClr val="202020"/>
                </a:solidFill>
                <a:effectLst/>
                <a:latin typeface="Arial" panose="020B0604020202020204" pitchFamily="34" charset="0"/>
                <a:cs typeface="Arial" panose="020B0604020202020204" pitchFamily="34" charset="0"/>
              </a:rPr>
              <a:t>sotsiaalteenus</a:t>
            </a:r>
            <a:r>
              <a:rPr lang="en-US" sz="2000" b="0" i="0" dirty="0">
                <a:solidFill>
                  <a:srgbClr val="202020"/>
                </a:solidFill>
                <a:effectLst/>
                <a:latin typeface="Arial" panose="020B0604020202020204" pitchFamily="34" charset="0"/>
                <a:cs typeface="Arial" panose="020B0604020202020204" pitchFamily="34" charset="0"/>
              </a:rPr>
              <a:t>, </a:t>
            </a:r>
            <a:r>
              <a:rPr lang="en-US" sz="2000" b="0" i="0" dirty="0" err="1">
                <a:solidFill>
                  <a:srgbClr val="202020"/>
                </a:solidFill>
                <a:effectLst/>
                <a:latin typeface="Arial" panose="020B0604020202020204" pitchFamily="34" charset="0"/>
                <a:cs typeface="Arial" panose="020B0604020202020204" pitchFamily="34" charset="0"/>
              </a:rPr>
              <a:t>mille</a:t>
            </a:r>
            <a:r>
              <a:rPr lang="en-US" sz="2000" b="0" i="0" dirty="0">
                <a:solidFill>
                  <a:srgbClr val="202020"/>
                </a:solidFill>
                <a:effectLst/>
                <a:latin typeface="Arial" panose="020B0604020202020204" pitchFamily="34" charset="0"/>
                <a:cs typeface="Arial" panose="020B0604020202020204" pitchFamily="34" charset="0"/>
              </a:rPr>
              <a:t> </a:t>
            </a:r>
            <a:r>
              <a:rPr lang="en-US" sz="2000" b="0" i="0" dirty="0" err="1">
                <a:solidFill>
                  <a:srgbClr val="202020"/>
                </a:solidFill>
                <a:effectLst/>
                <a:latin typeface="Arial" panose="020B0604020202020204" pitchFamily="34" charset="0"/>
                <a:cs typeface="Arial" panose="020B0604020202020204" pitchFamily="34" charset="0"/>
              </a:rPr>
              <a:t>eesmärk</a:t>
            </a:r>
            <a:r>
              <a:rPr lang="en-US" sz="2000" b="0" i="0" dirty="0">
                <a:solidFill>
                  <a:srgbClr val="202020"/>
                </a:solidFill>
                <a:effectLst/>
                <a:latin typeface="Arial" panose="020B0604020202020204" pitchFamily="34" charset="0"/>
                <a:cs typeface="Arial" panose="020B0604020202020204" pitchFamily="34" charset="0"/>
              </a:rPr>
              <a:t> on </a:t>
            </a:r>
            <a:r>
              <a:rPr lang="en-US" sz="2000" b="0" i="0" dirty="0" err="1">
                <a:solidFill>
                  <a:srgbClr val="202020"/>
                </a:solidFill>
                <a:effectLst/>
                <a:latin typeface="Arial" panose="020B0604020202020204" pitchFamily="34" charset="0"/>
                <a:cs typeface="Arial" panose="020B0604020202020204" pitchFamily="34" charset="0"/>
              </a:rPr>
              <a:t>eluruumi</a:t>
            </a:r>
            <a:r>
              <a:rPr lang="en-US" sz="2000" b="0" i="0" dirty="0">
                <a:solidFill>
                  <a:srgbClr val="202020"/>
                </a:solidFill>
                <a:effectLst/>
                <a:latin typeface="Arial" panose="020B0604020202020204" pitchFamily="34" charset="0"/>
                <a:cs typeface="Arial" panose="020B0604020202020204" pitchFamily="34" charset="0"/>
              </a:rPr>
              <a:t> </a:t>
            </a:r>
            <a:r>
              <a:rPr lang="en-US" sz="2000" b="0" i="0" dirty="0" err="1">
                <a:solidFill>
                  <a:srgbClr val="202020"/>
                </a:solidFill>
                <a:effectLst/>
                <a:latin typeface="Arial" panose="020B0604020202020204" pitchFamily="34" charset="0"/>
                <a:cs typeface="Arial" panose="020B0604020202020204" pitchFamily="34" charset="0"/>
              </a:rPr>
              <a:t>kasutamise</a:t>
            </a:r>
            <a:r>
              <a:rPr lang="en-US" sz="2000" b="0" i="0" dirty="0">
                <a:solidFill>
                  <a:srgbClr val="202020"/>
                </a:solidFill>
                <a:effectLst/>
                <a:latin typeface="Arial" panose="020B0604020202020204" pitchFamily="34" charset="0"/>
                <a:cs typeface="Arial" panose="020B0604020202020204" pitchFamily="34" charset="0"/>
              </a:rPr>
              <a:t> </a:t>
            </a:r>
            <a:r>
              <a:rPr lang="en-US" sz="2000" b="0" i="0" dirty="0" err="1">
                <a:solidFill>
                  <a:srgbClr val="202020"/>
                </a:solidFill>
                <a:effectLst/>
                <a:latin typeface="Arial" panose="020B0604020202020204" pitchFamily="34" charset="0"/>
                <a:cs typeface="Arial" panose="020B0604020202020204" pitchFamily="34" charset="0"/>
              </a:rPr>
              <a:t>võimaluse</a:t>
            </a:r>
            <a:r>
              <a:rPr lang="en-US" sz="2000" b="0" i="0" dirty="0">
                <a:solidFill>
                  <a:srgbClr val="202020"/>
                </a:solidFill>
                <a:effectLst/>
                <a:latin typeface="Arial" panose="020B0604020202020204" pitchFamily="34" charset="0"/>
                <a:cs typeface="Arial" panose="020B0604020202020204" pitchFamily="34" charset="0"/>
              </a:rPr>
              <a:t> </a:t>
            </a:r>
            <a:r>
              <a:rPr lang="en-US" sz="2000" b="0" i="0" dirty="0" err="1">
                <a:solidFill>
                  <a:srgbClr val="202020"/>
                </a:solidFill>
                <a:effectLst/>
                <a:latin typeface="Arial" panose="020B0604020202020204" pitchFamily="34" charset="0"/>
                <a:cs typeface="Arial" panose="020B0604020202020204" pitchFamily="34" charset="0"/>
              </a:rPr>
              <a:t>kindlustamine</a:t>
            </a:r>
            <a:r>
              <a:rPr lang="en-US" sz="2000" b="0" i="0" dirty="0">
                <a:solidFill>
                  <a:srgbClr val="202020"/>
                </a:solidFill>
                <a:effectLst/>
                <a:latin typeface="Arial" panose="020B0604020202020204" pitchFamily="34" charset="0"/>
                <a:cs typeface="Arial" panose="020B0604020202020204" pitchFamily="34" charset="0"/>
              </a:rPr>
              <a:t> </a:t>
            </a:r>
            <a:r>
              <a:rPr lang="en-US" sz="2000" b="0" i="0" dirty="0" err="1">
                <a:solidFill>
                  <a:srgbClr val="202020"/>
                </a:solidFill>
                <a:effectLst/>
                <a:latin typeface="Arial" panose="020B0604020202020204" pitchFamily="34" charset="0"/>
                <a:cs typeface="Arial" panose="020B0604020202020204" pitchFamily="34" charset="0"/>
              </a:rPr>
              <a:t>isikule</a:t>
            </a:r>
            <a:r>
              <a:rPr lang="en-US" sz="2000" b="0" i="0" dirty="0">
                <a:solidFill>
                  <a:srgbClr val="202020"/>
                </a:solidFill>
                <a:effectLst/>
                <a:latin typeface="Arial" panose="020B0604020202020204" pitchFamily="34" charset="0"/>
                <a:cs typeface="Arial" panose="020B0604020202020204" pitchFamily="34" charset="0"/>
              </a:rPr>
              <a:t>, </a:t>
            </a:r>
            <a:r>
              <a:rPr lang="en-US" sz="2000" b="0" i="0" dirty="0" err="1">
                <a:solidFill>
                  <a:srgbClr val="202020"/>
                </a:solidFill>
                <a:effectLst/>
                <a:latin typeface="Arial" panose="020B0604020202020204" pitchFamily="34" charset="0"/>
                <a:cs typeface="Arial" panose="020B0604020202020204" pitchFamily="34" charset="0"/>
              </a:rPr>
              <a:t>kes</a:t>
            </a:r>
            <a:r>
              <a:rPr lang="en-US" sz="2000" b="0" i="0" dirty="0">
                <a:solidFill>
                  <a:srgbClr val="202020"/>
                </a:solidFill>
                <a:effectLst/>
                <a:latin typeface="Arial" panose="020B0604020202020204" pitchFamily="34" charset="0"/>
                <a:cs typeface="Arial" panose="020B0604020202020204" pitchFamily="34" charset="0"/>
              </a:rPr>
              <a:t> </a:t>
            </a:r>
            <a:r>
              <a:rPr lang="en-US" sz="2000" b="0" i="0" dirty="0" err="1">
                <a:solidFill>
                  <a:srgbClr val="202020"/>
                </a:solidFill>
                <a:effectLst/>
                <a:latin typeface="Arial" panose="020B0604020202020204" pitchFamily="34" charset="0"/>
                <a:cs typeface="Arial" panose="020B0604020202020204" pitchFamily="34" charset="0"/>
              </a:rPr>
              <a:t>ei</a:t>
            </a:r>
            <a:r>
              <a:rPr lang="en-US" sz="2000" b="0" i="0" dirty="0">
                <a:solidFill>
                  <a:srgbClr val="202020"/>
                </a:solidFill>
                <a:effectLst/>
                <a:latin typeface="Arial" panose="020B0604020202020204" pitchFamily="34" charset="0"/>
                <a:cs typeface="Arial" panose="020B0604020202020204" pitchFamily="34" charset="0"/>
              </a:rPr>
              <a:t> ole </a:t>
            </a:r>
            <a:r>
              <a:rPr lang="en-US" sz="2000" b="0" i="0" dirty="0" err="1">
                <a:solidFill>
                  <a:srgbClr val="202020"/>
                </a:solidFill>
                <a:effectLst/>
                <a:latin typeface="Arial" panose="020B0604020202020204" pitchFamily="34" charset="0"/>
                <a:cs typeface="Arial" panose="020B0604020202020204" pitchFamily="34" charset="0"/>
              </a:rPr>
              <a:t>sotsiaalmajanduslikust</a:t>
            </a:r>
            <a:r>
              <a:rPr lang="en-US" sz="2000" b="0" i="0" dirty="0">
                <a:solidFill>
                  <a:srgbClr val="202020"/>
                </a:solidFill>
                <a:effectLst/>
                <a:latin typeface="Arial" panose="020B0604020202020204" pitchFamily="34" charset="0"/>
                <a:cs typeface="Arial" panose="020B0604020202020204" pitchFamily="34" charset="0"/>
              </a:rPr>
              <a:t> </a:t>
            </a:r>
            <a:r>
              <a:rPr lang="en-US" sz="2000" b="0" i="0" dirty="0" err="1">
                <a:solidFill>
                  <a:srgbClr val="202020"/>
                </a:solidFill>
                <a:effectLst/>
                <a:latin typeface="Arial" panose="020B0604020202020204" pitchFamily="34" charset="0"/>
                <a:cs typeface="Arial" panose="020B0604020202020204" pitchFamily="34" charset="0"/>
              </a:rPr>
              <a:t>olukorrast</a:t>
            </a:r>
            <a:r>
              <a:rPr lang="en-US" sz="2000" b="0" i="0" dirty="0">
                <a:solidFill>
                  <a:srgbClr val="202020"/>
                </a:solidFill>
                <a:effectLst/>
                <a:latin typeface="Arial" panose="020B0604020202020204" pitchFamily="34" charset="0"/>
                <a:cs typeface="Arial" panose="020B0604020202020204" pitchFamily="34" charset="0"/>
              </a:rPr>
              <a:t> </a:t>
            </a:r>
            <a:r>
              <a:rPr lang="en-US" sz="2000" b="0" i="0" dirty="0" err="1">
                <a:solidFill>
                  <a:srgbClr val="202020"/>
                </a:solidFill>
                <a:effectLst/>
                <a:latin typeface="Arial" panose="020B0604020202020204" pitchFamily="34" charset="0"/>
                <a:cs typeface="Arial" panose="020B0604020202020204" pitchFamily="34" charset="0"/>
              </a:rPr>
              <a:t>tulenevalt</a:t>
            </a:r>
            <a:r>
              <a:rPr lang="en-US" sz="2000" b="0" i="0" dirty="0">
                <a:solidFill>
                  <a:srgbClr val="202020"/>
                </a:solidFill>
                <a:effectLst/>
                <a:latin typeface="Arial" panose="020B0604020202020204" pitchFamily="34" charset="0"/>
                <a:cs typeface="Arial" panose="020B0604020202020204" pitchFamily="34" charset="0"/>
              </a:rPr>
              <a:t> </a:t>
            </a:r>
            <a:r>
              <a:rPr lang="en-US" sz="2000" b="0" i="0" dirty="0" err="1">
                <a:solidFill>
                  <a:srgbClr val="202020"/>
                </a:solidFill>
                <a:effectLst/>
                <a:latin typeface="Arial" panose="020B0604020202020204" pitchFamily="34" charset="0"/>
                <a:cs typeface="Arial" panose="020B0604020202020204" pitchFamily="34" charset="0"/>
              </a:rPr>
              <a:t>võimeline</a:t>
            </a:r>
            <a:r>
              <a:rPr lang="en-US" sz="2000" b="0" i="0" dirty="0">
                <a:solidFill>
                  <a:srgbClr val="202020"/>
                </a:solidFill>
                <a:effectLst/>
                <a:latin typeface="Arial" panose="020B0604020202020204" pitchFamily="34" charset="0"/>
                <a:cs typeface="Arial" panose="020B0604020202020204" pitchFamily="34" charset="0"/>
              </a:rPr>
              <a:t> </a:t>
            </a:r>
            <a:r>
              <a:rPr lang="en-US" sz="2000" b="0" i="0" dirty="0" err="1">
                <a:solidFill>
                  <a:srgbClr val="202020"/>
                </a:solidFill>
                <a:effectLst/>
                <a:latin typeface="Arial" panose="020B0604020202020204" pitchFamily="34" charset="0"/>
                <a:cs typeface="Arial" panose="020B0604020202020204" pitchFamily="34" charset="0"/>
              </a:rPr>
              <a:t>enda</a:t>
            </a:r>
            <a:r>
              <a:rPr lang="en-US" sz="2000" b="0" i="0" dirty="0">
                <a:solidFill>
                  <a:srgbClr val="202020"/>
                </a:solidFill>
                <a:effectLst/>
                <a:latin typeface="Arial" panose="020B0604020202020204" pitchFamily="34" charset="0"/>
                <a:cs typeface="Arial" panose="020B0604020202020204" pitchFamily="34" charset="0"/>
              </a:rPr>
              <a:t> ja </a:t>
            </a:r>
            <a:r>
              <a:rPr lang="en-US" sz="2000" b="0" i="0" dirty="0" err="1">
                <a:solidFill>
                  <a:srgbClr val="202020"/>
                </a:solidFill>
                <a:effectLst/>
                <a:latin typeface="Arial" panose="020B0604020202020204" pitchFamily="34" charset="0"/>
                <a:cs typeface="Arial" panose="020B0604020202020204" pitchFamily="34" charset="0"/>
              </a:rPr>
              <a:t>oma</a:t>
            </a:r>
            <a:r>
              <a:rPr lang="en-US" sz="2000" b="0" i="0" dirty="0">
                <a:solidFill>
                  <a:srgbClr val="202020"/>
                </a:solidFill>
                <a:effectLst/>
                <a:latin typeface="Arial" panose="020B0604020202020204" pitchFamily="34" charset="0"/>
                <a:cs typeface="Arial" panose="020B0604020202020204" pitchFamily="34" charset="0"/>
              </a:rPr>
              <a:t> </a:t>
            </a:r>
            <a:r>
              <a:rPr lang="en-US" sz="2000" b="0" i="0" dirty="0" err="1">
                <a:solidFill>
                  <a:srgbClr val="202020"/>
                </a:solidFill>
                <a:effectLst/>
                <a:latin typeface="Arial" panose="020B0604020202020204" pitchFamily="34" charset="0"/>
                <a:cs typeface="Arial" panose="020B0604020202020204" pitchFamily="34" charset="0"/>
              </a:rPr>
              <a:t>perekonna</a:t>
            </a:r>
            <a:r>
              <a:rPr lang="en-US" sz="2000" b="0" i="0" dirty="0">
                <a:solidFill>
                  <a:srgbClr val="202020"/>
                </a:solidFill>
                <a:effectLst/>
                <a:latin typeface="Arial" panose="020B0604020202020204" pitchFamily="34" charset="0"/>
                <a:cs typeface="Arial" panose="020B0604020202020204" pitchFamily="34" charset="0"/>
              </a:rPr>
              <a:t> </a:t>
            </a:r>
            <a:r>
              <a:rPr lang="en-US" sz="2000" b="0" i="0" dirty="0" err="1">
                <a:solidFill>
                  <a:srgbClr val="202020"/>
                </a:solidFill>
                <a:effectLst/>
                <a:latin typeface="Arial" panose="020B0604020202020204" pitchFamily="34" charset="0"/>
                <a:cs typeface="Arial" panose="020B0604020202020204" pitchFamily="34" charset="0"/>
              </a:rPr>
              <a:t>vajadustele</a:t>
            </a:r>
            <a:r>
              <a:rPr lang="en-US" sz="2000" b="0" i="0" dirty="0">
                <a:solidFill>
                  <a:srgbClr val="202020"/>
                </a:solidFill>
                <a:effectLst/>
                <a:latin typeface="Arial" panose="020B0604020202020204" pitchFamily="34" charset="0"/>
                <a:cs typeface="Arial" panose="020B0604020202020204" pitchFamily="34" charset="0"/>
              </a:rPr>
              <a:t> </a:t>
            </a:r>
            <a:r>
              <a:rPr lang="en-US" sz="2000" b="0" i="0" dirty="0" err="1">
                <a:solidFill>
                  <a:srgbClr val="202020"/>
                </a:solidFill>
                <a:effectLst/>
                <a:latin typeface="Arial" panose="020B0604020202020204" pitchFamily="34" charset="0"/>
                <a:cs typeface="Arial" panose="020B0604020202020204" pitchFamily="34" charset="0"/>
              </a:rPr>
              <a:t>vastavat</a:t>
            </a:r>
            <a:r>
              <a:rPr lang="en-US" sz="2000" b="0" i="0" dirty="0">
                <a:solidFill>
                  <a:srgbClr val="202020"/>
                </a:solidFill>
                <a:effectLst/>
                <a:latin typeface="Arial" panose="020B0604020202020204" pitchFamily="34" charset="0"/>
                <a:cs typeface="Arial" panose="020B0604020202020204" pitchFamily="34" charset="0"/>
              </a:rPr>
              <a:t> </a:t>
            </a:r>
            <a:r>
              <a:rPr lang="en-US" sz="2000" b="0" i="0" dirty="0" err="1">
                <a:solidFill>
                  <a:srgbClr val="202020"/>
                </a:solidFill>
                <a:effectLst/>
                <a:latin typeface="Arial" panose="020B0604020202020204" pitchFamily="34" charset="0"/>
                <a:cs typeface="Arial" panose="020B0604020202020204" pitchFamily="34" charset="0"/>
              </a:rPr>
              <a:t>eluruumi</a:t>
            </a:r>
            <a:r>
              <a:rPr lang="en-US" sz="2000" b="0" i="0" dirty="0">
                <a:solidFill>
                  <a:srgbClr val="202020"/>
                </a:solidFill>
                <a:effectLst/>
                <a:latin typeface="Arial" panose="020B0604020202020204" pitchFamily="34" charset="0"/>
                <a:cs typeface="Arial" panose="020B0604020202020204" pitchFamily="34" charset="0"/>
              </a:rPr>
              <a:t> </a:t>
            </a:r>
            <a:r>
              <a:rPr lang="en-US" sz="2000" b="0" i="0" dirty="0" err="1">
                <a:solidFill>
                  <a:srgbClr val="202020"/>
                </a:solidFill>
                <a:effectLst/>
                <a:latin typeface="Arial" panose="020B0604020202020204" pitchFamily="34" charset="0"/>
                <a:cs typeface="Arial" panose="020B0604020202020204" pitchFamily="34" charset="0"/>
              </a:rPr>
              <a:t>tagama</a:t>
            </a:r>
            <a:r>
              <a:rPr lang="en-US" sz="2000" b="0" i="0" dirty="0">
                <a:solidFill>
                  <a:srgbClr val="202020"/>
                </a:solidFill>
                <a:effectLst/>
                <a:latin typeface="Arial" panose="020B0604020202020204" pitchFamily="34" charset="0"/>
                <a:cs typeface="Arial" panose="020B0604020202020204" pitchFamily="34" charset="0"/>
              </a:rPr>
              <a:t>. </a:t>
            </a:r>
            <a:r>
              <a:rPr lang="en-US" sz="2000" b="0" i="0" dirty="0" err="1">
                <a:solidFill>
                  <a:srgbClr val="202020"/>
                </a:solidFill>
                <a:effectLst/>
                <a:latin typeface="Arial" panose="020B0604020202020204" pitchFamily="34" charset="0"/>
                <a:cs typeface="Arial" panose="020B0604020202020204" pitchFamily="34" charset="0"/>
              </a:rPr>
              <a:t>Isikuid</a:t>
            </a:r>
            <a:r>
              <a:rPr lang="en-US" sz="2000" b="0" i="0" dirty="0">
                <a:solidFill>
                  <a:srgbClr val="202020"/>
                </a:solidFill>
                <a:effectLst/>
                <a:latin typeface="Arial" panose="020B0604020202020204" pitchFamily="34" charset="0"/>
                <a:cs typeface="Arial" panose="020B0604020202020204" pitchFamily="34" charset="0"/>
              </a:rPr>
              <a:t>, </a:t>
            </a:r>
            <a:r>
              <a:rPr lang="en-US" sz="2000" b="0" i="0" dirty="0" err="1">
                <a:solidFill>
                  <a:srgbClr val="202020"/>
                </a:solidFill>
                <a:effectLst/>
                <a:latin typeface="Arial" panose="020B0604020202020204" pitchFamily="34" charset="0"/>
                <a:cs typeface="Arial" panose="020B0604020202020204" pitchFamily="34" charset="0"/>
              </a:rPr>
              <a:t>kellel</a:t>
            </a:r>
            <a:r>
              <a:rPr lang="en-US" sz="2000" b="0" i="0" dirty="0">
                <a:solidFill>
                  <a:srgbClr val="202020"/>
                </a:solidFill>
                <a:effectLst/>
                <a:latin typeface="Arial" panose="020B0604020202020204" pitchFamily="34" charset="0"/>
                <a:cs typeface="Arial" panose="020B0604020202020204" pitchFamily="34" charset="0"/>
              </a:rPr>
              <a:t> on </a:t>
            </a:r>
            <a:r>
              <a:rPr lang="en-US" sz="2000" b="0" i="0" dirty="0" err="1">
                <a:solidFill>
                  <a:srgbClr val="202020"/>
                </a:solidFill>
                <a:effectLst/>
                <a:latin typeface="Arial" panose="020B0604020202020204" pitchFamily="34" charset="0"/>
                <a:cs typeface="Arial" panose="020B0604020202020204" pitchFamily="34" charset="0"/>
              </a:rPr>
              <a:t>puudest</a:t>
            </a:r>
            <a:r>
              <a:rPr lang="en-US" sz="2000" b="0" i="0" dirty="0">
                <a:solidFill>
                  <a:srgbClr val="202020"/>
                </a:solidFill>
                <a:effectLst/>
                <a:latin typeface="Arial" panose="020B0604020202020204" pitchFamily="34" charset="0"/>
                <a:cs typeface="Arial" panose="020B0604020202020204" pitchFamily="34" charset="0"/>
              </a:rPr>
              <a:t> </a:t>
            </a:r>
            <a:r>
              <a:rPr lang="en-US" sz="2000" b="0" i="0" dirty="0" err="1">
                <a:solidFill>
                  <a:srgbClr val="202020"/>
                </a:solidFill>
                <a:effectLst/>
                <a:latin typeface="Arial" panose="020B0604020202020204" pitchFamily="34" charset="0"/>
                <a:cs typeface="Arial" panose="020B0604020202020204" pitchFamily="34" charset="0"/>
              </a:rPr>
              <a:t>tingituna</a:t>
            </a:r>
            <a:r>
              <a:rPr lang="en-US" sz="2000" b="0" i="0" dirty="0">
                <a:solidFill>
                  <a:srgbClr val="202020"/>
                </a:solidFill>
                <a:effectLst/>
                <a:latin typeface="Arial" panose="020B0604020202020204" pitchFamily="34" charset="0"/>
                <a:cs typeface="Arial" panose="020B0604020202020204" pitchFamily="34" charset="0"/>
              </a:rPr>
              <a:t> </a:t>
            </a:r>
            <a:r>
              <a:rPr lang="en-US" sz="2000" b="0" i="0" dirty="0" err="1">
                <a:solidFill>
                  <a:srgbClr val="202020"/>
                </a:solidFill>
                <a:effectLst/>
                <a:latin typeface="Arial" panose="020B0604020202020204" pitchFamily="34" charset="0"/>
                <a:cs typeface="Arial" panose="020B0604020202020204" pitchFamily="34" charset="0"/>
              </a:rPr>
              <a:t>raskusi</a:t>
            </a:r>
            <a:r>
              <a:rPr lang="en-US" sz="2000" b="0" i="0" dirty="0">
                <a:solidFill>
                  <a:srgbClr val="202020"/>
                </a:solidFill>
                <a:effectLst/>
                <a:latin typeface="Arial" panose="020B0604020202020204" pitchFamily="34" charset="0"/>
                <a:cs typeface="Arial" panose="020B0604020202020204" pitchFamily="34" charset="0"/>
              </a:rPr>
              <a:t> </a:t>
            </a:r>
            <a:r>
              <a:rPr lang="en-US" sz="2000" b="0" i="0" dirty="0" err="1">
                <a:solidFill>
                  <a:srgbClr val="202020"/>
                </a:solidFill>
                <a:effectLst/>
                <a:latin typeface="Arial" panose="020B0604020202020204" pitchFamily="34" charset="0"/>
                <a:cs typeface="Arial" panose="020B0604020202020204" pitchFamily="34" charset="0"/>
              </a:rPr>
              <a:t>eluruumis</a:t>
            </a:r>
            <a:r>
              <a:rPr lang="en-US" sz="2000" b="0" i="0" dirty="0">
                <a:solidFill>
                  <a:srgbClr val="202020"/>
                </a:solidFill>
                <a:effectLst/>
                <a:latin typeface="Arial" panose="020B0604020202020204" pitchFamily="34" charset="0"/>
                <a:cs typeface="Arial" panose="020B0604020202020204" pitchFamily="34" charset="0"/>
              </a:rPr>
              <a:t> </a:t>
            </a:r>
            <a:r>
              <a:rPr lang="en-US" sz="2000" b="0" i="0" dirty="0" err="1">
                <a:solidFill>
                  <a:srgbClr val="202020"/>
                </a:solidFill>
                <a:effectLst/>
                <a:latin typeface="Arial" panose="020B0604020202020204" pitchFamily="34" charset="0"/>
                <a:cs typeface="Arial" panose="020B0604020202020204" pitchFamily="34" charset="0"/>
              </a:rPr>
              <a:t>liikumise</a:t>
            </a:r>
            <a:r>
              <a:rPr lang="en-US" sz="2000" b="0" i="0" dirty="0">
                <a:solidFill>
                  <a:srgbClr val="202020"/>
                </a:solidFill>
                <a:effectLst/>
                <a:latin typeface="Arial" panose="020B0604020202020204" pitchFamily="34" charset="0"/>
                <a:cs typeface="Arial" panose="020B0604020202020204" pitchFamily="34" charset="0"/>
              </a:rPr>
              <a:t>, </a:t>
            </a:r>
            <a:r>
              <a:rPr lang="en-US" sz="2000" b="0" i="0" dirty="0" err="1">
                <a:solidFill>
                  <a:srgbClr val="202020"/>
                </a:solidFill>
                <a:effectLst/>
                <a:latin typeface="Arial" panose="020B0604020202020204" pitchFamily="34" charset="0"/>
                <a:cs typeface="Arial" panose="020B0604020202020204" pitchFamily="34" charset="0"/>
              </a:rPr>
              <a:t>endaga</a:t>
            </a:r>
            <a:r>
              <a:rPr lang="en-US" sz="2000" b="0" i="0" dirty="0">
                <a:solidFill>
                  <a:srgbClr val="202020"/>
                </a:solidFill>
                <a:effectLst/>
                <a:latin typeface="Arial" panose="020B0604020202020204" pitchFamily="34" charset="0"/>
                <a:cs typeface="Arial" panose="020B0604020202020204" pitchFamily="34" charset="0"/>
              </a:rPr>
              <a:t> </a:t>
            </a:r>
            <a:r>
              <a:rPr lang="en-US" sz="2000" b="0" i="0" dirty="0" err="1">
                <a:solidFill>
                  <a:srgbClr val="202020"/>
                </a:solidFill>
                <a:effectLst/>
                <a:latin typeface="Arial" panose="020B0604020202020204" pitchFamily="34" charset="0"/>
                <a:cs typeface="Arial" panose="020B0604020202020204" pitchFamily="34" charset="0"/>
              </a:rPr>
              <a:t>toimetuleku</a:t>
            </a:r>
            <a:r>
              <a:rPr lang="en-US" sz="2000" b="0" i="0" dirty="0">
                <a:solidFill>
                  <a:srgbClr val="202020"/>
                </a:solidFill>
                <a:effectLst/>
                <a:latin typeface="Arial" panose="020B0604020202020204" pitchFamily="34" charset="0"/>
                <a:cs typeface="Arial" panose="020B0604020202020204" pitchFamily="34" charset="0"/>
              </a:rPr>
              <a:t> </a:t>
            </a:r>
            <a:r>
              <a:rPr lang="en-US" sz="2000" b="0" i="0" dirty="0" err="1">
                <a:solidFill>
                  <a:srgbClr val="202020"/>
                </a:solidFill>
                <a:effectLst/>
                <a:latin typeface="Arial" panose="020B0604020202020204" pitchFamily="34" charset="0"/>
                <a:cs typeface="Arial" panose="020B0604020202020204" pitchFamily="34" charset="0"/>
              </a:rPr>
              <a:t>või</a:t>
            </a:r>
            <a:r>
              <a:rPr lang="en-US" sz="2000" b="0" i="0" dirty="0">
                <a:solidFill>
                  <a:srgbClr val="202020"/>
                </a:solidFill>
                <a:effectLst/>
                <a:latin typeface="Arial" panose="020B0604020202020204" pitchFamily="34" charset="0"/>
                <a:cs typeface="Arial" panose="020B0604020202020204" pitchFamily="34" charset="0"/>
              </a:rPr>
              <a:t> </a:t>
            </a:r>
            <a:r>
              <a:rPr lang="en-US" sz="2000" b="0" i="0" dirty="0" err="1">
                <a:solidFill>
                  <a:srgbClr val="202020"/>
                </a:solidFill>
                <a:effectLst/>
                <a:latin typeface="Arial" panose="020B0604020202020204" pitchFamily="34" charset="0"/>
                <a:cs typeface="Arial" panose="020B0604020202020204" pitchFamily="34" charset="0"/>
              </a:rPr>
              <a:t>suhtlemisega</a:t>
            </a:r>
            <a:r>
              <a:rPr lang="en-US" sz="2000" b="0" i="0" dirty="0">
                <a:solidFill>
                  <a:srgbClr val="202020"/>
                </a:solidFill>
                <a:effectLst/>
                <a:latin typeface="Arial" panose="020B0604020202020204" pitchFamily="34" charset="0"/>
                <a:cs typeface="Arial" panose="020B0604020202020204" pitchFamily="34" charset="0"/>
              </a:rPr>
              <a:t>, </a:t>
            </a:r>
            <a:r>
              <a:rPr lang="en-US" sz="2000" b="0" i="0" dirty="0" err="1">
                <a:solidFill>
                  <a:srgbClr val="202020"/>
                </a:solidFill>
                <a:effectLst/>
                <a:latin typeface="Arial" panose="020B0604020202020204" pitchFamily="34" charset="0"/>
                <a:cs typeface="Arial" panose="020B0604020202020204" pitchFamily="34" charset="0"/>
              </a:rPr>
              <a:t>abistab</a:t>
            </a:r>
            <a:r>
              <a:rPr lang="en-US" sz="2000" b="0" i="0" dirty="0">
                <a:solidFill>
                  <a:srgbClr val="202020"/>
                </a:solidFill>
                <a:effectLst/>
                <a:latin typeface="Arial" panose="020B0604020202020204" pitchFamily="34" charset="0"/>
                <a:cs typeface="Arial" panose="020B0604020202020204" pitchFamily="34" charset="0"/>
              </a:rPr>
              <a:t> </a:t>
            </a:r>
            <a:r>
              <a:rPr lang="en-US" sz="2000" b="0" i="0" dirty="0" err="1">
                <a:solidFill>
                  <a:srgbClr val="202020"/>
                </a:solidFill>
                <a:effectLst/>
                <a:latin typeface="Arial" panose="020B0604020202020204" pitchFamily="34" charset="0"/>
                <a:cs typeface="Arial" panose="020B0604020202020204" pitchFamily="34" charset="0"/>
              </a:rPr>
              <a:t>kohaliku</a:t>
            </a:r>
            <a:r>
              <a:rPr lang="en-US" sz="2000" b="0" i="0" dirty="0">
                <a:solidFill>
                  <a:srgbClr val="202020"/>
                </a:solidFill>
                <a:effectLst/>
                <a:latin typeface="Arial" panose="020B0604020202020204" pitchFamily="34" charset="0"/>
                <a:cs typeface="Arial" panose="020B0604020202020204" pitchFamily="34" charset="0"/>
              </a:rPr>
              <a:t> </a:t>
            </a:r>
            <a:r>
              <a:rPr lang="en-US" sz="2000" b="0" i="0" dirty="0" err="1">
                <a:solidFill>
                  <a:srgbClr val="202020"/>
                </a:solidFill>
                <a:effectLst/>
                <a:latin typeface="Arial" panose="020B0604020202020204" pitchFamily="34" charset="0"/>
                <a:cs typeface="Arial" panose="020B0604020202020204" pitchFamily="34" charset="0"/>
              </a:rPr>
              <a:t>omavalitsuse</a:t>
            </a:r>
            <a:r>
              <a:rPr lang="en-US" sz="2000" b="0" i="0" dirty="0">
                <a:solidFill>
                  <a:srgbClr val="202020"/>
                </a:solidFill>
                <a:effectLst/>
                <a:latin typeface="Arial" panose="020B0604020202020204" pitchFamily="34" charset="0"/>
                <a:cs typeface="Arial" panose="020B0604020202020204" pitchFamily="34" charset="0"/>
              </a:rPr>
              <a:t> </a:t>
            </a:r>
            <a:r>
              <a:rPr lang="en-US" sz="2000" b="0" i="0" dirty="0" err="1">
                <a:solidFill>
                  <a:srgbClr val="202020"/>
                </a:solidFill>
                <a:effectLst/>
                <a:latin typeface="Arial" panose="020B0604020202020204" pitchFamily="34" charset="0"/>
                <a:cs typeface="Arial" panose="020B0604020202020204" pitchFamily="34" charset="0"/>
              </a:rPr>
              <a:t>üksus</a:t>
            </a:r>
            <a:r>
              <a:rPr lang="en-US" sz="2000" b="0" i="0" dirty="0">
                <a:solidFill>
                  <a:srgbClr val="202020"/>
                </a:solidFill>
                <a:effectLst/>
                <a:latin typeface="Arial" panose="020B0604020202020204" pitchFamily="34" charset="0"/>
                <a:cs typeface="Arial" panose="020B0604020202020204" pitchFamily="34" charset="0"/>
              </a:rPr>
              <a:t> </a:t>
            </a:r>
            <a:r>
              <a:rPr lang="en-US" sz="2000" b="0" i="0" dirty="0" err="1">
                <a:solidFill>
                  <a:srgbClr val="202020"/>
                </a:solidFill>
                <a:effectLst/>
                <a:latin typeface="Arial" panose="020B0604020202020204" pitchFamily="34" charset="0"/>
                <a:cs typeface="Arial" panose="020B0604020202020204" pitchFamily="34" charset="0"/>
              </a:rPr>
              <a:t>eluruumi</a:t>
            </a:r>
            <a:r>
              <a:rPr lang="en-US" sz="2000" b="0" i="0" dirty="0">
                <a:solidFill>
                  <a:srgbClr val="202020"/>
                </a:solidFill>
                <a:effectLst/>
                <a:latin typeface="Arial" panose="020B0604020202020204" pitchFamily="34" charset="0"/>
                <a:cs typeface="Arial" panose="020B0604020202020204" pitchFamily="34" charset="0"/>
              </a:rPr>
              <a:t> </a:t>
            </a:r>
            <a:r>
              <a:rPr lang="en-US" sz="2000" b="0" i="0" dirty="0" err="1">
                <a:solidFill>
                  <a:srgbClr val="202020"/>
                </a:solidFill>
                <a:effectLst/>
                <a:latin typeface="Arial" panose="020B0604020202020204" pitchFamily="34" charset="0"/>
                <a:cs typeface="Arial" panose="020B0604020202020204" pitchFamily="34" charset="0"/>
              </a:rPr>
              <a:t>kohandamisel</a:t>
            </a:r>
            <a:r>
              <a:rPr lang="en-US" sz="2000" b="0" i="0" dirty="0">
                <a:solidFill>
                  <a:srgbClr val="202020"/>
                </a:solidFill>
                <a:effectLst/>
                <a:latin typeface="Arial" panose="020B0604020202020204" pitchFamily="34" charset="0"/>
                <a:cs typeface="Arial" panose="020B0604020202020204" pitchFamily="34" charset="0"/>
              </a:rPr>
              <a:t> </a:t>
            </a:r>
            <a:r>
              <a:rPr lang="en-US" sz="2000" b="0" i="0" dirty="0" err="1">
                <a:solidFill>
                  <a:srgbClr val="202020"/>
                </a:solidFill>
                <a:effectLst/>
                <a:latin typeface="Arial" panose="020B0604020202020204" pitchFamily="34" charset="0"/>
                <a:cs typeface="Arial" panose="020B0604020202020204" pitchFamily="34" charset="0"/>
              </a:rPr>
              <a:t>või</a:t>
            </a:r>
            <a:r>
              <a:rPr lang="en-US" sz="2000" b="0" i="0" dirty="0">
                <a:solidFill>
                  <a:srgbClr val="202020"/>
                </a:solidFill>
                <a:effectLst/>
                <a:latin typeface="Arial" panose="020B0604020202020204" pitchFamily="34" charset="0"/>
                <a:cs typeface="Arial" panose="020B0604020202020204" pitchFamily="34" charset="0"/>
              </a:rPr>
              <a:t> </a:t>
            </a:r>
            <a:r>
              <a:rPr lang="en-US" sz="2000" b="0" i="0" dirty="0" err="1">
                <a:solidFill>
                  <a:srgbClr val="202020"/>
                </a:solidFill>
                <a:effectLst/>
                <a:latin typeface="Arial" panose="020B0604020202020204" pitchFamily="34" charset="0"/>
                <a:cs typeface="Arial" panose="020B0604020202020204" pitchFamily="34" charset="0"/>
              </a:rPr>
              <a:t>sobivama</a:t>
            </a:r>
            <a:r>
              <a:rPr lang="en-US" sz="2000" b="0" i="0" dirty="0">
                <a:solidFill>
                  <a:srgbClr val="202020"/>
                </a:solidFill>
                <a:effectLst/>
                <a:latin typeface="Arial" panose="020B0604020202020204" pitchFamily="34" charset="0"/>
                <a:cs typeface="Arial" panose="020B0604020202020204" pitchFamily="34" charset="0"/>
              </a:rPr>
              <a:t> </a:t>
            </a:r>
            <a:r>
              <a:rPr lang="en-US" sz="2000" b="0" i="0" dirty="0" err="1">
                <a:solidFill>
                  <a:srgbClr val="202020"/>
                </a:solidFill>
                <a:effectLst/>
                <a:latin typeface="Arial" panose="020B0604020202020204" pitchFamily="34" charset="0"/>
                <a:cs typeface="Arial" panose="020B0604020202020204" pitchFamily="34" charset="0"/>
              </a:rPr>
              <a:t>eluruumi</a:t>
            </a:r>
            <a:r>
              <a:rPr lang="en-US" sz="2000" b="0" i="0" dirty="0">
                <a:solidFill>
                  <a:srgbClr val="202020"/>
                </a:solidFill>
                <a:effectLst/>
                <a:latin typeface="Arial" panose="020B0604020202020204" pitchFamily="34" charset="0"/>
                <a:cs typeface="Arial" panose="020B0604020202020204" pitchFamily="34" charset="0"/>
              </a:rPr>
              <a:t> </a:t>
            </a:r>
            <a:r>
              <a:rPr lang="en-US" sz="2000" b="0" i="0" dirty="0" err="1">
                <a:solidFill>
                  <a:srgbClr val="202020"/>
                </a:solidFill>
                <a:effectLst/>
                <a:latin typeface="Arial" panose="020B0604020202020204" pitchFamily="34" charset="0"/>
                <a:cs typeface="Arial" panose="020B0604020202020204" pitchFamily="34" charset="0"/>
              </a:rPr>
              <a:t>saamisel</a:t>
            </a:r>
            <a:r>
              <a:rPr lang="en-US" sz="2000" b="0" i="0" dirty="0">
                <a:solidFill>
                  <a:srgbClr val="202020"/>
                </a:solidFill>
                <a:effectLst/>
                <a:latin typeface="Arial" panose="020B0604020202020204" pitchFamily="34" charset="0"/>
                <a:cs typeface="Arial" panose="020B0604020202020204" pitchFamily="34" charset="0"/>
              </a:rPr>
              <a:t> </a:t>
            </a:r>
            <a:r>
              <a:rPr lang="en-US" sz="2000" dirty="0">
                <a:latin typeface="Arial" panose="020B0604020202020204" pitchFamily="34" charset="0"/>
                <a:cs typeface="Arial" panose="020B0604020202020204" pitchFamily="34" charset="0"/>
              </a:rPr>
              <a:t>(SHS, RT I, 31.12.2024, 29)</a:t>
            </a:r>
            <a:r>
              <a:rPr lang="et-EE" sz="2000" dirty="0">
                <a:latin typeface="Arial" panose="020B0604020202020204" pitchFamily="34" charset="0"/>
                <a:cs typeface="Arial" panose="020B0604020202020204" pitchFamily="34" charset="0"/>
              </a:rPr>
              <a:t>.</a:t>
            </a:r>
            <a:endParaRPr lang="en-US" sz="2000"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ECC03565-6EB4-4CBB-A7AD-2CBEC3C94221}"/>
              </a:ext>
            </a:extLst>
          </p:cNvPr>
          <p:cNvSpPr>
            <a:spLocks noGrp="1"/>
          </p:cNvSpPr>
          <p:nvPr>
            <p:ph type="sldNum" sz="quarter" idx="12"/>
          </p:nvPr>
        </p:nvSpPr>
        <p:spPr/>
        <p:txBody>
          <a:bodyPr/>
          <a:lstStyle/>
          <a:p>
            <a:fld id="{43C96F2C-55A6-44ED-B3C0-9B060C12C831}" type="slidenum">
              <a:rPr lang="et-EE" smtClean="0"/>
              <a:pPr/>
              <a:t>5</a:t>
            </a:fld>
            <a:endParaRPr lang="et-EE"/>
          </a:p>
        </p:txBody>
      </p:sp>
    </p:spTree>
    <p:extLst>
      <p:ext uri="{BB962C8B-B14F-4D97-AF65-F5344CB8AC3E}">
        <p14:creationId xmlns:p14="http://schemas.microsoft.com/office/powerpoint/2010/main" val="11044698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8098"/>
          </a:xfrm>
        </p:spPr>
        <p:txBody>
          <a:bodyPr>
            <a:noAutofit/>
          </a:bodyPr>
          <a:lstStyle/>
          <a:p>
            <a:r>
              <a:rPr lang="en-US" sz="3200" dirty="0" err="1">
                <a:solidFill>
                  <a:srgbClr val="0070C0"/>
                </a:solidFill>
                <a:latin typeface="Arial" panose="020B0604020202020204" pitchFamily="34" charset="0"/>
                <a:cs typeface="Arial" panose="020B0604020202020204" pitchFamily="34" charset="0"/>
              </a:rPr>
              <a:t>Tervishoiuteenuste</a:t>
            </a:r>
            <a:r>
              <a:rPr lang="en-US" sz="3200" dirty="0">
                <a:solidFill>
                  <a:srgbClr val="0070C0"/>
                </a:solidFill>
                <a:latin typeface="Arial" panose="020B0604020202020204" pitchFamily="34" charset="0"/>
                <a:cs typeface="Arial" panose="020B0604020202020204" pitchFamily="34" charset="0"/>
              </a:rPr>
              <a:t> </a:t>
            </a:r>
            <a:r>
              <a:rPr lang="en-US" sz="3200" dirty="0" err="1">
                <a:solidFill>
                  <a:srgbClr val="0070C0"/>
                </a:solidFill>
                <a:latin typeface="Arial" panose="020B0604020202020204" pitchFamily="34" charset="0"/>
                <a:cs typeface="Arial" panose="020B0604020202020204" pitchFamily="34" charset="0"/>
              </a:rPr>
              <a:t>kasutamise</a:t>
            </a:r>
            <a:r>
              <a:rPr lang="en-US" sz="3200" dirty="0">
                <a:solidFill>
                  <a:srgbClr val="0070C0"/>
                </a:solidFill>
                <a:latin typeface="Arial" panose="020B0604020202020204" pitchFamily="34" charset="0"/>
                <a:cs typeface="Arial" panose="020B0604020202020204" pitchFamily="34" charset="0"/>
              </a:rPr>
              <a:t> </a:t>
            </a:r>
            <a:r>
              <a:rPr lang="en-US" sz="3200" dirty="0" err="1">
                <a:solidFill>
                  <a:srgbClr val="0070C0"/>
                </a:solidFill>
                <a:latin typeface="Arial" panose="020B0604020202020204" pitchFamily="34" charset="0"/>
                <a:cs typeface="Arial" panose="020B0604020202020204" pitchFamily="34" charset="0"/>
              </a:rPr>
              <a:t>moodul</a:t>
            </a:r>
            <a:r>
              <a:rPr lang="en-US" sz="3200" dirty="0">
                <a:solidFill>
                  <a:srgbClr val="0070C0"/>
                </a:solidFill>
                <a:latin typeface="Arial" panose="020B0604020202020204" pitchFamily="34" charset="0"/>
                <a:cs typeface="Arial" panose="020B0604020202020204" pitchFamily="34" charset="0"/>
              </a:rPr>
              <a:t>: </a:t>
            </a:r>
            <a:r>
              <a:rPr lang="en-US" sz="3200" dirty="0" err="1">
                <a:solidFill>
                  <a:srgbClr val="0070C0"/>
                </a:solidFill>
                <a:latin typeface="Arial" panose="020B0604020202020204" pitchFamily="34" charset="0"/>
                <a:cs typeface="Arial" panose="020B0604020202020204" pitchFamily="34" charset="0"/>
              </a:rPr>
              <a:t>Hooldusteenuste</a:t>
            </a:r>
            <a:r>
              <a:rPr lang="en-US" sz="3200" dirty="0">
                <a:solidFill>
                  <a:srgbClr val="0070C0"/>
                </a:solidFill>
                <a:latin typeface="Arial" panose="020B0604020202020204" pitchFamily="34" charset="0"/>
                <a:cs typeface="Arial" panose="020B0604020202020204" pitchFamily="34" charset="0"/>
              </a:rPr>
              <a:t> </a:t>
            </a:r>
            <a:r>
              <a:rPr lang="en-US" sz="3200" dirty="0" err="1">
                <a:solidFill>
                  <a:srgbClr val="0070C0"/>
                </a:solidFill>
                <a:latin typeface="Arial" panose="020B0604020202020204" pitchFamily="34" charset="0"/>
                <a:cs typeface="Arial" panose="020B0604020202020204" pitchFamily="34" charset="0"/>
              </a:rPr>
              <a:t>kasutamine</a:t>
            </a:r>
            <a:endParaRPr lang="en-US" sz="3200" dirty="0">
              <a:solidFill>
                <a:srgbClr val="0070C0"/>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323528" y="1268760"/>
            <a:ext cx="8385954" cy="5472608"/>
          </a:xfrm>
        </p:spPr>
        <p:txBody>
          <a:bodyPr>
            <a:noAutofit/>
          </a:bodyPr>
          <a:lstStyle/>
          <a:p>
            <a:pPr marL="0" indent="0" algn="just">
              <a:buNone/>
            </a:pPr>
            <a:r>
              <a:rPr lang="en-US" sz="2000" b="1" dirty="0">
                <a:solidFill>
                  <a:srgbClr val="0070C0"/>
                </a:solidFill>
              </a:rPr>
              <a:t>SP004 </a:t>
            </a:r>
            <a:r>
              <a:rPr lang="en-US" sz="2000" b="1" dirty="0" err="1">
                <a:solidFill>
                  <a:srgbClr val="0070C0"/>
                </a:solidFill>
                <a:latin typeface="Arial" panose="020B0604020202020204" pitchFamily="34" charset="0"/>
                <a:cs typeface="Arial" panose="020B0604020202020204" pitchFamily="34" charset="0"/>
              </a:rPr>
              <a:t>Millist</a:t>
            </a:r>
            <a:r>
              <a:rPr lang="en-US" sz="2000" b="1" dirty="0">
                <a:solidFill>
                  <a:srgbClr val="0070C0"/>
                </a:solidFill>
                <a:latin typeface="Arial" panose="020B0604020202020204" pitchFamily="34" charset="0"/>
                <a:cs typeface="Arial" panose="020B0604020202020204" pitchFamily="34" charset="0"/>
              </a:rPr>
              <a:t> </a:t>
            </a:r>
            <a:r>
              <a:rPr lang="en-US" sz="2000" b="1" dirty="0" err="1">
                <a:solidFill>
                  <a:srgbClr val="0070C0"/>
                </a:solidFill>
                <a:latin typeface="Arial" panose="020B0604020202020204" pitchFamily="34" charset="0"/>
                <a:cs typeface="Arial" panose="020B0604020202020204" pitchFamily="34" charset="0"/>
              </a:rPr>
              <a:t>liiki</a:t>
            </a:r>
            <a:r>
              <a:rPr lang="en-US" sz="2000" b="1" dirty="0">
                <a:solidFill>
                  <a:srgbClr val="0070C0"/>
                </a:solidFill>
                <a:latin typeface="Arial" panose="020B0604020202020204" pitchFamily="34" charset="0"/>
                <a:cs typeface="Arial" panose="020B0604020202020204" pitchFamily="34" charset="0"/>
              </a:rPr>
              <a:t> </a:t>
            </a:r>
            <a:r>
              <a:rPr lang="en-US" sz="2000" b="1" dirty="0" err="1">
                <a:solidFill>
                  <a:srgbClr val="0070C0"/>
                </a:solidFill>
                <a:latin typeface="Arial" panose="020B0604020202020204" pitchFamily="34" charset="0"/>
                <a:cs typeface="Arial" panose="020B0604020202020204" pitchFamily="34" charset="0"/>
              </a:rPr>
              <a:t>abi</a:t>
            </a:r>
            <a:r>
              <a:rPr lang="en-US" sz="2000" b="1" dirty="0">
                <a:solidFill>
                  <a:srgbClr val="0070C0"/>
                </a:solidFill>
                <a:latin typeface="Arial" panose="020B0604020202020204" pitchFamily="34" charset="0"/>
                <a:cs typeface="Arial" panose="020B0604020202020204" pitchFamily="34" charset="0"/>
              </a:rPr>
              <a:t> see </a:t>
            </a:r>
            <a:r>
              <a:rPr lang="en-US" sz="2000" b="1" dirty="0" err="1">
                <a:solidFill>
                  <a:srgbClr val="0070C0"/>
                </a:solidFill>
                <a:latin typeface="Arial" panose="020B0604020202020204" pitchFamily="34" charset="0"/>
                <a:cs typeface="Arial" panose="020B0604020202020204" pitchFamily="34" charset="0"/>
              </a:rPr>
              <a:t>inimene</a:t>
            </a:r>
            <a:r>
              <a:rPr lang="en-US" sz="2000" b="1" dirty="0">
                <a:solidFill>
                  <a:srgbClr val="0070C0"/>
                </a:solidFill>
                <a:latin typeface="Arial" panose="020B0604020202020204" pitchFamily="34" charset="0"/>
                <a:cs typeface="Arial" panose="020B0604020202020204" pitchFamily="34" charset="0"/>
              </a:rPr>
              <a:t> </a:t>
            </a:r>
            <a:r>
              <a:rPr lang="en-US" sz="2000" b="1" dirty="0" err="1">
                <a:solidFill>
                  <a:srgbClr val="0070C0"/>
                </a:solidFill>
                <a:latin typeface="Arial" panose="020B0604020202020204" pitchFamily="34" charset="0"/>
                <a:cs typeface="Arial" panose="020B0604020202020204" pitchFamily="34" charset="0"/>
              </a:rPr>
              <a:t>viimase</a:t>
            </a:r>
            <a:r>
              <a:rPr lang="en-US" sz="2000" b="1" dirty="0">
                <a:solidFill>
                  <a:srgbClr val="0070C0"/>
                </a:solidFill>
                <a:latin typeface="Arial" panose="020B0604020202020204" pitchFamily="34" charset="0"/>
                <a:cs typeface="Arial" panose="020B0604020202020204" pitchFamily="34" charset="0"/>
              </a:rPr>
              <a:t> 12 </a:t>
            </a:r>
            <a:r>
              <a:rPr lang="en-US" sz="2000" b="1" dirty="0" err="1">
                <a:solidFill>
                  <a:srgbClr val="0070C0"/>
                </a:solidFill>
                <a:latin typeface="Arial" panose="020B0604020202020204" pitchFamily="34" charset="0"/>
                <a:cs typeface="Arial" panose="020B0604020202020204" pitchFamily="34" charset="0"/>
              </a:rPr>
              <a:t>kuu</a:t>
            </a:r>
            <a:r>
              <a:rPr lang="en-US" sz="2000" b="1" dirty="0">
                <a:solidFill>
                  <a:srgbClr val="0070C0"/>
                </a:solidFill>
                <a:latin typeface="Arial" panose="020B0604020202020204" pitchFamily="34" charset="0"/>
                <a:cs typeface="Arial" panose="020B0604020202020204" pitchFamily="34" charset="0"/>
              </a:rPr>
              <a:t> </a:t>
            </a:r>
            <a:r>
              <a:rPr lang="en-US" sz="2000" b="1" dirty="0" err="1">
                <a:solidFill>
                  <a:srgbClr val="0070C0"/>
                </a:solidFill>
                <a:latin typeface="Arial" panose="020B0604020202020204" pitchFamily="34" charset="0"/>
                <a:cs typeface="Arial" panose="020B0604020202020204" pitchFamily="34" charset="0"/>
              </a:rPr>
              <a:t>jooksul</a:t>
            </a:r>
            <a:r>
              <a:rPr lang="en-US" sz="2000" b="1" dirty="0">
                <a:solidFill>
                  <a:srgbClr val="0070C0"/>
                </a:solidFill>
                <a:latin typeface="Arial" panose="020B0604020202020204" pitchFamily="34" charset="0"/>
                <a:cs typeface="Arial" panose="020B0604020202020204" pitchFamily="34" charset="0"/>
              </a:rPr>
              <a:t> </a:t>
            </a:r>
            <a:r>
              <a:rPr lang="en-US" sz="2000" b="1" dirty="0" err="1">
                <a:solidFill>
                  <a:srgbClr val="0070C0"/>
                </a:solidFill>
                <a:latin typeface="Arial" panose="020B0604020202020204" pitchFamily="34" charset="0"/>
                <a:cs typeface="Arial" panose="020B0604020202020204" pitchFamily="34" charset="0"/>
              </a:rPr>
              <a:t>osutas</a:t>
            </a:r>
            <a:r>
              <a:rPr lang="en-US" sz="2000" b="1" dirty="0">
                <a:solidFill>
                  <a:srgbClr val="0070C0"/>
                </a:solidFill>
                <a:latin typeface="Arial" panose="020B0604020202020204" pitchFamily="34" charset="0"/>
                <a:cs typeface="Arial" panose="020B0604020202020204" pitchFamily="34" charset="0"/>
              </a:rPr>
              <a:t>?</a:t>
            </a:r>
          </a:p>
          <a:p>
            <a:pPr marL="0" indent="0" algn="just">
              <a:buNone/>
            </a:pPr>
            <a:r>
              <a:rPr lang="en-US" sz="2000" dirty="0">
                <a:latin typeface="Arial" panose="020B0604020202020204" pitchFamily="34" charset="0"/>
                <a:cs typeface="Arial" panose="020B0604020202020204" pitchFamily="34" charset="0"/>
              </a:rPr>
              <a:t>1. Abi </a:t>
            </a:r>
            <a:r>
              <a:rPr lang="en-US" sz="2000" dirty="0" err="1">
                <a:latin typeface="Arial" panose="020B0604020202020204" pitchFamily="34" charset="0"/>
                <a:cs typeface="Arial" panose="020B0604020202020204" pitchFamily="34" charset="0"/>
              </a:rPr>
              <a:t>isikuhooldusel</a:t>
            </a:r>
            <a:r>
              <a:rPr lang="en-US" sz="2000" dirty="0">
                <a:latin typeface="Arial" panose="020B0604020202020204" pitchFamily="34" charset="0"/>
                <a:cs typeface="Arial" panose="020B0604020202020204" pitchFamily="34" charset="0"/>
              </a:rPr>
              <a:t> (nt. </a:t>
            </a:r>
            <a:r>
              <a:rPr lang="en-US" sz="2000" dirty="0" err="1">
                <a:latin typeface="Arial" panose="020B0604020202020204" pitchFamily="34" charset="0"/>
                <a:cs typeface="Arial" panose="020B0604020202020204" pitchFamily="34" charset="0"/>
              </a:rPr>
              <a:t>riietumisel</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vannis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või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duši</a:t>
            </a:r>
            <a:r>
              <a:rPr lang="en-US" sz="2000" dirty="0">
                <a:latin typeface="Arial" panose="020B0604020202020204" pitchFamily="34" charset="0"/>
                <a:cs typeface="Arial" panose="020B0604020202020204" pitchFamily="34" charset="0"/>
              </a:rPr>
              <a:t> all </a:t>
            </a:r>
            <a:r>
              <a:rPr lang="en-US" sz="2000" dirty="0" err="1">
                <a:latin typeface="Arial" panose="020B0604020202020204" pitchFamily="34" charset="0"/>
                <a:cs typeface="Arial" panose="020B0604020202020204" pitchFamily="34" charset="0"/>
              </a:rPr>
              <a:t>käimisel</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söömisel</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voodist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tõusmisel</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või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voodisse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heitmisel</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tualeti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kasutamisel</a:t>
            </a:r>
            <a:r>
              <a:rPr lang="en-US" sz="2000" dirty="0">
                <a:latin typeface="Arial" panose="020B0604020202020204" pitchFamily="34" charset="0"/>
                <a:cs typeface="Arial" panose="020B0604020202020204" pitchFamily="34" charset="0"/>
              </a:rPr>
              <a:t>) </a:t>
            </a:r>
          </a:p>
          <a:p>
            <a:pPr marL="0" indent="0" algn="just">
              <a:buNone/>
            </a:pPr>
            <a:endParaRPr lang="en-US" sz="2000" dirty="0">
              <a:latin typeface="Arial" panose="020B0604020202020204" pitchFamily="34" charset="0"/>
              <a:cs typeface="Arial" panose="020B0604020202020204" pitchFamily="34" charset="0"/>
            </a:endParaRPr>
          </a:p>
          <a:p>
            <a:pPr marL="0" indent="0" algn="just">
              <a:buNone/>
            </a:pPr>
            <a:r>
              <a:rPr lang="en-US" sz="2000" dirty="0">
                <a:latin typeface="Arial" panose="020B0604020202020204" pitchFamily="34" charset="0"/>
                <a:cs typeface="Arial" panose="020B0604020202020204" pitchFamily="34" charset="0"/>
              </a:rPr>
              <a:t>2. Abi </a:t>
            </a:r>
            <a:r>
              <a:rPr lang="en-US" sz="2000" dirty="0" err="1">
                <a:latin typeface="Arial" panose="020B0604020202020204" pitchFamily="34" charset="0"/>
                <a:cs typeface="Arial" panose="020B0604020202020204" pitchFamily="34" charset="0"/>
              </a:rPr>
              <a:t>praktilistes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majapidamistöödes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nt</a:t>
            </a:r>
            <a:r>
              <a:rPr lang="en-US" sz="2000" dirty="0">
                <a:latin typeface="Arial" panose="020B0604020202020204" pitchFamily="34" charset="0"/>
                <a:cs typeface="Arial" panose="020B0604020202020204" pitchFamily="34" charset="0"/>
              </a:rPr>
              <a:t> </a:t>
            </a:r>
            <a:r>
              <a:rPr lang="et-EE" sz="2000" dirty="0">
                <a:latin typeface="Arial" panose="020B0604020202020204" pitchFamily="34" charset="0"/>
                <a:cs typeface="Arial" panose="020B0604020202020204" pitchFamily="34" charset="0"/>
              </a:rPr>
              <a:t>koristamisel, triikimisel, söögitegemisel</a:t>
            </a:r>
            <a:r>
              <a:rPr lang="en-US" sz="2000" dirty="0">
                <a:latin typeface="Arial" panose="020B0604020202020204" pitchFamily="34" charset="0"/>
                <a:cs typeface="Arial" panose="020B0604020202020204" pitchFamily="34" charset="0"/>
              </a:rPr>
              <a:t>,</a:t>
            </a:r>
            <a:r>
              <a:rPr lang="en-US" sz="2000" dirty="0">
                <a:solidFill>
                  <a:srgbClr val="0070C0"/>
                </a:solidFill>
                <a:effectLst/>
                <a:latin typeface="Arial" panose="020B0604020202020204" pitchFamily="34" charset="0"/>
                <a:ea typeface="Arial" panose="020B0604020202020204" pitchFamily="34" charset="0"/>
              </a:rPr>
              <a:t> </a:t>
            </a:r>
            <a:r>
              <a:rPr lang="en-US" sz="2000" dirty="0" err="1">
                <a:latin typeface="Arial" panose="020B0604020202020204" pitchFamily="34" charset="0"/>
                <a:cs typeface="Arial" panose="020B0604020202020204" pitchFamily="34" charset="0"/>
              </a:rPr>
              <a:t>remonditöödel</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aiatöödel</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transpordiabi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poeskäimisel</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majapidamises</a:t>
            </a:r>
            <a:r>
              <a:rPr lang="en-US" sz="2000" dirty="0">
                <a:latin typeface="Arial" panose="020B0604020202020204" pitchFamily="34" charset="0"/>
                <a:cs typeface="Arial" panose="020B0604020202020204" pitchFamily="34" charset="0"/>
              </a:rPr>
              <a:t>.</a:t>
            </a:r>
          </a:p>
          <a:p>
            <a:pPr marL="0" indent="0" algn="just">
              <a:buNone/>
            </a:pPr>
            <a:endParaRPr lang="en-US" sz="2000" dirty="0">
              <a:latin typeface="Arial" panose="020B0604020202020204" pitchFamily="34" charset="0"/>
              <a:cs typeface="Arial" panose="020B0604020202020204" pitchFamily="34" charset="0"/>
            </a:endParaRPr>
          </a:p>
          <a:p>
            <a:pPr marL="0" indent="0" algn="just">
              <a:buNone/>
            </a:pPr>
            <a:r>
              <a:rPr lang="en-US" sz="2000" dirty="0">
                <a:latin typeface="Arial" panose="020B0604020202020204" pitchFamily="34" charset="0"/>
                <a:cs typeface="Arial" panose="020B0604020202020204" pitchFamily="34" charset="0"/>
              </a:rPr>
              <a:t>3. </a:t>
            </a:r>
            <a:r>
              <a:rPr lang="et-EE" sz="2000" dirty="0">
                <a:latin typeface="Arial" panose="020B0604020202020204" pitchFamily="34" charset="0"/>
                <a:cs typeface="Arial" panose="020B0604020202020204" pitchFamily="34" charset="0"/>
              </a:rPr>
              <a:t>Abi muudes tegevustes (nt ravimite doosidesse jagamine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a</a:t>
            </a:r>
            <a:r>
              <a:rPr lang="en-US" sz="2000" dirty="0" err="1">
                <a:effectLst/>
                <a:latin typeface="Arial" panose="020B0604020202020204" pitchFamily="34" charset="0"/>
                <a:ea typeface="Arial" panose="020B0604020202020204" pitchFamily="34" charset="0"/>
              </a:rPr>
              <a:t>bi</a:t>
            </a:r>
            <a:r>
              <a:rPr lang="en-US" sz="2000" dirty="0">
                <a:effectLst/>
                <a:latin typeface="Arial" panose="020B0604020202020204" pitchFamily="34" charset="0"/>
                <a:ea typeface="Arial" panose="020B0604020202020204" pitchFamily="34" charset="0"/>
              </a:rPr>
              <a:t> </a:t>
            </a:r>
            <a:r>
              <a:rPr lang="en-US" sz="2000" dirty="0" err="1">
                <a:effectLst/>
                <a:latin typeface="Arial" panose="020B0604020202020204" pitchFamily="34" charset="0"/>
                <a:ea typeface="Arial" panose="020B0604020202020204" pitchFamily="34" charset="0"/>
              </a:rPr>
              <a:t>paberimajanduses</a:t>
            </a:r>
            <a:r>
              <a:rPr lang="en-US" sz="2000" dirty="0">
                <a:effectLst/>
                <a:latin typeface="Arial" panose="020B0604020202020204" pitchFamily="34" charset="0"/>
                <a:ea typeface="Arial" panose="020B0604020202020204" pitchFamily="34" charset="0"/>
              </a:rPr>
              <a:t>, </a:t>
            </a:r>
            <a:r>
              <a:rPr lang="en-US" sz="2000" dirty="0" err="1">
                <a:effectLst/>
                <a:latin typeface="Arial" panose="020B0604020202020204" pitchFamily="34" charset="0"/>
                <a:ea typeface="Arial" panose="020B0604020202020204" pitchFamily="34" charset="0"/>
              </a:rPr>
              <a:t>nt</a:t>
            </a:r>
            <a:r>
              <a:rPr lang="en-US" sz="2000" dirty="0">
                <a:effectLst/>
                <a:latin typeface="Arial" panose="020B0604020202020204" pitchFamily="34" charset="0"/>
                <a:ea typeface="Arial" panose="020B0604020202020204" pitchFamily="34" charset="0"/>
              </a:rPr>
              <a:t> </a:t>
            </a:r>
            <a:r>
              <a:rPr lang="en-US" sz="2000" dirty="0" err="1">
                <a:effectLst/>
                <a:latin typeface="Arial" panose="020B0604020202020204" pitchFamily="34" charset="0"/>
                <a:ea typeface="Arial" panose="020B0604020202020204" pitchFamily="34" charset="0"/>
              </a:rPr>
              <a:t>dokumentide</a:t>
            </a:r>
            <a:r>
              <a:rPr lang="en-US" sz="2000" dirty="0">
                <a:effectLst/>
                <a:latin typeface="Arial" panose="020B0604020202020204" pitchFamily="34" charset="0"/>
                <a:ea typeface="Arial" panose="020B0604020202020204" pitchFamily="34" charset="0"/>
              </a:rPr>
              <a:t> </a:t>
            </a:r>
            <a:r>
              <a:rPr lang="en-US" sz="2000" dirty="0" err="1">
                <a:effectLst/>
                <a:latin typeface="Arial" panose="020B0604020202020204" pitchFamily="34" charset="0"/>
                <a:ea typeface="Arial" panose="020B0604020202020204" pitchFamily="34" charset="0"/>
              </a:rPr>
              <a:t>täitmisel</a:t>
            </a:r>
            <a:r>
              <a:rPr lang="en-US" sz="2000" dirty="0">
                <a:effectLst/>
                <a:latin typeface="Arial" panose="020B0604020202020204" pitchFamily="34" charset="0"/>
                <a:ea typeface="Arial" panose="020B0604020202020204" pitchFamily="34" charset="0"/>
              </a:rPr>
              <a:t>, </a:t>
            </a:r>
            <a:r>
              <a:rPr lang="en-US" sz="2000" dirty="0" err="1">
                <a:effectLst/>
                <a:latin typeface="Arial" panose="020B0604020202020204" pitchFamily="34" charset="0"/>
                <a:ea typeface="Arial" panose="020B0604020202020204" pitchFamily="34" charset="0"/>
              </a:rPr>
              <a:t>rahaliste</a:t>
            </a:r>
            <a:r>
              <a:rPr lang="en-US" sz="2000" dirty="0">
                <a:effectLst/>
                <a:latin typeface="Arial" panose="020B0604020202020204" pitchFamily="34" charset="0"/>
                <a:ea typeface="Arial" panose="020B0604020202020204" pitchFamily="34" charset="0"/>
              </a:rPr>
              <a:t> </a:t>
            </a:r>
            <a:r>
              <a:rPr lang="en-US" sz="2000" dirty="0" err="1">
                <a:effectLst/>
                <a:latin typeface="Arial" panose="020B0604020202020204" pitchFamily="34" charset="0"/>
                <a:ea typeface="Arial" panose="020B0604020202020204" pitchFamily="34" charset="0"/>
              </a:rPr>
              <a:t>või</a:t>
            </a:r>
            <a:r>
              <a:rPr lang="en-US" sz="2000" dirty="0">
                <a:effectLst/>
                <a:latin typeface="Arial" panose="020B0604020202020204" pitchFamily="34" charset="0"/>
                <a:ea typeface="Arial" panose="020B0604020202020204" pitchFamily="34" charset="0"/>
              </a:rPr>
              <a:t> </a:t>
            </a:r>
            <a:r>
              <a:rPr lang="en-US" sz="2000" dirty="0" err="1">
                <a:effectLst/>
                <a:latin typeface="Arial" panose="020B0604020202020204" pitchFamily="34" charset="0"/>
                <a:ea typeface="Arial" panose="020B0604020202020204" pitchFamily="34" charset="0"/>
              </a:rPr>
              <a:t>õiguslike</a:t>
            </a:r>
            <a:r>
              <a:rPr lang="en-US" sz="2000" dirty="0">
                <a:effectLst/>
                <a:latin typeface="Arial" panose="020B0604020202020204" pitchFamily="34" charset="0"/>
                <a:ea typeface="Arial" panose="020B0604020202020204" pitchFamily="34" charset="0"/>
              </a:rPr>
              <a:t> </a:t>
            </a:r>
            <a:r>
              <a:rPr lang="en-US" sz="2000" dirty="0" err="1">
                <a:effectLst/>
                <a:latin typeface="Arial" panose="020B0604020202020204" pitchFamily="34" charset="0"/>
                <a:ea typeface="Arial" panose="020B0604020202020204" pitchFamily="34" charset="0"/>
              </a:rPr>
              <a:t>küsimuste</a:t>
            </a:r>
            <a:r>
              <a:rPr lang="en-US" sz="2000" dirty="0">
                <a:effectLst/>
                <a:latin typeface="Arial" panose="020B0604020202020204" pitchFamily="34" charset="0"/>
                <a:ea typeface="Arial" panose="020B0604020202020204" pitchFamily="34" charset="0"/>
              </a:rPr>
              <a:t> </a:t>
            </a:r>
            <a:r>
              <a:rPr lang="en-US" sz="2000" dirty="0" err="1">
                <a:effectLst/>
                <a:latin typeface="Arial" panose="020B0604020202020204" pitchFamily="34" charset="0"/>
                <a:ea typeface="Arial" panose="020B0604020202020204" pitchFamily="34" charset="0"/>
              </a:rPr>
              <a:t>lahendamisel</a:t>
            </a:r>
            <a:r>
              <a:rPr lang="en-US" sz="2000" dirty="0">
                <a:effectLst/>
                <a:latin typeface="Arial" panose="020B0604020202020204" pitchFamily="34" charset="0"/>
                <a:ea typeface="Arial" panose="020B0604020202020204" pitchFamily="34" charset="0"/>
              </a:rPr>
              <a:t>)</a:t>
            </a:r>
            <a:endParaRPr lang="en-US" sz="2000" dirty="0">
              <a:latin typeface="Arial" panose="020B0604020202020204" pitchFamily="34" charset="0"/>
              <a:cs typeface="Arial" panose="020B0604020202020204" pitchFamily="34" charset="0"/>
            </a:endParaRPr>
          </a:p>
          <a:p>
            <a:pPr marL="0" indent="0" algn="just">
              <a:buNone/>
            </a:pPr>
            <a:endParaRPr lang="en-US" sz="2000" dirty="0">
              <a:latin typeface="Arial" panose="020B0604020202020204" pitchFamily="34" charset="0"/>
              <a:cs typeface="Arial" panose="020B0604020202020204" pitchFamily="34" charset="0"/>
            </a:endParaRPr>
          </a:p>
          <a:p>
            <a:pPr marL="0" indent="0" algn="just">
              <a:buNone/>
            </a:pPr>
            <a:r>
              <a:rPr lang="en-US" sz="2000" dirty="0" err="1">
                <a:latin typeface="Arial" panose="020B0604020202020204" pitchFamily="34" charset="0"/>
                <a:cs typeface="Arial" panose="020B0604020202020204" pitchFamily="34" charset="0"/>
              </a:rPr>
              <a:t>Eeltoodud</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küsimuste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vastused</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käivad</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vastavalt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lepingu</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sisule</a:t>
            </a:r>
            <a:r>
              <a:rPr lang="en-US" sz="2000" dirty="0">
                <a:latin typeface="Arial" panose="020B0604020202020204" pitchFamily="34" charset="0"/>
                <a:cs typeface="Arial" panose="020B0604020202020204" pitchFamily="34" charset="0"/>
              </a:rPr>
              <a:t> ja </a:t>
            </a:r>
            <a:r>
              <a:rPr lang="en-US" sz="2000" dirty="0" err="1">
                <a:latin typeface="Arial" panose="020B0604020202020204" pitchFamily="34" charset="0"/>
                <a:cs typeface="Arial" panose="020B0604020202020204" pitchFamily="34" charset="0"/>
              </a:rPr>
              <a:t>teenuse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eesmärgile</a:t>
            </a:r>
            <a:r>
              <a:rPr lang="en-US" sz="2000" dirty="0">
                <a:latin typeface="Arial" panose="020B0604020202020204" pitchFamily="34" charset="0"/>
                <a:cs typeface="Arial" panose="020B0604020202020204" pitchFamily="34" charset="0"/>
              </a:rPr>
              <a:t> kas </a:t>
            </a:r>
            <a:r>
              <a:rPr lang="en-US" sz="2000" dirty="0" err="1">
                <a:latin typeface="Arial" panose="020B0604020202020204" pitchFamily="34" charset="0"/>
                <a:cs typeface="Arial" panose="020B0604020202020204" pitchFamily="34" charset="0"/>
              </a:rPr>
              <a:t>koduteenuse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i</a:t>
            </a:r>
            <a:r>
              <a:rPr lang="et-EE" sz="2000" dirty="0">
                <a:latin typeface="Arial" panose="020B0604020202020204" pitchFamily="34" charset="0"/>
                <a:cs typeface="Arial" panose="020B0604020202020204" pitchFamily="34" charset="0"/>
              </a:rPr>
              <a:t>sikliku abistaja teenus</a:t>
            </a:r>
            <a:r>
              <a:rPr lang="en-US" sz="2000" dirty="0">
                <a:latin typeface="Arial" panose="020B0604020202020204" pitchFamily="34" charset="0"/>
                <a:cs typeface="Arial" panose="020B0604020202020204" pitchFamily="34" charset="0"/>
              </a:rPr>
              <a:t>e, </a:t>
            </a:r>
            <a:r>
              <a:rPr lang="en-US" sz="2000" dirty="0" err="1">
                <a:latin typeface="Arial" panose="020B0604020202020204" pitchFamily="34" charset="0"/>
                <a:cs typeface="Arial" panose="020B0604020202020204" pitchFamily="34" charset="0"/>
              </a:rPr>
              <a:t>tugiisikuteenuse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sotsiaaltransporditeenuse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või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täisealise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isiku</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hooldusteenuse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alla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Seetõttu</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tuleb</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inimeselt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küsida</a:t>
            </a:r>
            <a:r>
              <a:rPr lang="en-US" sz="2000" dirty="0">
                <a:latin typeface="Arial" panose="020B0604020202020204" pitchFamily="34" charset="0"/>
                <a:cs typeface="Arial" panose="020B0604020202020204" pitchFamily="34" charset="0"/>
              </a:rPr>
              <a:t>, mis </a:t>
            </a:r>
            <a:r>
              <a:rPr lang="en-US" sz="2000" dirty="0" err="1">
                <a:latin typeface="Arial" panose="020B0604020202020204" pitchFamily="34" charset="0"/>
                <a:cs typeface="Arial" panose="020B0604020202020204" pitchFamily="34" charset="0"/>
              </a:rPr>
              <a:t>leping</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tal</a:t>
            </a:r>
            <a:r>
              <a:rPr lang="en-US" sz="2000" dirty="0">
                <a:latin typeface="Arial" panose="020B0604020202020204" pitchFamily="34" charset="0"/>
                <a:cs typeface="Arial" panose="020B0604020202020204" pitchFamily="34" charset="0"/>
              </a:rPr>
              <a:t> KOV-ga on </a:t>
            </a:r>
            <a:r>
              <a:rPr lang="en-US" sz="2000" dirty="0" err="1">
                <a:latin typeface="Arial" panose="020B0604020202020204" pitchFamily="34" charset="0"/>
                <a:cs typeface="Arial" panose="020B0604020202020204" pitchFamily="34" charset="0"/>
              </a:rPr>
              <a:t>tehtud</a:t>
            </a:r>
            <a:r>
              <a:rPr lang="en-US" sz="2000" dirty="0">
                <a:latin typeface="Arial" panose="020B0604020202020204" pitchFamily="34" charset="0"/>
                <a:cs typeface="Arial" panose="020B0604020202020204" pitchFamily="34" charset="0"/>
              </a:rPr>
              <a:t>. </a:t>
            </a:r>
          </a:p>
          <a:p>
            <a:endParaRPr lang="en-US" sz="2400" dirty="0"/>
          </a:p>
        </p:txBody>
      </p:sp>
    </p:spTree>
    <p:extLst>
      <p:ext uri="{BB962C8B-B14F-4D97-AF65-F5344CB8AC3E}">
        <p14:creationId xmlns:p14="http://schemas.microsoft.com/office/powerpoint/2010/main" val="32066126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p:spPr>
        <p:txBody>
          <a:bodyPr>
            <a:noAutofit/>
          </a:bodyPr>
          <a:lstStyle/>
          <a:p>
            <a:r>
              <a:rPr lang="en-US" sz="3200" dirty="0" err="1">
                <a:solidFill>
                  <a:srgbClr val="0070C0"/>
                </a:solidFill>
                <a:latin typeface="Arial" panose="020B0604020202020204" pitchFamily="34" charset="0"/>
                <a:cs typeface="Arial" panose="020B0604020202020204" pitchFamily="34" charset="0"/>
              </a:rPr>
              <a:t>Tervishoiuteenuste</a:t>
            </a:r>
            <a:r>
              <a:rPr lang="en-US" sz="3200" dirty="0">
                <a:solidFill>
                  <a:srgbClr val="0070C0"/>
                </a:solidFill>
                <a:latin typeface="Arial" panose="020B0604020202020204" pitchFamily="34" charset="0"/>
                <a:cs typeface="Arial" panose="020B0604020202020204" pitchFamily="34" charset="0"/>
              </a:rPr>
              <a:t> </a:t>
            </a:r>
            <a:r>
              <a:rPr lang="en-US" sz="3200" dirty="0" err="1">
                <a:solidFill>
                  <a:srgbClr val="0070C0"/>
                </a:solidFill>
                <a:latin typeface="Arial" panose="020B0604020202020204" pitchFamily="34" charset="0"/>
                <a:cs typeface="Arial" panose="020B0604020202020204" pitchFamily="34" charset="0"/>
              </a:rPr>
              <a:t>kasutamise</a:t>
            </a:r>
            <a:r>
              <a:rPr lang="en-US" sz="3200" dirty="0">
                <a:solidFill>
                  <a:srgbClr val="0070C0"/>
                </a:solidFill>
                <a:latin typeface="Arial" panose="020B0604020202020204" pitchFamily="34" charset="0"/>
                <a:cs typeface="Arial" panose="020B0604020202020204" pitchFamily="34" charset="0"/>
              </a:rPr>
              <a:t> </a:t>
            </a:r>
            <a:r>
              <a:rPr lang="en-US" sz="3200" dirty="0" err="1">
                <a:solidFill>
                  <a:srgbClr val="0070C0"/>
                </a:solidFill>
                <a:latin typeface="Arial" panose="020B0604020202020204" pitchFamily="34" charset="0"/>
                <a:cs typeface="Arial" panose="020B0604020202020204" pitchFamily="34" charset="0"/>
              </a:rPr>
              <a:t>moodul</a:t>
            </a:r>
            <a:r>
              <a:rPr lang="en-US" sz="3200" dirty="0">
                <a:solidFill>
                  <a:srgbClr val="0070C0"/>
                </a:solidFill>
                <a:latin typeface="Arial" panose="020B0604020202020204" pitchFamily="34" charset="0"/>
                <a:cs typeface="Arial" panose="020B0604020202020204" pitchFamily="34" charset="0"/>
              </a:rPr>
              <a:t>: </a:t>
            </a:r>
            <a:r>
              <a:rPr lang="en-US" sz="3200" dirty="0" err="1">
                <a:solidFill>
                  <a:srgbClr val="0070C0"/>
                </a:solidFill>
                <a:latin typeface="Arial" panose="020B0604020202020204" pitchFamily="34" charset="0"/>
                <a:cs typeface="Arial" panose="020B0604020202020204" pitchFamily="34" charset="0"/>
              </a:rPr>
              <a:t>Hooldusteenuste</a:t>
            </a:r>
            <a:r>
              <a:rPr lang="en-US" sz="3200" dirty="0">
                <a:solidFill>
                  <a:srgbClr val="0070C0"/>
                </a:solidFill>
                <a:latin typeface="Arial" panose="020B0604020202020204" pitchFamily="34" charset="0"/>
                <a:cs typeface="Arial" panose="020B0604020202020204" pitchFamily="34" charset="0"/>
              </a:rPr>
              <a:t> </a:t>
            </a:r>
            <a:r>
              <a:rPr lang="en-US" sz="3200" dirty="0" err="1">
                <a:solidFill>
                  <a:srgbClr val="0070C0"/>
                </a:solidFill>
                <a:latin typeface="Arial" panose="020B0604020202020204" pitchFamily="34" charset="0"/>
                <a:cs typeface="Arial" panose="020B0604020202020204" pitchFamily="34" charset="0"/>
              </a:rPr>
              <a:t>kasutamine</a:t>
            </a:r>
            <a:endParaRPr lang="en-US" sz="3200" dirty="0">
              <a:solidFill>
                <a:srgbClr val="0070C0"/>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57200" y="1268760"/>
            <a:ext cx="8507288" cy="5452715"/>
          </a:xfrm>
        </p:spPr>
        <p:txBody>
          <a:bodyPr>
            <a:normAutofit fontScale="70000" lnSpcReduction="20000"/>
          </a:bodyPr>
          <a:lstStyle/>
          <a:p>
            <a:pPr marL="0" indent="0">
              <a:buNone/>
            </a:pPr>
            <a:r>
              <a:rPr lang="en-US" sz="3400" b="1" dirty="0">
                <a:solidFill>
                  <a:srgbClr val="0070C0"/>
                </a:solidFill>
                <a:latin typeface="Arial" panose="020B0604020202020204" pitchFamily="34" charset="0"/>
                <a:cs typeface="Arial" panose="020B0604020202020204" pitchFamily="34" charset="0"/>
              </a:rPr>
              <a:t>PH059 </a:t>
            </a:r>
            <a:r>
              <a:rPr lang="en-US" sz="3400" b="1" dirty="0" err="1">
                <a:solidFill>
                  <a:srgbClr val="0070C0"/>
                </a:solidFill>
                <a:latin typeface="Arial" panose="020B0604020202020204" pitchFamily="34" charset="0"/>
                <a:cs typeface="Arial" panose="020B0604020202020204" pitchFamily="34" charset="0"/>
              </a:rPr>
              <a:t>Kas</a:t>
            </a:r>
            <a:r>
              <a:rPr lang="en-US" sz="3400" b="1" dirty="0">
                <a:solidFill>
                  <a:srgbClr val="0070C0"/>
                </a:solidFill>
                <a:latin typeface="Arial" panose="020B0604020202020204" pitchFamily="34" charset="0"/>
                <a:cs typeface="Arial" panose="020B0604020202020204" pitchFamily="34" charset="0"/>
              </a:rPr>
              <a:t> </a:t>
            </a:r>
            <a:r>
              <a:rPr lang="en-US" sz="3400" b="1" dirty="0" err="1">
                <a:solidFill>
                  <a:srgbClr val="0070C0"/>
                </a:solidFill>
                <a:latin typeface="Arial" panose="020B0604020202020204" pitchFamily="34" charset="0"/>
                <a:cs typeface="Arial" panose="020B0604020202020204" pitchFamily="34" charset="0"/>
              </a:rPr>
              <a:t>kasutate</a:t>
            </a:r>
            <a:r>
              <a:rPr lang="en-US" sz="3400" b="1" dirty="0">
                <a:solidFill>
                  <a:srgbClr val="0070C0"/>
                </a:solidFill>
                <a:latin typeface="Arial" panose="020B0604020202020204" pitchFamily="34" charset="0"/>
                <a:cs typeface="Arial" panose="020B0604020202020204" pitchFamily="34" charset="0"/>
              </a:rPr>
              <a:t> </a:t>
            </a:r>
            <a:r>
              <a:rPr lang="en-US" sz="3400" b="1" dirty="0" err="1">
                <a:solidFill>
                  <a:srgbClr val="0070C0"/>
                </a:solidFill>
                <a:latin typeface="Arial" panose="020B0604020202020204" pitchFamily="34" charset="0"/>
                <a:cs typeface="Arial" panose="020B0604020202020204" pitchFamily="34" charset="0"/>
              </a:rPr>
              <a:t>mõnd</a:t>
            </a:r>
            <a:r>
              <a:rPr lang="en-US" sz="3400" b="1" dirty="0">
                <a:solidFill>
                  <a:srgbClr val="0070C0"/>
                </a:solidFill>
                <a:latin typeface="Arial" panose="020B0604020202020204" pitchFamily="34" charset="0"/>
                <a:cs typeface="Arial" panose="020B0604020202020204" pitchFamily="34" charset="0"/>
              </a:rPr>
              <a:t> </a:t>
            </a:r>
            <a:r>
              <a:rPr lang="en-US" sz="3400" b="1" dirty="0" err="1">
                <a:solidFill>
                  <a:srgbClr val="0070C0"/>
                </a:solidFill>
                <a:latin typeface="Arial" panose="020B0604020202020204" pitchFamily="34" charset="0"/>
                <a:cs typeface="Arial" panose="020B0604020202020204" pitchFamily="34" charset="0"/>
              </a:rPr>
              <a:t>kaardil</a:t>
            </a:r>
            <a:r>
              <a:rPr lang="en-US" sz="3400" b="1" dirty="0">
                <a:solidFill>
                  <a:srgbClr val="0070C0"/>
                </a:solidFill>
                <a:latin typeface="Arial" panose="020B0604020202020204" pitchFamily="34" charset="0"/>
                <a:cs typeface="Arial" panose="020B0604020202020204" pitchFamily="34" charset="0"/>
              </a:rPr>
              <a:t> </a:t>
            </a:r>
            <a:r>
              <a:rPr lang="en-US" sz="3400" b="1" dirty="0" err="1">
                <a:solidFill>
                  <a:srgbClr val="0070C0"/>
                </a:solidFill>
                <a:latin typeface="Arial" panose="020B0604020202020204" pitchFamily="34" charset="0"/>
                <a:cs typeface="Arial" panose="020B0604020202020204" pitchFamily="34" charset="0"/>
              </a:rPr>
              <a:t>loetletud</a:t>
            </a:r>
            <a:r>
              <a:rPr lang="en-US" sz="3400" b="1" dirty="0">
                <a:solidFill>
                  <a:srgbClr val="0070C0"/>
                </a:solidFill>
                <a:latin typeface="Arial" panose="020B0604020202020204" pitchFamily="34" charset="0"/>
                <a:cs typeface="Arial" panose="020B0604020202020204" pitchFamily="34" charset="0"/>
              </a:rPr>
              <a:t> </a:t>
            </a:r>
            <a:r>
              <a:rPr lang="en-US" sz="3400" b="1" dirty="0" err="1">
                <a:solidFill>
                  <a:srgbClr val="0070C0"/>
                </a:solidFill>
                <a:latin typeface="Arial" panose="020B0604020202020204" pitchFamily="34" charset="0"/>
                <a:cs typeface="Arial" panose="020B0604020202020204" pitchFamily="34" charset="0"/>
              </a:rPr>
              <a:t>vahendit</a:t>
            </a:r>
            <a:r>
              <a:rPr lang="en-US" sz="3400" b="1" dirty="0">
                <a:solidFill>
                  <a:srgbClr val="0070C0"/>
                </a:solidFill>
                <a:latin typeface="Arial" panose="020B0604020202020204" pitchFamily="34" charset="0"/>
                <a:cs typeface="Arial" panose="020B0604020202020204" pitchFamily="34" charset="0"/>
              </a:rPr>
              <a:t>?</a:t>
            </a:r>
            <a:br>
              <a:rPr lang="en-US" sz="3400" b="1" dirty="0">
                <a:solidFill>
                  <a:srgbClr val="0070C0"/>
                </a:solidFill>
                <a:latin typeface="Arial" panose="020B0604020202020204" pitchFamily="34" charset="0"/>
                <a:cs typeface="Arial" panose="020B0604020202020204" pitchFamily="34" charset="0"/>
              </a:rPr>
            </a:br>
            <a:endParaRPr lang="en-US" sz="3400" b="1" dirty="0">
              <a:solidFill>
                <a:srgbClr val="0070C0"/>
              </a:solidFill>
              <a:latin typeface="Arial" panose="020B0604020202020204" pitchFamily="34" charset="0"/>
              <a:cs typeface="Arial" panose="020B0604020202020204" pitchFamily="34" charset="0"/>
            </a:endParaRPr>
          </a:p>
          <a:p>
            <a:pPr marL="0" indent="0">
              <a:buNone/>
            </a:pPr>
            <a:r>
              <a:rPr lang="en-US" sz="3400" dirty="0">
                <a:latin typeface="Arial" panose="020B0604020202020204" pitchFamily="34" charset="0"/>
                <a:cs typeface="Arial" panose="020B0604020202020204" pitchFamily="34" charset="0"/>
              </a:rPr>
              <a:t>1. </a:t>
            </a:r>
            <a:r>
              <a:rPr lang="en-US" sz="3400" dirty="0" err="1">
                <a:latin typeface="Arial" panose="020B0604020202020204" pitchFamily="34" charset="0"/>
                <a:cs typeface="Arial" panose="020B0604020202020204" pitchFamily="34" charset="0"/>
              </a:rPr>
              <a:t>Jalutuskepp</a:t>
            </a:r>
            <a:endParaRPr lang="en-US" sz="3400" dirty="0">
              <a:latin typeface="Arial" panose="020B0604020202020204" pitchFamily="34" charset="0"/>
              <a:cs typeface="Arial" panose="020B0604020202020204" pitchFamily="34" charset="0"/>
            </a:endParaRPr>
          </a:p>
          <a:p>
            <a:pPr marL="0" indent="0">
              <a:buNone/>
            </a:pPr>
            <a:r>
              <a:rPr lang="en-US" sz="3400" dirty="0">
                <a:latin typeface="Arial" panose="020B0604020202020204" pitchFamily="34" charset="0"/>
                <a:cs typeface="Arial" panose="020B0604020202020204" pitchFamily="34" charset="0"/>
              </a:rPr>
              <a:t>2. </a:t>
            </a:r>
            <a:r>
              <a:rPr lang="en-US" sz="3400" dirty="0" err="1">
                <a:latin typeface="Arial" panose="020B0604020202020204" pitchFamily="34" charset="0"/>
                <a:cs typeface="Arial" panose="020B0604020202020204" pitchFamily="34" charset="0"/>
              </a:rPr>
              <a:t>Käimisraam</a:t>
            </a:r>
            <a:endParaRPr lang="en-US" sz="3400" dirty="0">
              <a:latin typeface="Arial" panose="020B0604020202020204" pitchFamily="34" charset="0"/>
              <a:cs typeface="Arial" panose="020B0604020202020204" pitchFamily="34" charset="0"/>
            </a:endParaRPr>
          </a:p>
          <a:p>
            <a:pPr marL="0" indent="0">
              <a:buNone/>
            </a:pPr>
            <a:r>
              <a:rPr lang="en-US" sz="3400" dirty="0">
                <a:latin typeface="Arial" panose="020B0604020202020204" pitchFamily="34" charset="0"/>
                <a:cs typeface="Arial" panose="020B0604020202020204" pitchFamily="34" charset="0"/>
              </a:rPr>
              <a:t>3. </a:t>
            </a:r>
            <a:r>
              <a:rPr lang="en-US" sz="3400" dirty="0" err="1">
                <a:latin typeface="Arial" panose="020B0604020202020204" pitchFamily="34" charset="0"/>
                <a:cs typeface="Arial" panose="020B0604020202020204" pitchFamily="34" charset="0"/>
              </a:rPr>
              <a:t>Mehhaaniline</a:t>
            </a:r>
            <a:r>
              <a:rPr lang="en-US" sz="3400" dirty="0">
                <a:latin typeface="Arial" panose="020B0604020202020204" pitchFamily="34" charset="0"/>
                <a:cs typeface="Arial" panose="020B0604020202020204" pitchFamily="34" charset="0"/>
              </a:rPr>
              <a:t> </a:t>
            </a:r>
            <a:r>
              <a:rPr lang="en-US" sz="3400" dirty="0" err="1">
                <a:latin typeface="Arial" panose="020B0604020202020204" pitchFamily="34" charset="0"/>
                <a:cs typeface="Arial" panose="020B0604020202020204" pitchFamily="34" charset="0"/>
              </a:rPr>
              <a:t>ratastool</a:t>
            </a:r>
            <a:endParaRPr lang="en-US" sz="3400" dirty="0">
              <a:latin typeface="Arial" panose="020B0604020202020204" pitchFamily="34" charset="0"/>
              <a:cs typeface="Arial" panose="020B0604020202020204" pitchFamily="34" charset="0"/>
            </a:endParaRPr>
          </a:p>
          <a:p>
            <a:pPr marL="0" indent="0">
              <a:buNone/>
            </a:pPr>
            <a:r>
              <a:rPr lang="en-US" sz="3400" dirty="0">
                <a:latin typeface="Arial" panose="020B0604020202020204" pitchFamily="34" charset="0"/>
                <a:cs typeface="Arial" panose="020B0604020202020204" pitchFamily="34" charset="0"/>
              </a:rPr>
              <a:t>4. </a:t>
            </a:r>
            <a:r>
              <a:rPr lang="en-US" sz="3400" dirty="0" err="1">
                <a:latin typeface="Arial" panose="020B0604020202020204" pitchFamily="34" charset="0"/>
                <a:cs typeface="Arial" panose="020B0604020202020204" pitchFamily="34" charset="0"/>
              </a:rPr>
              <a:t>Elektriline</a:t>
            </a:r>
            <a:r>
              <a:rPr lang="en-US" sz="3400" dirty="0">
                <a:latin typeface="Arial" panose="020B0604020202020204" pitchFamily="34" charset="0"/>
                <a:cs typeface="Arial" panose="020B0604020202020204" pitchFamily="34" charset="0"/>
              </a:rPr>
              <a:t> </a:t>
            </a:r>
            <a:r>
              <a:rPr lang="en-US" sz="3400" dirty="0" err="1">
                <a:latin typeface="Arial" panose="020B0604020202020204" pitchFamily="34" charset="0"/>
                <a:cs typeface="Arial" panose="020B0604020202020204" pitchFamily="34" charset="0"/>
              </a:rPr>
              <a:t>ratastool</a:t>
            </a:r>
            <a:endParaRPr lang="en-US" sz="3400" dirty="0">
              <a:latin typeface="Arial" panose="020B0604020202020204" pitchFamily="34" charset="0"/>
              <a:cs typeface="Arial" panose="020B0604020202020204" pitchFamily="34" charset="0"/>
            </a:endParaRPr>
          </a:p>
          <a:p>
            <a:pPr marL="0" indent="0">
              <a:buNone/>
            </a:pPr>
            <a:r>
              <a:rPr lang="en-US" sz="3400" dirty="0">
                <a:latin typeface="Arial" panose="020B0604020202020204" pitchFamily="34" charset="0"/>
                <a:cs typeface="Arial" panose="020B0604020202020204" pitchFamily="34" charset="0"/>
              </a:rPr>
              <a:t>5. </a:t>
            </a:r>
            <a:r>
              <a:rPr lang="en-US" sz="3400" dirty="0" err="1">
                <a:latin typeface="Arial" panose="020B0604020202020204" pitchFamily="34" charset="0"/>
                <a:cs typeface="Arial" panose="020B0604020202020204" pitchFamily="34" charset="0"/>
              </a:rPr>
              <a:t>Rulaator</a:t>
            </a:r>
            <a:r>
              <a:rPr lang="en-US" sz="3400" dirty="0">
                <a:latin typeface="Arial" panose="020B0604020202020204" pitchFamily="34" charset="0"/>
                <a:cs typeface="Arial" panose="020B0604020202020204" pitchFamily="34" charset="0"/>
              </a:rPr>
              <a:t> (</a:t>
            </a:r>
            <a:r>
              <a:rPr lang="en-US" sz="3400" dirty="0" err="1">
                <a:latin typeface="Arial" panose="020B0604020202020204" pitchFamily="34" charset="0"/>
                <a:cs typeface="Arial" panose="020B0604020202020204" pitchFamily="34" charset="0"/>
              </a:rPr>
              <a:t>kolme</a:t>
            </a:r>
            <a:r>
              <a:rPr lang="en-US" sz="3400" dirty="0">
                <a:latin typeface="Arial" panose="020B0604020202020204" pitchFamily="34" charset="0"/>
                <a:cs typeface="Arial" panose="020B0604020202020204" pitchFamily="34" charset="0"/>
              </a:rPr>
              <a:t>- </a:t>
            </a:r>
            <a:r>
              <a:rPr lang="en-US" sz="3400" dirty="0" err="1">
                <a:latin typeface="Arial" panose="020B0604020202020204" pitchFamily="34" charset="0"/>
                <a:cs typeface="Arial" panose="020B0604020202020204" pitchFamily="34" charset="0"/>
              </a:rPr>
              <a:t>või</a:t>
            </a:r>
            <a:r>
              <a:rPr lang="en-US" sz="3400" dirty="0">
                <a:latin typeface="Arial" panose="020B0604020202020204" pitchFamily="34" charset="0"/>
                <a:cs typeface="Arial" panose="020B0604020202020204" pitchFamily="34" charset="0"/>
              </a:rPr>
              <a:t> </a:t>
            </a:r>
            <a:r>
              <a:rPr lang="en-US" sz="3400" dirty="0" err="1">
                <a:latin typeface="Arial" panose="020B0604020202020204" pitchFamily="34" charset="0"/>
                <a:cs typeface="Arial" panose="020B0604020202020204" pitchFamily="34" charset="0"/>
              </a:rPr>
              <a:t>neljarattaline</a:t>
            </a:r>
            <a:r>
              <a:rPr lang="en-US" sz="3400" dirty="0">
                <a:latin typeface="Arial" panose="020B0604020202020204" pitchFamily="34" charset="0"/>
                <a:cs typeface="Arial" panose="020B0604020202020204" pitchFamily="34" charset="0"/>
              </a:rPr>
              <a:t>)</a:t>
            </a:r>
          </a:p>
          <a:p>
            <a:pPr marL="0" indent="0">
              <a:buNone/>
            </a:pPr>
            <a:r>
              <a:rPr lang="en-US" sz="3400" dirty="0">
                <a:latin typeface="Arial" panose="020B0604020202020204" pitchFamily="34" charset="0"/>
                <a:cs typeface="Arial" panose="020B0604020202020204" pitchFamily="34" charset="0"/>
              </a:rPr>
              <a:t>6. </a:t>
            </a:r>
            <a:r>
              <a:rPr lang="en-US" sz="3400" dirty="0" err="1">
                <a:latin typeface="Arial" panose="020B0604020202020204" pitchFamily="34" charset="0"/>
                <a:cs typeface="Arial" panose="020B0604020202020204" pitchFamily="34" charset="0"/>
              </a:rPr>
              <a:t>Spetsiaalsed</a:t>
            </a:r>
            <a:r>
              <a:rPr lang="en-US" sz="3400" dirty="0">
                <a:latin typeface="Arial" panose="020B0604020202020204" pitchFamily="34" charset="0"/>
                <a:cs typeface="Arial" panose="020B0604020202020204" pitchFamily="34" charset="0"/>
              </a:rPr>
              <a:t> </a:t>
            </a:r>
            <a:r>
              <a:rPr lang="en-US" sz="3400" dirty="0" err="1">
                <a:latin typeface="Arial" panose="020B0604020202020204" pitchFamily="34" charset="0"/>
                <a:cs typeface="Arial" panose="020B0604020202020204" pitchFamily="34" charset="0"/>
              </a:rPr>
              <a:t>söögiriistad</a:t>
            </a:r>
            <a:endParaRPr lang="en-US" sz="3400" dirty="0">
              <a:latin typeface="Arial" panose="020B0604020202020204" pitchFamily="34" charset="0"/>
              <a:cs typeface="Arial" panose="020B0604020202020204" pitchFamily="34" charset="0"/>
            </a:endParaRPr>
          </a:p>
          <a:p>
            <a:pPr marL="0" indent="0">
              <a:buNone/>
            </a:pPr>
            <a:r>
              <a:rPr lang="en-US" sz="3400" dirty="0">
                <a:latin typeface="Arial" panose="020B0604020202020204" pitchFamily="34" charset="0"/>
                <a:cs typeface="Arial" panose="020B0604020202020204" pitchFamily="34" charset="0"/>
              </a:rPr>
              <a:t>7. </a:t>
            </a:r>
            <a:r>
              <a:rPr lang="en-US" sz="3400" dirty="0" err="1">
                <a:latin typeface="Arial" panose="020B0604020202020204" pitchFamily="34" charset="0"/>
                <a:cs typeface="Arial" panose="020B0604020202020204" pitchFamily="34" charset="0"/>
              </a:rPr>
              <a:t>Häirenupp</a:t>
            </a:r>
            <a:endParaRPr lang="en-US" sz="3400" dirty="0">
              <a:latin typeface="Arial" panose="020B0604020202020204" pitchFamily="34" charset="0"/>
              <a:cs typeface="Arial" panose="020B0604020202020204" pitchFamily="34" charset="0"/>
            </a:endParaRPr>
          </a:p>
          <a:p>
            <a:pPr marL="0" indent="0">
              <a:buNone/>
            </a:pPr>
            <a:r>
              <a:rPr lang="en-US" sz="3400" dirty="0">
                <a:latin typeface="Arial" panose="020B0604020202020204" pitchFamily="34" charset="0"/>
                <a:cs typeface="Arial" panose="020B0604020202020204" pitchFamily="34" charset="0"/>
              </a:rPr>
              <a:t>8. </a:t>
            </a:r>
            <a:r>
              <a:rPr lang="en-US" sz="3400" dirty="0" err="1">
                <a:latin typeface="Arial" panose="020B0604020202020204" pitchFamily="34" charset="0"/>
                <a:cs typeface="Arial" panose="020B0604020202020204" pitchFamily="34" charset="0"/>
              </a:rPr>
              <a:t>Käsipuud</a:t>
            </a:r>
            <a:r>
              <a:rPr lang="en-US" sz="3400" dirty="0">
                <a:latin typeface="Arial" panose="020B0604020202020204" pitchFamily="34" charset="0"/>
                <a:cs typeface="Arial" panose="020B0604020202020204" pitchFamily="34" charset="0"/>
              </a:rPr>
              <a:t>, </a:t>
            </a:r>
            <a:r>
              <a:rPr lang="en-US" sz="3400" dirty="0" err="1">
                <a:latin typeface="Arial" panose="020B0604020202020204" pitchFamily="34" charset="0"/>
                <a:cs typeface="Arial" panose="020B0604020202020204" pitchFamily="34" charset="0"/>
              </a:rPr>
              <a:t>käetoed</a:t>
            </a:r>
            <a:r>
              <a:rPr lang="en-US" sz="3400" dirty="0">
                <a:latin typeface="Arial" panose="020B0604020202020204" pitchFamily="34" charset="0"/>
                <a:cs typeface="Arial" panose="020B0604020202020204" pitchFamily="34" charset="0"/>
              </a:rPr>
              <a:t> (</a:t>
            </a:r>
            <a:r>
              <a:rPr lang="en-US" sz="3400" dirty="0" err="1">
                <a:latin typeface="Arial" panose="020B0604020202020204" pitchFamily="34" charset="0"/>
                <a:cs typeface="Arial" panose="020B0604020202020204" pitchFamily="34" charset="0"/>
              </a:rPr>
              <a:t>liikumise</a:t>
            </a:r>
            <a:r>
              <a:rPr lang="en-US" sz="3400" dirty="0">
                <a:latin typeface="Arial" panose="020B0604020202020204" pitchFamily="34" charset="0"/>
                <a:cs typeface="Arial" panose="020B0604020202020204" pitchFamily="34" charset="0"/>
              </a:rPr>
              <a:t> </a:t>
            </a:r>
            <a:r>
              <a:rPr lang="en-US" sz="3400" dirty="0" err="1">
                <a:latin typeface="Arial" panose="020B0604020202020204" pitchFamily="34" charset="0"/>
                <a:cs typeface="Arial" panose="020B0604020202020204" pitchFamily="34" charset="0"/>
              </a:rPr>
              <a:t>hõlbustamiseks</a:t>
            </a:r>
            <a:r>
              <a:rPr lang="en-US" sz="3400" dirty="0">
                <a:latin typeface="Arial" panose="020B0604020202020204" pitchFamily="34" charset="0"/>
                <a:cs typeface="Arial" panose="020B0604020202020204" pitchFamily="34" charset="0"/>
              </a:rPr>
              <a:t> ja </a:t>
            </a:r>
            <a:r>
              <a:rPr lang="en-US" sz="3400" dirty="0" err="1">
                <a:latin typeface="Arial" panose="020B0604020202020204" pitchFamily="34" charset="0"/>
                <a:cs typeface="Arial" panose="020B0604020202020204" pitchFamily="34" charset="0"/>
              </a:rPr>
              <a:t>tasakaalu</a:t>
            </a:r>
            <a:r>
              <a:rPr lang="en-US" sz="3400" dirty="0">
                <a:latin typeface="Arial" panose="020B0604020202020204" pitchFamily="34" charset="0"/>
                <a:cs typeface="Arial" panose="020B0604020202020204" pitchFamily="34" charset="0"/>
              </a:rPr>
              <a:t> </a:t>
            </a:r>
            <a:r>
              <a:rPr lang="en-US" sz="3400" dirty="0" err="1">
                <a:latin typeface="Arial" panose="020B0604020202020204" pitchFamily="34" charset="0"/>
                <a:cs typeface="Arial" panose="020B0604020202020204" pitchFamily="34" charset="0"/>
              </a:rPr>
              <a:t>hoidmiseks</a:t>
            </a:r>
            <a:r>
              <a:rPr lang="en-US" sz="3400" dirty="0">
                <a:latin typeface="Arial" panose="020B0604020202020204" pitchFamily="34" charset="0"/>
                <a:cs typeface="Arial" panose="020B0604020202020204" pitchFamily="34" charset="0"/>
              </a:rPr>
              <a:t>)</a:t>
            </a:r>
          </a:p>
          <a:p>
            <a:pPr marL="0" indent="0">
              <a:buNone/>
            </a:pPr>
            <a:r>
              <a:rPr lang="en-US" sz="3400" dirty="0">
                <a:latin typeface="Arial" panose="020B0604020202020204" pitchFamily="34" charset="0"/>
                <a:cs typeface="Arial" panose="020B0604020202020204" pitchFamily="34" charset="0"/>
              </a:rPr>
              <a:t>9. WC-</a:t>
            </a:r>
            <a:r>
              <a:rPr lang="en-US" sz="3400" dirty="0" err="1">
                <a:latin typeface="Arial" panose="020B0604020202020204" pitchFamily="34" charset="0"/>
                <a:cs typeface="Arial" panose="020B0604020202020204" pitchFamily="34" charset="0"/>
              </a:rPr>
              <a:t>poti</a:t>
            </a:r>
            <a:r>
              <a:rPr lang="en-US" sz="3400" dirty="0">
                <a:latin typeface="Arial" panose="020B0604020202020204" pitchFamily="34" charset="0"/>
                <a:cs typeface="Arial" panose="020B0604020202020204" pitchFamily="34" charset="0"/>
              </a:rPr>
              <a:t> </a:t>
            </a:r>
            <a:r>
              <a:rPr lang="en-US" sz="3400" dirty="0" err="1">
                <a:latin typeface="Arial" panose="020B0604020202020204" pitchFamily="34" charset="0"/>
                <a:cs typeface="Arial" panose="020B0604020202020204" pitchFamily="34" charset="0"/>
              </a:rPr>
              <a:t>kõrgendus</a:t>
            </a:r>
            <a:r>
              <a:rPr lang="en-US" sz="3400" dirty="0">
                <a:latin typeface="Arial" panose="020B0604020202020204" pitchFamily="34" charset="0"/>
                <a:cs typeface="Arial" panose="020B0604020202020204" pitchFamily="34" charset="0"/>
              </a:rPr>
              <a:t> </a:t>
            </a:r>
            <a:r>
              <a:rPr lang="en-US" sz="3400" dirty="0" err="1">
                <a:latin typeface="Arial" panose="020B0604020202020204" pitchFamily="34" charset="0"/>
                <a:cs typeface="Arial" panose="020B0604020202020204" pitchFamily="34" charset="0"/>
              </a:rPr>
              <a:t>käetugedega</a:t>
            </a:r>
            <a:r>
              <a:rPr lang="en-US" sz="3400" dirty="0">
                <a:latin typeface="Arial" panose="020B0604020202020204" pitchFamily="34" charset="0"/>
                <a:cs typeface="Arial" panose="020B0604020202020204" pitchFamily="34" charset="0"/>
              </a:rPr>
              <a:t>/</a:t>
            </a:r>
            <a:r>
              <a:rPr lang="en-US" sz="3400" dirty="0" err="1">
                <a:latin typeface="Arial" panose="020B0604020202020204" pitchFamily="34" charset="0"/>
                <a:cs typeface="Arial" panose="020B0604020202020204" pitchFamily="34" charset="0"/>
              </a:rPr>
              <a:t>käetugedeta</a:t>
            </a:r>
            <a:endParaRPr lang="en-US" sz="3400" dirty="0">
              <a:latin typeface="Arial" panose="020B0604020202020204" pitchFamily="34" charset="0"/>
              <a:cs typeface="Arial" panose="020B0604020202020204" pitchFamily="34" charset="0"/>
            </a:endParaRPr>
          </a:p>
          <a:p>
            <a:pPr marL="0" indent="0">
              <a:buNone/>
            </a:pPr>
            <a:r>
              <a:rPr lang="en-US" sz="3400" dirty="0">
                <a:latin typeface="Arial" panose="020B0604020202020204" pitchFamily="34" charset="0"/>
                <a:cs typeface="Arial" panose="020B0604020202020204" pitchFamily="34" charset="0"/>
              </a:rPr>
              <a:t>10. </a:t>
            </a:r>
            <a:r>
              <a:rPr lang="en-US" sz="3400" dirty="0" err="1">
                <a:latin typeface="Arial" panose="020B0604020202020204" pitchFamily="34" charset="0"/>
                <a:cs typeface="Arial" panose="020B0604020202020204" pitchFamily="34" charset="0"/>
              </a:rPr>
              <a:t>Mähkmed</a:t>
            </a:r>
            <a:r>
              <a:rPr lang="en-US" sz="3400" dirty="0">
                <a:latin typeface="Arial" panose="020B0604020202020204" pitchFamily="34" charset="0"/>
                <a:cs typeface="Arial" panose="020B0604020202020204" pitchFamily="34" charset="0"/>
              </a:rPr>
              <a:t> ja </a:t>
            </a:r>
            <a:r>
              <a:rPr lang="en-US" sz="3400" dirty="0" err="1">
                <a:latin typeface="Arial" panose="020B0604020202020204" pitchFamily="34" charset="0"/>
                <a:cs typeface="Arial" panose="020B0604020202020204" pitchFamily="34" charset="0"/>
              </a:rPr>
              <a:t>sidemed</a:t>
            </a:r>
            <a:r>
              <a:rPr lang="en-US" sz="3400" dirty="0">
                <a:latin typeface="Arial" panose="020B0604020202020204" pitchFamily="34" charset="0"/>
                <a:cs typeface="Arial" panose="020B0604020202020204" pitchFamily="34" charset="0"/>
              </a:rPr>
              <a:t> (</a:t>
            </a:r>
            <a:r>
              <a:rPr lang="en-US" sz="3400" dirty="0" err="1">
                <a:latin typeface="Arial" panose="020B0604020202020204" pitchFamily="34" charset="0"/>
                <a:cs typeface="Arial" panose="020B0604020202020204" pitchFamily="34" charset="0"/>
              </a:rPr>
              <a:t>inkontinentsi</a:t>
            </a:r>
            <a:r>
              <a:rPr lang="en-US" sz="3400" dirty="0">
                <a:latin typeface="Arial" panose="020B0604020202020204" pitchFamily="34" charset="0"/>
                <a:cs typeface="Arial" panose="020B0604020202020204" pitchFamily="34" charset="0"/>
              </a:rPr>
              <a:t> </a:t>
            </a:r>
            <a:r>
              <a:rPr lang="en-US" sz="3400" dirty="0" err="1">
                <a:latin typeface="Arial" panose="020B0604020202020204" pitchFamily="34" charset="0"/>
                <a:cs typeface="Arial" panose="020B0604020202020204" pitchFamily="34" charset="0"/>
              </a:rPr>
              <a:t>vahendid</a:t>
            </a:r>
            <a:r>
              <a:rPr lang="en-US" sz="3400" dirty="0">
                <a:latin typeface="Arial" panose="020B0604020202020204" pitchFamily="34" charset="0"/>
                <a:cs typeface="Arial" panose="020B0604020202020204" pitchFamily="34" charset="0"/>
              </a:rPr>
              <a:t>)</a:t>
            </a:r>
          </a:p>
          <a:p>
            <a:pPr marL="0" indent="0">
              <a:buNone/>
            </a:pPr>
            <a:r>
              <a:rPr lang="en-US" sz="3400" dirty="0">
                <a:latin typeface="Arial" panose="020B0604020202020204" pitchFamily="34" charset="0"/>
                <a:cs typeface="Arial" panose="020B0604020202020204" pitchFamily="34" charset="0"/>
              </a:rPr>
              <a:t>11. </a:t>
            </a:r>
            <a:r>
              <a:rPr lang="en-US" sz="3400" dirty="0" err="1">
                <a:latin typeface="Arial" panose="020B0604020202020204" pitchFamily="34" charset="0"/>
                <a:cs typeface="Arial" panose="020B0604020202020204" pitchFamily="34" charset="0"/>
              </a:rPr>
              <a:t>Mitte</a:t>
            </a:r>
            <a:r>
              <a:rPr lang="en-US" sz="3400" dirty="0">
                <a:latin typeface="Arial" panose="020B0604020202020204" pitchFamily="34" charset="0"/>
                <a:cs typeface="Arial" panose="020B0604020202020204" pitchFamily="34" charset="0"/>
              </a:rPr>
              <a:t> </a:t>
            </a:r>
            <a:r>
              <a:rPr lang="en-US" sz="3400" dirty="0" err="1">
                <a:latin typeface="Arial" panose="020B0604020202020204" pitchFamily="34" charset="0"/>
                <a:cs typeface="Arial" panose="020B0604020202020204" pitchFamily="34" charset="0"/>
              </a:rPr>
              <a:t>ühtegi</a:t>
            </a:r>
            <a:r>
              <a:rPr lang="en-US" sz="3400" dirty="0">
                <a:latin typeface="Arial" panose="020B0604020202020204" pitchFamily="34" charset="0"/>
                <a:cs typeface="Arial" panose="020B0604020202020204" pitchFamily="34" charset="0"/>
              </a:rPr>
              <a:t> </a:t>
            </a:r>
            <a:r>
              <a:rPr lang="en-US" sz="3400" dirty="0" err="1">
                <a:latin typeface="Arial" panose="020B0604020202020204" pitchFamily="34" charset="0"/>
                <a:cs typeface="Arial" panose="020B0604020202020204" pitchFamily="34" charset="0"/>
              </a:rPr>
              <a:t>neist</a:t>
            </a:r>
            <a:endParaRPr lang="en-US" sz="3400" dirty="0">
              <a:latin typeface="Arial" panose="020B0604020202020204" pitchFamily="34" charset="0"/>
              <a:cs typeface="Arial" panose="020B0604020202020204" pitchFamily="34" charset="0"/>
            </a:endParaRPr>
          </a:p>
          <a:p>
            <a:pPr marL="0" indent="0">
              <a:buNone/>
            </a:pPr>
            <a:r>
              <a:rPr lang="en-US" sz="3400" dirty="0">
                <a:latin typeface="Arial" panose="020B0604020202020204" pitchFamily="34" charset="0"/>
                <a:cs typeface="Arial" panose="020B0604020202020204" pitchFamily="34" charset="0"/>
              </a:rPr>
              <a:t>12. </a:t>
            </a:r>
            <a:r>
              <a:rPr lang="en-US" sz="3400" dirty="0" err="1">
                <a:latin typeface="Arial" panose="020B0604020202020204" pitchFamily="34" charset="0"/>
                <a:cs typeface="Arial" panose="020B0604020202020204" pitchFamily="34" charset="0"/>
              </a:rPr>
              <a:t>Muud</a:t>
            </a:r>
            <a:r>
              <a:rPr lang="en-US" sz="3400" dirty="0">
                <a:latin typeface="Arial" panose="020B0604020202020204" pitchFamily="34" charset="0"/>
                <a:cs typeface="Arial" panose="020B0604020202020204" pitchFamily="34" charset="0"/>
              </a:rPr>
              <a:t> </a:t>
            </a:r>
            <a:r>
              <a:rPr lang="en-US" sz="3400" dirty="0" err="1">
                <a:latin typeface="Arial" panose="020B0604020202020204" pitchFamily="34" charset="0"/>
                <a:cs typeface="Arial" panose="020B0604020202020204" pitchFamily="34" charset="0"/>
              </a:rPr>
              <a:t>vahendid</a:t>
            </a:r>
            <a:r>
              <a:rPr lang="en-US" sz="3400" dirty="0">
                <a:latin typeface="Arial" panose="020B0604020202020204" pitchFamily="34" charset="0"/>
                <a:cs typeface="Arial" panose="020B0604020202020204" pitchFamily="34" charset="0"/>
              </a:rPr>
              <a:t> (</a:t>
            </a:r>
            <a:r>
              <a:rPr lang="en-US" sz="3400" dirty="0" err="1">
                <a:latin typeface="Arial" panose="020B0604020202020204" pitchFamily="34" charset="0"/>
                <a:cs typeface="Arial" panose="020B0604020202020204" pitchFamily="34" charset="0"/>
              </a:rPr>
              <a:t>täpsustage</a:t>
            </a:r>
            <a:r>
              <a:rPr lang="en-US" sz="3400" dirty="0">
                <a:latin typeface="Arial" panose="020B0604020202020204" pitchFamily="34" charset="0"/>
                <a:cs typeface="Arial" panose="020B0604020202020204" pitchFamily="34" charset="0"/>
              </a:rPr>
              <a:t>)</a:t>
            </a:r>
          </a:p>
          <a:p>
            <a:endParaRPr lang="en-US" dirty="0"/>
          </a:p>
        </p:txBody>
      </p:sp>
      <p:sp>
        <p:nvSpPr>
          <p:cNvPr id="4" name="Slide Number Placeholder 3"/>
          <p:cNvSpPr>
            <a:spLocks noGrp="1"/>
          </p:cNvSpPr>
          <p:nvPr>
            <p:ph type="sldNum" sz="quarter" idx="12"/>
          </p:nvPr>
        </p:nvSpPr>
        <p:spPr/>
        <p:txBody>
          <a:bodyPr/>
          <a:lstStyle/>
          <a:p>
            <a:fld id="{43C96F2C-55A6-44ED-B3C0-9B060C12C831}" type="slidenum">
              <a:rPr lang="et-EE" smtClean="0"/>
              <a:pPr/>
              <a:t>7</a:t>
            </a:fld>
            <a:endParaRPr lang="et-EE"/>
          </a:p>
        </p:txBody>
      </p:sp>
    </p:spTree>
    <p:extLst>
      <p:ext uri="{BB962C8B-B14F-4D97-AF65-F5344CB8AC3E}">
        <p14:creationId xmlns:p14="http://schemas.microsoft.com/office/powerpoint/2010/main" val="16259898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475D5D-91EB-4E52-80CD-9739449F113A}"/>
              </a:ext>
            </a:extLst>
          </p:cNvPr>
          <p:cNvSpPr>
            <a:spLocks noGrp="1"/>
          </p:cNvSpPr>
          <p:nvPr>
            <p:ph type="title"/>
          </p:nvPr>
        </p:nvSpPr>
        <p:spPr>
          <a:xfrm>
            <a:off x="457200" y="274638"/>
            <a:ext cx="8229600" cy="706090"/>
          </a:xfrm>
        </p:spPr>
        <p:txBody>
          <a:bodyPr>
            <a:normAutofit/>
          </a:bodyPr>
          <a:lstStyle/>
          <a:p>
            <a:r>
              <a:rPr lang="en-US" sz="3600" dirty="0" err="1">
                <a:solidFill>
                  <a:srgbClr val="0070C0"/>
                </a:solidFill>
                <a:latin typeface="Arial" panose="020B0604020202020204" pitchFamily="34" charset="0"/>
                <a:cs typeface="Arial" panose="020B0604020202020204" pitchFamily="34" charset="0"/>
              </a:rPr>
              <a:t>Abivahendid</a:t>
            </a:r>
            <a:endParaRPr lang="en-US" sz="3600" dirty="0">
              <a:solidFill>
                <a:srgbClr val="0070C0"/>
              </a:solidFill>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25EB6D72-FFEE-47E2-8BC7-9B040524C69B}"/>
              </a:ext>
            </a:extLst>
          </p:cNvPr>
          <p:cNvSpPr>
            <a:spLocks noGrp="1"/>
          </p:cNvSpPr>
          <p:nvPr>
            <p:ph idx="1"/>
          </p:nvPr>
        </p:nvSpPr>
        <p:spPr>
          <a:xfrm>
            <a:off x="457200" y="980728"/>
            <a:ext cx="8229600" cy="5602634"/>
          </a:xfrm>
        </p:spPr>
        <p:txBody>
          <a:bodyPr>
            <a:normAutofit lnSpcReduction="10000"/>
          </a:bodyPr>
          <a:lstStyle/>
          <a:p>
            <a:pPr marL="0" indent="0" algn="just">
              <a:buNone/>
            </a:pPr>
            <a:r>
              <a:rPr lang="en-US" sz="2000" i="0" dirty="0" err="1">
                <a:solidFill>
                  <a:srgbClr val="000000"/>
                </a:solidFill>
                <a:effectLst/>
                <a:latin typeface="Arial" panose="020B0604020202020204" pitchFamily="34" charset="0"/>
                <a:cs typeface="Arial" panose="020B0604020202020204" pitchFamily="34" charset="0"/>
              </a:rPr>
              <a:t>Abivahendite</a:t>
            </a:r>
            <a:r>
              <a:rPr lang="en-US" sz="2000" i="0" dirty="0">
                <a:solidFill>
                  <a:srgbClr val="000000"/>
                </a:solidFill>
                <a:effectLst/>
                <a:latin typeface="Arial" panose="020B0604020202020204" pitchFamily="34" charset="0"/>
                <a:cs typeface="Arial" panose="020B0604020202020204" pitchFamily="34" charset="0"/>
              </a:rPr>
              <a:t> </a:t>
            </a:r>
            <a:r>
              <a:rPr lang="en-US" sz="2000" i="0" dirty="0" err="1">
                <a:solidFill>
                  <a:srgbClr val="000000"/>
                </a:solidFill>
                <a:effectLst/>
                <a:latin typeface="Arial" panose="020B0604020202020204" pitchFamily="34" charset="0"/>
                <a:cs typeface="Arial" panose="020B0604020202020204" pitchFamily="34" charset="0"/>
              </a:rPr>
              <a:t>soetamise</a:t>
            </a:r>
            <a:r>
              <a:rPr lang="en-US" sz="2000" i="0" dirty="0">
                <a:solidFill>
                  <a:srgbClr val="000000"/>
                </a:solidFill>
                <a:effectLst/>
                <a:latin typeface="Arial" panose="020B0604020202020204" pitchFamily="34" charset="0"/>
                <a:cs typeface="Arial" panose="020B0604020202020204" pitchFamily="34" charset="0"/>
              </a:rPr>
              <a:t> </a:t>
            </a:r>
            <a:r>
              <a:rPr lang="en-US" sz="2000" i="0" dirty="0" err="1">
                <a:solidFill>
                  <a:srgbClr val="000000"/>
                </a:solidFill>
                <a:effectLst/>
                <a:latin typeface="Arial" panose="020B0604020202020204" pitchFamily="34" charset="0"/>
                <a:cs typeface="Arial" panose="020B0604020202020204" pitchFamily="34" charset="0"/>
              </a:rPr>
              <a:t>teenust</a:t>
            </a:r>
            <a:r>
              <a:rPr lang="en-US" sz="2000" i="0" dirty="0">
                <a:solidFill>
                  <a:srgbClr val="000000"/>
                </a:solidFill>
                <a:effectLst/>
                <a:latin typeface="Arial" panose="020B0604020202020204" pitchFamily="34" charset="0"/>
                <a:cs typeface="Arial" panose="020B0604020202020204" pitchFamily="34" charset="0"/>
              </a:rPr>
              <a:t> </a:t>
            </a:r>
            <a:r>
              <a:rPr lang="en-US" sz="2000" i="0" dirty="0" err="1">
                <a:solidFill>
                  <a:srgbClr val="000000"/>
                </a:solidFill>
                <a:effectLst/>
                <a:latin typeface="Arial" panose="020B0604020202020204" pitchFamily="34" charset="0"/>
                <a:cs typeface="Arial" panose="020B0604020202020204" pitchFamily="34" charset="0"/>
              </a:rPr>
              <a:t>käsitletakse</a:t>
            </a:r>
            <a:r>
              <a:rPr lang="en-US" sz="2000" i="0" dirty="0">
                <a:solidFill>
                  <a:srgbClr val="000000"/>
                </a:solidFill>
                <a:effectLst/>
                <a:latin typeface="Arial" panose="020B0604020202020204" pitchFamily="34" charset="0"/>
                <a:cs typeface="Arial" panose="020B0604020202020204" pitchFamily="34" charset="0"/>
              </a:rPr>
              <a:t> </a:t>
            </a:r>
            <a:r>
              <a:rPr lang="en-US" sz="2000" i="0" dirty="0" err="1">
                <a:solidFill>
                  <a:srgbClr val="000000"/>
                </a:solidFill>
                <a:effectLst/>
                <a:latin typeface="Arial" panose="020B0604020202020204" pitchFamily="34" charset="0"/>
                <a:cs typeface="Arial" panose="020B0604020202020204" pitchFamily="34" charset="0"/>
              </a:rPr>
              <a:t>Sotsiaalhoolekande</a:t>
            </a:r>
            <a:r>
              <a:rPr lang="en-US" sz="2000" i="0" dirty="0">
                <a:solidFill>
                  <a:srgbClr val="000000"/>
                </a:solidFill>
                <a:effectLst/>
                <a:latin typeface="Arial" panose="020B0604020202020204" pitchFamily="34" charset="0"/>
                <a:cs typeface="Arial" panose="020B0604020202020204" pitchFamily="34" charset="0"/>
              </a:rPr>
              <a:t> </a:t>
            </a:r>
            <a:r>
              <a:rPr lang="en-US" sz="2000" i="0" dirty="0" err="1">
                <a:solidFill>
                  <a:srgbClr val="000000"/>
                </a:solidFill>
                <a:effectLst/>
                <a:latin typeface="Arial" panose="020B0604020202020204" pitchFamily="34" charset="0"/>
                <a:cs typeface="Arial" panose="020B0604020202020204" pitchFamily="34" charset="0"/>
              </a:rPr>
              <a:t>Seaduses</a:t>
            </a:r>
            <a:r>
              <a:rPr lang="en-US" sz="2000" i="0" dirty="0">
                <a:solidFill>
                  <a:srgbClr val="000000"/>
                </a:solidFill>
                <a:effectLst/>
                <a:latin typeface="Arial" panose="020B0604020202020204" pitchFamily="34" charset="0"/>
                <a:cs typeface="Arial" panose="020B0604020202020204" pitchFamily="34" charset="0"/>
              </a:rPr>
              <a:t> </a:t>
            </a:r>
            <a:r>
              <a:rPr lang="en-US" sz="2000" i="0" dirty="0" err="1">
                <a:solidFill>
                  <a:srgbClr val="000000"/>
                </a:solidFill>
                <a:effectLst/>
                <a:latin typeface="Arial" panose="020B0604020202020204" pitchFamily="34" charset="0"/>
                <a:cs typeface="Arial" panose="020B0604020202020204" pitchFamily="34" charset="0"/>
              </a:rPr>
              <a:t>kui</a:t>
            </a:r>
            <a:r>
              <a:rPr lang="en-US" sz="2000" i="0" dirty="0">
                <a:solidFill>
                  <a:srgbClr val="000000"/>
                </a:solidFill>
                <a:effectLst/>
                <a:latin typeface="Arial" panose="020B0604020202020204" pitchFamily="34" charset="0"/>
                <a:cs typeface="Arial" panose="020B0604020202020204" pitchFamily="34" charset="0"/>
              </a:rPr>
              <a:t> </a:t>
            </a:r>
            <a:r>
              <a:rPr lang="en-US" sz="2000" dirty="0" err="1">
                <a:solidFill>
                  <a:srgbClr val="000000"/>
                </a:solidFill>
                <a:latin typeface="Arial" panose="020B0604020202020204" pitchFamily="34" charset="0"/>
                <a:cs typeface="Arial" panose="020B0604020202020204" pitchFamily="34" charset="0"/>
              </a:rPr>
              <a:t>a</a:t>
            </a:r>
            <a:r>
              <a:rPr lang="en-US" sz="2000" i="0" dirty="0" err="1">
                <a:solidFill>
                  <a:srgbClr val="000000"/>
                </a:solidFill>
                <a:effectLst/>
                <a:latin typeface="Arial" panose="020B0604020202020204" pitchFamily="34" charset="0"/>
                <a:cs typeface="Arial" panose="020B0604020202020204" pitchFamily="34" charset="0"/>
              </a:rPr>
              <a:t>bivahendi</a:t>
            </a:r>
            <a:r>
              <a:rPr lang="en-US" sz="2000" i="0" dirty="0">
                <a:solidFill>
                  <a:srgbClr val="000000"/>
                </a:solidFill>
                <a:effectLst/>
                <a:latin typeface="Arial" panose="020B0604020202020204" pitchFamily="34" charset="0"/>
                <a:cs typeface="Arial" panose="020B0604020202020204" pitchFamily="34" charset="0"/>
              </a:rPr>
              <a:t> </a:t>
            </a:r>
            <a:r>
              <a:rPr lang="en-US" sz="2000" i="0" dirty="0" err="1">
                <a:solidFill>
                  <a:srgbClr val="000000"/>
                </a:solidFill>
                <a:effectLst/>
                <a:latin typeface="Arial" panose="020B0604020202020204" pitchFamily="34" charset="0"/>
                <a:cs typeface="Arial" panose="020B0604020202020204" pitchFamily="34" charset="0"/>
              </a:rPr>
              <a:t>ostmisel</a:t>
            </a:r>
            <a:r>
              <a:rPr lang="en-US" sz="2000" i="0" dirty="0">
                <a:solidFill>
                  <a:srgbClr val="000000"/>
                </a:solidFill>
                <a:effectLst/>
                <a:latin typeface="Arial" panose="020B0604020202020204" pitchFamily="34" charset="0"/>
                <a:cs typeface="Arial" panose="020B0604020202020204" pitchFamily="34" charset="0"/>
              </a:rPr>
              <a:t> </a:t>
            </a:r>
            <a:r>
              <a:rPr lang="en-US" sz="2000" i="0" dirty="0" err="1">
                <a:solidFill>
                  <a:srgbClr val="000000"/>
                </a:solidFill>
                <a:effectLst/>
                <a:latin typeface="Arial" panose="020B0604020202020204" pitchFamily="34" charset="0"/>
                <a:cs typeface="Arial" panose="020B0604020202020204" pitchFamily="34" charset="0"/>
              </a:rPr>
              <a:t>või</a:t>
            </a:r>
            <a:r>
              <a:rPr lang="en-US" sz="2000" i="0" dirty="0">
                <a:solidFill>
                  <a:srgbClr val="000000"/>
                </a:solidFill>
                <a:effectLst/>
                <a:latin typeface="Arial" panose="020B0604020202020204" pitchFamily="34" charset="0"/>
                <a:cs typeface="Arial" panose="020B0604020202020204" pitchFamily="34" charset="0"/>
              </a:rPr>
              <a:t> </a:t>
            </a:r>
            <a:r>
              <a:rPr lang="en-US" sz="2000" i="0" dirty="0" err="1">
                <a:solidFill>
                  <a:srgbClr val="000000"/>
                </a:solidFill>
                <a:effectLst/>
                <a:latin typeface="Arial" panose="020B0604020202020204" pitchFamily="34" charset="0"/>
                <a:cs typeface="Arial" panose="020B0604020202020204" pitchFamily="34" charset="0"/>
              </a:rPr>
              <a:t>üürimisel</a:t>
            </a:r>
            <a:r>
              <a:rPr lang="en-US" sz="2000" i="0" dirty="0">
                <a:solidFill>
                  <a:srgbClr val="000000"/>
                </a:solidFill>
                <a:effectLst/>
                <a:latin typeface="Arial" panose="020B0604020202020204" pitchFamily="34" charset="0"/>
                <a:cs typeface="Arial" panose="020B0604020202020204" pitchFamily="34" charset="0"/>
              </a:rPr>
              <a:t> </a:t>
            </a:r>
            <a:r>
              <a:rPr lang="en-US" sz="2000" i="0" dirty="0" err="1">
                <a:solidFill>
                  <a:srgbClr val="000000"/>
                </a:solidFill>
                <a:effectLst/>
                <a:latin typeface="Arial" panose="020B0604020202020204" pitchFamily="34" charset="0"/>
                <a:cs typeface="Arial" panose="020B0604020202020204" pitchFamily="34" charset="0"/>
              </a:rPr>
              <a:t>tasu</a:t>
            </a:r>
            <a:r>
              <a:rPr lang="en-US" sz="2000" i="0" dirty="0">
                <a:solidFill>
                  <a:srgbClr val="000000"/>
                </a:solidFill>
                <a:effectLst/>
                <a:latin typeface="Arial" panose="020B0604020202020204" pitchFamily="34" charset="0"/>
                <a:cs typeface="Arial" panose="020B0604020202020204" pitchFamily="34" charset="0"/>
              </a:rPr>
              <a:t> </a:t>
            </a:r>
            <a:r>
              <a:rPr lang="en-US" sz="2000" i="0" dirty="0" err="1">
                <a:solidFill>
                  <a:srgbClr val="000000"/>
                </a:solidFill>
                <a:effectLst/>
                <a:latin typeface="Arial" panose="020B0604020202020204" pitchFamily="34" charset="0"/>
                <a:cs typeface="Arial" panose="020B0604020202020204" pitchFamily="34" charset="0"/>
              </a:rPr>
              <a:t>maksmise</a:t>
            </a:r>
            <a:r>
              <a:rPr lang="en-US" sz="2000" i="0" dirty="0">
                <a:solidFill>
                  <a:srgbClr val="000000"/>
                </a:solidFill>
                <a:effectLst/>
                <a:latin typeface="Arial" panose="020B0604020202020204" pitchFamily="34" charset="0"/>
                <a:cs typeface="Arial" panose="020B0604020202020204" pitchFamily="34" charset="0"/>
              </a:rPr>
              <a:t> </a:t>
            </a:r>
            <a:r>
              <a:rPr lang="en-US" sz="2000" i="0" dirty="0" err="1">
                <a:solidFill>
                  <a:srgbClr val="000000"/>
                </a:solidFill>
                <a:effectLst/>
                <a:latin typeface="Arial" panose="020B0604020202020204" pitchFamily="34" charset="0"/>
                <a:cs typeface="Arial" panose="020B0604020202020204" pitchFamily="34" charset="0"/>
              </a:rPr>
              <a:t>kohustuse</a:t>
            </a:r>
            <a:r>
              <a:rPr lang="en-US" sz="2000" i="0" dirty="0">
                <a:solidFill>
                  <a:srgbClr val="000000"/>
                </a:solidFill>
                <a:effectLst/>
                <a:latin typeface="Arial" panose="020B0604020202020204" pitchFamily="34" charset="0"/>
                <a:cs typeface="Arial" panose="020B0604020202020204" pitchFamily="34" charset="0"/>
              </a:rPr>
              <a:t> </a:t>
            </a:r>
            <a:r>
              <a:rPr lang="en-US" sz="2000" i="0" dirty="0" err="1">
                <a:solidFill>
                  <a:srgbClr val="000000"/>
                </a:solidFill>
                <a:effectLst/>
                <a:latin typeface="Arial" panose="020B0604020202020204" pitchFamily="34" charset="0"/>
                <a:cs typeface="Arial" panose="020B0604020202020204" pitchFamily="34" charset="0"/>
              </a:rPr>
              <a:t>riigi</a:t>
            </a:r>
            <a:r>
              <a:rPr lang="en-US" sz="2000" i="0" dirty="0">
                <a:solidFill>
                  <a:srgbClr val="000000"/>
                </a:solidFill>
                <a:effectLst/>
                <a:latin typeface="Arial" panose="020B0604020202020204" pitchFamily="34" charset="0"/>
                <a:cs typeface="Arial" panose="020B0604020202020204" pitchFamily="34" charset="0"/>
              </a:rPr>
              <a:t> </a:t>
            </a:r>
            <a:r>
              <a:rPr lang="en-US" sz="2000" i="0" dirty="0" err="1">
                <a:solidFill>
                  <a:srgbClr val="000000"/>
                </a:solidFill>
                <a:effectLst/>
                <a:latin typeface="Arial" panose="020B0604020202020204" pitchFamily="34" charset="0"/>
                <a:cs typeface="Arial" panose="020B0604020202020204" pitchFamily="34" charset="0"/>
              </a:rPr>
              <a:t>poolt</a:t>
            </a:r>
            <a:r>
              <a:rPr lang="en-US" sz="2000" i="0" dirty="0">
                <a:solidFill>
                  <a:srgbClr val="000000"/>
                </a:solidFill>
                <a:effectLst/>
                <a:latin typeface="Arial" panose="020B0604020202020204" pitchFamily="34" charset="0"/>
                <a:cs typeface="Arial" panose="020B0604020202020204" pitchFamily="34" charset="0"/>
              </a:rPr>
              <a:t> </a:t>
            </a:r>
            <a:r>
              <a:rPr lang="en-US" sz="2000" i="0" dirty="0" err="1">
                <a:solidFill>
                  <a:srgbClr val="000000"/>
                </a:solidFill>
                <a:effectLst/>
                <a:latin typeface="Arial" panose="020B0604020202020204" pitchFamily="34" charset="0"/>
                <a:cs typeface="Arial" panose="020B0604020202020204" pitchFamily="34" charset="0"/>
              </a:rPr>
              <a:t>ülevõtmise</a:t>
            </a:r>
            <a:r>
              <a:rPr lang="en-US" sz="2000" i="0" dirty="0">
                <a:solidFill>
                  <a:srgbClr val="000000"/>
                </a:solidFill>
                <a:effectLst/>
                <a:latin typeface="Arial" panose="020B0604020202020204" pitchFamily="34" charset="0"/>
                <a:cs typeface="Arial" panose="020B0604020202020204" pitchFamily="34" charset="0"/>
              </a:rPr>
              <a:t> </a:t>
            </a:r>
            <a:r>
              <a:rPr lang="en-US" sz="2000" i="0" dirty="0" err="1">
                <a:solidFill>
                  <a:srgbClr val="000000"/>
                </a:solidFill>
                <a:effectLst/>
                <a:latin typeface="Arial" panose="020B0604020202020204" pitchFamily="34" charset="0"/>
                <a:cs typeface="Arial" panose="020B0604020202020204" pitchFamily="34" charset="0"/>
              </a:rPr>
              <a:t>võimalust</a:t>
            </a:r>
            <a:r>
              <a:rPr lang="en-US" sz="2000" i="0" dirty="0">
                <a:solidFill>
                  <a:srgbClr val="000000"/>
                </a:solidFill>
                <a:effectLst/>
                <a:latin typeface="Arial" panose="020B0604020202020204" pitchFamily="34" charset="0"/>
                <a:cs typeface="Arial" panose="020B0604020202020204" pitchFamily="34" charset="0"/>
              </a:rPr>
              <a:t> </a:t>
            </a:r>
            <a:r>
              <a:rPr lang="en-US" sz="2000" dirty="0">
                <a:latin typeface="Arial" panose="020B0604020202020204" pitchFamily="34" charset="0"/>
                <a:cs typeface="Arial" panose="020B0604020202020204" pitchFamily="34" charset="0"/>
              </a:rPr>
              <a:t>(SHS, RT I, 31.12.2024, 29)</a:t>
            </a:r>
            <a:r>
              <a:rPr lang="et-EE" sz="2000" dirty="0">
                <a:latin typeface="Arial" panose="020B0604020202020204" pitchFamily="34" charset="0"/>
                <a:cs typeface="Arial" panose="020B0604020202020204" pitchFamily="34" charset="0"/>
              </a:rPr>
              <a:t>.</a:t>
            </a:r>
            <a:endParaRPr lang="en-US" sz="2000" b="0" i="0" dirty="0">
              <a:solidFill>
                <a:srgbClr val="202020"/>
              </a:solidFill>
              <a:effectLst/>
              <a:latin typeface="Arial" panose="020B0604020202020204" pitchFamily="34" charset="0"/>
              <a:cs typeface="Arial" panose="020B0604020202020204" pitchFamily="34" charset="0"/>
            </a:endParaRPr>
          </a:p>
          <a:p>
            <a:pPr marL="0" indent="0" algn="just">
              <a:buNone/>
            </a:pPr>
            <a:r>
              <a:rPr lang="en-US" sz="2000" i="0" dirty="0">
                <a:solidFill>
                  <a:srgbClr val="000000"/>
                </a:solidFill>
                <a:effectLst/>
                <a:latin typeface="Arial" panose="020B0604020202020204" pitchFamily="34" charset="0"/>
                <a:cs typeface="Arial" panose="020B0604020202020204" pitchFamily="34" charset="0"/>
              </a:rPr>
              <a:t> </a:t>
            </a:r>
          </a:p>
          <a:p>
            <a:pPr marL="0" indent="0" algn="just">
              <a:buNone/>
            </a:pPr>
            <a:r>
              <a:rPr lang="en-US" sz="2000" i="0" dirty="0" err="1">
                <a:solidFill>
                  <a:srgbClr val="202020"/>
                </a:solidFill>
                <a:effectLst/>
                <a:latin typeface="Arial" panose="020B0604020202020204" pitchFamily="34" charset="0"/>
                <a:cs typeface="Arial" panose="020B0604020202020204" pitchFamily="34" charset="0"/>
              </a:rPr>
              <a:t>Abivahendite</a:t>
            </a:r>
            <a:r>
              <a:rPr lang="en-US" sz="2000" i="0" dirty="0">
                <a:solidFill>
                  <a:srgbClr val="202020"/>
                </a:solidFill>
                <a:effectLst/>
                <a:latin typeface="Arial" panose="020B0604020202020204" pitchFamily="34" charset="0"/>
                <a:cs typeface="Arial" panose="020B0604020202020204" pitchFamily="34" charset="0"/>
              </a:rPr>
              <a:t> </a:t>
            </a:r>
            <a:r>
              <a:rPr lang="en-US" sz="2000" i="0" dirty="0" err="1">
                <a:solidFill>
                  <a:srgbClr val="202020"/>
                </a:solidFill>
                <a:effectLst/>
                <a:latin typeface="Arial" panose="020B0604020202020204" pitchFamily="34" charset="0"/>
                <a:cs typeface="Arial" panose="020B0604020202020204" pitchFamily="34" charset="0"/>
              </a:rPr>
              <a:t>loetellu</a:t>
            </a:r>
            <a:r>
              <a:rPr lang="en-US" sz="2000" i="0" dirty="0">
                <a:solidFill>
                  <a:srgbClr val="202020"/>
                </a:solidFill>
                <a:effectLst/>
                <a:latin typeface="Arial" panose="020B0604020202020204" pitchFamily="34" charset="0"/>
                <a:cs typeface="Arial" panose="020B0604020202020204" pitchFamily="34" charset="0"/>
              </a:rPr>
              <a:t> </a:t>
            </a:r>
            <a:r>
              <a:rPr lang="en-US" sz="2000" i="0" dirty="0" err="1">
                <a:solidFill>
                  <a:srgbClr val="202020"/>
                </a:solidFill>
                <a:effectLst/>
                <a:latin typeface="Arial" panose="020B0604020202020204" pitchFamily="34" charset="0"/>
                <a:cs typeface="Arial" panose="020B0604020202020204" pitchFamily="34" charset="0"/>
              </a:rPr>
              <a:t>kantud</a:t>
            </a:r>
            <a:r>
              <a:rPr lang="en-US" sz="2000" i="0" dirty="0">
                <a:solidFill>
                  <a:srgbClr val="202020"/>
                </a:solidFill>
                <a:effectLst/>
                <a:latin typeface="Arial" panose="020B0604020202020204" pitchFamily="34" charset="0"/>
                <a:cs typeface="Arial" panose="020B0604020202020204" pitchFamily="34" charset="0"/>
              </a:rPr>
              <a:t> </a:t>
            </a:r>
            <a:r>
              <a:rPr lang="en-US" sz="2000" i="0" dirty="0" err="1">
                <a:solidFill>
                  <a:srgbClr val="202020"/>
                </a:solidFill>
                <a:effectLst/>
                <a:latin typeface="Arial" panose="020B0604020202020204" pitchFamily="34" charset="0"/>
                <a:cs typeface="Arial" panose="020B0604020202020204" pitchFamily="34" charset="0"/>
              </a:rPr>
              <a:t>abivahendi</a:t>
            </a:r>
            <a:r>
              <a:rPr lang="en-US" sz="2000" i="0" dirty="0">
                <a:solidFill>
                  <a:srgbClr val="202020"/>
                </a:solidFill>
                <a:effectLst/>
                <a:latin typeface="Arial" panose="020B0604020202020204" pitchFamily="34" charset="0"/>
                <a:cs typeface="Arial" panose="020B0604020202020204" pitchFamily="34" charset="0"/>
              </a:rPr>
              <a:t> </a:t>
            </a:r>
            <a:r>
              <a:rPr lang="en-US" sz="2000" i="0" dirty="0" err="1">
                <a:solidFill>
                  <a:srgbClr val="202020"/>
                </a:solidFill>
                <a:effectLst/>
                <a:latin typeface="Arial" panose="020B0604020202020204" pitchFamily="34" charset="0"/>
                <a:cs typeface="Arial" panose="020B0604020202020204" pitchFamily="34" charset="0"/>
              </a:rPr>
              <a:t>ostmisel</a:t>
            </a:r>
            <a:r>
              <a:rPr lang="en-US" sz="2000" i="0" dirty="0">
                <a:solidFill>
                  <a:srgbClr val="202020"/>
                </a:solidFill>
                <a:effectLst/>
                <a:latin typeface="Arial" panose="020B0604020202020204" pitchFamily="34" charset="0"/>
                <a:cs typeface="Arial" panose="020B0604020202020204" pitchFamily="34" charset="0"/>
              </a:rPr>
              <a:t> </a:t>
            </a:r>
            <a:r>
              <a:rPr lang="en-US" sz="2000" i="0" dirty="0" err="1">
                <a:solidFill>
                  <a:srgbClr val="202020"/>
                </a:solidFill>
                <a:effectLst/>
                <a:latin typeface="Arial" panose="020B0604020202020204" pitchFamily="34" charset="0"/>
                <a:cs typeface="Arial" panose="020B0604020202020204" pitchFamily="34" charset="0"/>
              </a:rPr>
              <a:t>või</a:t>
            </a:r>
            <a:r>
              <a:rPr lang="en-US" sz="2000" i="0" dirty="0">
                <a:solidFill>
                  <a:srgbClr val="202020"/>
                </a:solidFill>
                <a:effectLst/>
                <a:latin typeface="Arial" panose="020B0604020202020204" pitchFamily="34" charset="0"/>
                <a:cs typeface="Arial" panose="020B0604020202020204" pitchFamily="34" charset="0"/>
              </a:rPr>
              <a:t> </a:t>
            </a:r>
            <a:r>
              <a:rPr lang="en-US" sz="2000" i="0" dirty="0" err="1">
                <a:solidFill>
                  <a:srgbClr val="202020"/>
                </a:solidFill>
                <a:effectLst/>
                <a:latin typeface="Arial" panose="020B0604020202020204" pitchFamily="34" charset="0"/>
                <a:cs typeface="Arial" panose="020B0604020202020204" pitchFamily="34" charset="0"/>
              </a:rPr>
              <a:t>üürimisel</a:t>
            </a:r>
            <a:r>
              <a:rPr lang="en-US" sz="2000" i="0" dirty="0">
                <a:solidFill>
                  <a:srgbClr val="202020"/>
                </a:solidFill>
                <a:effectLst/>
                <a:latin typeface="Arial" panose="020B0604020202020204" pitchFamily="34" charset="0"/>
                <a:cs typeface="Arial" panose="020B0604020202020204" pitchFamily="34" charset="0"/>
              </a:rPr>
              <a:t> </a:t>
            </a:r>
            <a:r>
              <a:rPr lang="en-US" sz="2000" i="0" dirty="0" err="1">
                <a:solidFill>
                  <a:srgbClr val="202020"/>
                </a:solidFill>
                <a:effectLst/>
                <a:latin typeface="Arial" panose="020B0604020202020204" pitchFamily="34" charset="0"/>
                <a:cs typeface="Arial" panose="020B0604020202020204" pitchFamily="34" charset="0"/>
              </a:rPr>
              <a:t>võtab</a:t>
            </a:r>
            <a:r>
              <a:rPr lang="en-US" sz="2000" i="0" dirty="0">
                <a:solidFill>
                  <a:srgbClr val="202020"/>
                </a:solidFill>
                <a:effectLst/>
                <a:latin typeface="Arial" panose="020B0604020202020204" pitchFamily="34" charset="0"/>
                <a:cs typeface="Arial" panose="020B0604020202020204" pitchFamily="34" charset="0"/>
              </a:rPr>
              <a:t> </a:t>
            </a:r>
            <a:r>
              <a:rPr lang="en-US" sz="2000" i="0" dirty="0" err="1">
                <a:solidFill>
                  <a:srgbClr val="202020"/>
                </a:solidFill>
                <a:effectLst/>
                <a:latin typeface="Arial" panose="020B0604020202020204" pitchFamily="34" charset="0"/>
                <a:cs typeface="Arial" panose="020B0604020202020204" pitchFamily="34" charset="0"/>
              </a:rPr>
              <a:t>riik</a:t>
            </a:r>
            <a:r>
              <a:rPr lang="en-US" sz="2000" i="0" dirty="0">
                <a:solidFill>
                  <a:srgbClr val="202020"/>
                </a:solidFill>
                <a:effectLst/>
                <a:latin typeface="Arial" panose="020B0604020202020204" pitchFamily="34" charset="0"/>
                <a:cs typeface="Arial" panose="020B0604020202020204" pitchFamily="34" charset="0"/>
              </a:rPr>
              <a:t> </a:t>
            </a:r>
            <a:r>
              <a:rPr lang="en-US" sz="2000" i="0" dirty="0" err="1">
                <a:solidFill>
                  <a:srgbClr val="202020"/>
                </a:solidFill>
                <a:effectLst/>
                <a:latin typeface="Arial" panose="020B0604020202020204" pitchFamily="34" charset="0"/>
                <a:cs typeface="Arial" panose="020B0604020202020204" pitchFamily="34" charset="0"/>
              </a:rPr>
              <a:t>õigustatud</a:t>
            </a:r>
            <a:r>
              <a:rPr lang="en-US" sz="2000" i="0" dirty="0">
                <a:solidFill>
                  <a:srgbClr val="202020"/>
                </a:solidFill>
                <a:effectLst/>
                <a:latin typeface="Arial" panose="020B0604020202020204" pitchFamily="34" charset="0"/>
                <a:cs typeface="Arial" panose="020B0604020202020204" pitchFamily="34" charset="0"/>
              </a:rPr>
              <a:t> </a:t>
            </a:r>
            <a:r>
              <a:rPr lang="en-US" sz="2000" i="0" dirty="0" err="1">
                <a:solidFill>
                  <a:srgbClr val="202020"/>
                </a:solidFill>
                <a:effectLst/>
                <a:latin typeface="Arial" panose="020B0604020202020204" pitchFamily="34" charset="0"/>
                <a:cs typeface="Arial" panose="020B0604020202020204" pitchFamily="34" charset="0"/>
              </a:rPr>
              <a:t>isikult</a:t>
            </a:r>
            <a:r>
              <a:rPr lang="en-US" sz="2000" i="0" dirty="0">
                <a:solidFill>
                  <a:srgbClr val="202020"/>
                </a:solidFill>
                <a:effectLst/>
                <a:latin typeface="Arial" panose="020B0604020202020204" pitchFamily="34" charset="0"/>
                <a:cs typeface="Arial" panose="020B0604020202020204" pitchFamily="34" charset="0"/>
              </a:rPr>
              <a:t>, (</a:t>
            </a:r>
            <a:r>
              <a:rPr lang="en-US" sz="2000" i="0" dirty="0" err="1">
                <a:solidFill>
                  <a:srgbClr val="202020"/>
                </a:solidFill>
                <a:effectLst/>
                <a:latin typeface="Arial" panose="020B0604020202020204" pitchFamily="34" charset="0"/>
                <a:cs typeface="Arial" panose="020B0604020202020204" pitchFamily="34" charset="0"/>
              </a:rPr>
              <a:t>kelleks</a:t>
            </a:r>
            <a:r>
              <a:rPr lang="en-US" sz="2000" i="0" dirty="0">
                <a:solidFill>
                  <a:srgbClr val="202020"/>
                </a:solidFill>
                <a:effectLst/>
                <a:latin typeface="Arial" panose="020B0604020202020204" pitchFamily="34" charset="0"/>
                <a:cs typeface="Arial" panose="020B0604020202020204" pitchFamily="34" charset="0"/>
              </a:rPr>
              <a:t> </a:t>
            </a:r>
            <a:r>
              <a:rPr lang="en-US" sz="2000" i="0" dirty="0" err="1">
                <a:solidFill>
                  <a:srgbClr val="202020"/>
                </a:solidFill>
                <a:effectLst/>
                <a:latin typeface="Arial" panose="020B0604020202020204" pitchFamily="34" charset="0"/>
                <a:cs typeface="Arial" panose="020B0604020202020204" pitchFamily="34" charset="0"/>
              </a:rPr>
              <a:t>võib</a:t>
            </a:r>
            <a:r>
              <a:rPr lang="en-US" sz="2000" i="0" dirty="0">
                <a:solidFill>
                  <a:srgbClr val="202020"/>
                </a:solidFill>
                <a:effectLst/>
                <a:latin typeface="Arial" panose="020B0604020202020204" pitchFamily="34" charset="0"/>
                <a:cs typeface="Arial" panose="020B0604020202020204" pitchFamily="34" charset="0"/>
              </a:rPr>
              <a:t> olla ka </a:t>
            </a:r>
            <a:r>
              <a:rPr lang="en-US" sz="2000" b="0" i="0" dirty="0" err="1">
                <a:solidFill>
                  <a:srgbClr val="202020"/>
                </a:solidFill>
                <a:effectLst/>
                <a:latin typeface="Arial" panose="020B0604020202020204" pitchFamily="34" charset="0"/>
              </a:rPr>
              <a:t>vanaduspensioniikka</a:t>
            </a:r>
            <a:r>
              <a:rPr lang="en-US" sz="2000" b="0" i="0" dirty="0">
                <a:solidFill>
                  <a:srgbClr val="202020"/>
                </a:solidFill>
                <a:effectLst/>
                <a:latin typeface="Arial" panose="020B0604020202020204" pitchFamily="34" charset="0"/>
              </a:rPr>
              <a:t> </a:t>
            </a:r>
            <a:r>
              <a:rPr lang="en-US" sz="2000" b="0" i="0" dirty="0" err="1">
                <a:solidFill>
                  <a:srgbClr val="202020"/>
                </a:solidFill>
                <a:effectLst/>
                <a:latin typeface="Arial" panose="020B0604020202020204" pitchFamily="34" charset="0"/>
              </a:rPr>
              <a:t>jõudnud</a:t>
            </a:r>
            <a:r>
              <a:rPr lang="en-US" sz="2000" b="0" i="0" dirty="0">
                <a:solidFill>
                  <a:srgbClr val="202020"/>
                </a:solidFill>
                <a:effectLst/>
                <a:latin typeface="Arial" panose="020B0604020202020204" pitchFamily="34" charset="0"/>
              </a:rPr>
              <a:t> </a:t>
            </a:r>
            <a:r>
              <a:rPr lang="en-US" sz="2000" b="0" i="0" dirty="0" err="1">
                <a:solidFill>
                  <a:srgbClr val="202020"/>
                </a:solidFill>
                <a:effectLst/>
                <a:latin typeface="Arial" panose="020B0604020202020204" pitchFamily="34" charset="0"/>
              </a:rPr>
              <a:t>isik</a:t>
            </a:r>
            <a:r>
              <a:rPr lang="en-US" sz="2000" b="0" i="0" dirty="0">
                <a:solidFill>
                  <a:srgbClr val="202020"/>
                </a:solidFill>
                <a:effectLst/>
                <a:latin typeface="Arial" panose="020B0604020202020204" pitchFamily="34" charset="0"/>
              </a:rPr>
              <a:t>)</a:t>
            </a:r>
            <a:r>
              <a:rPr lang="en-US" sz="2000" i="0" dirty="0">
                <a:solidFill>
                  <a:srgbClr val="202020"/>
                </a:solidFill>
                <a:effectLst/>
                <a:latin typeface="Arial" panose="020B0604020202020204" pitchFamily="34" charset="0"/>
                <a:cs typeface="Arial" panose="020B0604020202020204" pitchFamily="34" charset="0"/>
              </a:rPr>
              <a:t> </a:t>
            </a:r>
            <a:r>
              <a:rPr lang="en-US" sz="2000" i="0" dirty="0" err="1">
                <a:solidFill>
                  <a:srgbClr val="202020"/>
                </a:solidFill>
                <a:effectLst/>
                <a:latin typeface="Arial" panose="020B0604020202020204" pitchFamily="34" charset="0"/>
                <a:cs typeface="Arial" panose="020B0604020202020204" pitchFamily="34" charset="0"/>
              </a:rPr>
              <a:t>tasu</a:t>
            </a:r>
            <a:r>
              <a:rPr lang="en-US" sz="2000" i="0" dirty="0">
                <a:solidFill>
                  <a:srgbClr val="202020"/>
                </a:solidFill>
                <a:effectLst/>
                <a:latin typeface="Arial" panose="020B0604020202020204" pitchFamily="34" charset="0"/>
                <a:cs typeface="Arial" panose="020B0604020202020204" pitchFamily="34" charset="0"/>
              </a:rPr>
              <a:t> </a:t>
            </a:r>
            <a:r>
              <a:rPr lang="en-US" sz="2000" i="0" dirty="0" err="1">
                <a:solidFill>
                  <a:srgbClr val="202020"/>
                </a:solidFill>
                <a:effectLst/>
                <a:latin typeface="Arial" panose="020B0604020202020204" pitchFamily="34" charset="0"/>
                <a:cs typeface="Arial" panose="020B0604020202020204" pitchFamily="34" charset="0"/>
              </a:rPr>
              <a:t>maksmise</a:t>
            </a:r>
            <a:r>
              <a:rPr lang="en-US" sz="2000" i="0" dirty="0">
                <a:solidFill>
                  <a:srgbClr val="202020"/>
                </a:solidFill>
                <a:effectLst/>
                <a:latin typeface="Arial" panose="020B0604020202020204" pitchFamily="34" charset="0"/>
                <a:cs typeface="Arial" panose="020B0604020202020204" pitchFamily="34" charset="0"/>
              </a:rPr>
              <a:t> </a:t>
            </a:r>
            <a:r>
              <a:rPr lang="en-US" sz="2000" i="0" dirty="0" err="1">
                <a:solidFill>
                  <a:srgbClr val="202020"/>
                </a:solidFill>
                <a:effectLst/>
                <a:latin typeface="Arial" panose="020B0604020202020204" pitchFamily="34" charset="0"/>
                <a:cs typeface="Arial" panose="020B0604020202020204" pitchFamily="34" charset="0"/>
              </a:rPr>
              <a:t>kohustuse</a:t>
            </a:r>
            <a:r>
              <a:rPr lang="en-US" sz="2000" i="0" dirty="0">
                <a:solidFill>
                  <a:srgbClr val="202020"/>
                </a:solidFill>
                <a:effectLst/>
                <a:latin typeface="Arial" panose="020B0604020202020204" pitchFamily="34" charset="0"/>
                <a:cs typeface="Arial" panose="020B0604020202020204" pitchFamily="34" charset="0"/>
              </a:rPr>
              <a:t> </a:t>
            </a:r>
            <a:r>
              <a:rPr lang="en-US" sz="2000" i="0" dirty="0" err="1">
                <a:solidFill>
                  <a:srgbClr val="202020"/>
                </a:solidFill>
                <a:effectLst/>
                <a:latin typeface="Arial" panose="020B0604020202020204" pitchFamily="34" charset="0"/>
                <a:cs typeface="Arial" panose="020B0604020202020204" pitchFamily="34" charset="0"/>
              </a:rPr>
              <a:t>üle</a:t>
            </a:r>
            <a:r>
              <a:rPr lang="en-US" sz="2000" i="0" dirty="0">
                <a:solidFill>
                  <a:srgbClr val="202020"/>
                </a:solidFill>
                <a:effectLst/>
                <a:latin typeface="Arial" panose="020B0604020202020204" pitchFamily="34" charset="0"/>
                <a:cs typeface="Arial" panose="020B0604020202020204" pitchFamily="34" charset="0"/>
              </a:rPr>
              <a:t> </a:t>
            </a:r>
            <a:r>
              <a:rPr lang="en-US" sz="2000" i="0" dirty="0" err="1">
                <a:solidFill>
                  <a:srgbClr val="202020"/>
                </a:solidFill>
                <a:effectLst/>
                <a:latin typeface="Arial" panose="020B0604020202020204" pitchFamily="34" charset="0"/>
                <a:cs typeface="Arial" panose="020B0604020202020204" pitchFamily="34" charset="0"/>
              </a:rPr>
              <a:t>tingimusel</a:t>
            </a:r>
            <a:r>
              <a:rPr lang="en-US" sz="2000" i="0" dirty="0">
                <a:solidFill>
                  <a:srgbClr val="202020"/>
                </a:solidFill>
                <a:effectLst/>
                <a:latin typeface="Arial" panose="020B0604020202020204" pitchFamily="34" charset="0"/>
                <a:cs typeface="Arial" panose="020B0604020202020204" pitchFamily="34" charset="0"/>
              </a:rPr>
              <a:t>, et </a:t>
            </a:r>
            <a:r>
              <a:rPr lang="en-US" sz="2000" i="0" dirty="0" err="1">
                <a:solidFill>
                  <a:srgbClr val="202020"/>
                </a:solidFill>
                <a:effectLst/>
                <a:latin typeface="Arial" panose="020B0604020202020204" pitchFamily="34" charset="0"/>
                <a:cs typeface="Arial" panose="020B0604020202020204" pitchFamily="34" charset="0"/>
              </a:rPr>
              <a:t>nii</a:t>
            </a:r>
            <a:r>
              <a:rPr lang="en-US" sz="2000" i="0" dirty="0">
                <a:solidFill>
                  <a:srgbClr val="202020"/>
                </a:solidFill>
                <a:effectLst/>
                <a:latin typeface="Arial" panose="020B0604020202020204" pitchFamily="34" charset="0"/>
                <a:cs typeface="Arial" panose="020B0604020202020204" pitchFamily="34" charset="0"/>
              </a:rPr>
              <a:t> </a:t>
            </a:r>
            <a:r>
              <a:rPr lang="en-US" sz="2000" i="0" dirty="0" err="1">
                <a:solidFill>
                  <a:srgbClr val="202020"/>
                </a:solidFill>
                <a:effectLst/>
                <a:latin typeface="Arial" panose="020B0604020202020204" pitchFamily="34" charset="0"/>
                <a:cs typeface="Arial" panose="020B0604020202020204" pitchFamily="34" charset="0"/>
              </a:rPr>
              <a:t>isik</a:t>
            </a:r>
            <a:r>
              <a:rPr lang="en-US" sz="2000" i="0" dirty="0">
                <a:solidFill>
                  <a:srgbClr val="202020"/>
                </a:solidFill>
                <a:effectLst/>
                <a:latin typeface="Arial" panose="020B0604020202020204" pitchFamily="34" charset="0"/>
                <a:cs typeface="Arial" panose="020B0604020202020204" pitchFamily="34" charset="0"/>
              </a:rPr>
              <a:t> </a:t>
            </a:r>
            <a:r>
              <a:rPr lang="en-US" sz="2000" i="0" dirty="0" err="1">
                <a:solidFill>
                  <a:srgbClr val="202020"/>
                </a:solidFill>
                <a:effectLst/>
                <a:latin typeface="Arial" panose="020B0604020202020204" pitchFamily="34" charset="0"/>
                <a:cs typeface="Arial" panose="020B0604020202020204" pitchFamily="34" charset="0"/>
              </a:rPr>
              <a:t>kui</a:t>
            </a:r>
            <a:r>
              <a:rPr lang="en-US" sz="2000" i="0" dirty="0">
                <a:solidFill>
                  <a:srgbClr val="202020"/>
                </a:solidFill>
                <a:effectLst/>
                <a:latin typeface="Arial" panose="020B0604020202020204" pitchFamily="34" charset="0"/>
                <a:cs typeface="Arial" panose="020B0604020202020204" pitchFamily="34" charset="0"/>
              </a:rPr>
              <a:t> </a:t>
            </a:r>
            <a:r>
              <a:rPr lang="en-US" sz="2000" i="0" dirty="0" err="1">
                <a:solidFill>
                  <a:srgbClr val="202020"/>
                </a:solidFill>
                <a:effectLst/>
                <a:latin typeface="Arial" panose="020B0604020202020204" pitchFamily="34" charset="0"/>
                <a:cs typeface="Arial" panose="020B0604020202020204" pitchFamily="34" charset="0"/>
              </a:rPr>
              <a:t>abivahendi</a:t>
            </a:r>
            <a:r>
              <a:rPr lang="en-US" sz="2000" i="0" dirty="0">
                <a:solidFill>
                  <a:srgbClr val="202020"/>
                </a:solidFill>
                <a:effectLst/>
                <a:latin typeface="Arial" panose="020B0604020202020204" pitchFamily="34" charset="0"/>
                <a:cs typeface="Arial" panose="020B0604020202020204" pitchFamily="34" charset="0"/>
              </a:rPr>
              <a:t> </a:t>
            </a:r>
            <a:r>
              <a:rPr lang="en-US" sz="2000" i="0" dirty="0" err="1">
                <a:solidFill>
                  <a:srgbClr val="202020"/>
                </a:solidFill>
                <a:effectLst/>
                <a:latin typeface="Arial" panose="020B0604020202020204" pitchFamily="34" charset="0"/>
                <a:cs typeface="Arial" panose="020B0604020202020204" pitchFamily="34" charset="0"/>
              </a:rPr>
              <a:t>müüja</a:t>
            </a:r>
            <a:r>
              <a:rPr lang="en-US" sz="2000" i="0" dirty="0">
                <a:solidFill>
                  <a:srgbClr val="202020"/>
                </a:solidFill>
                <a:effectLst/>
                <a:latin typeface="Arial" panose="020B0604020202020204" pitchFamily="34" charset="0"/>
                <a:cs typeface="Arial" panose="020B0604020202020204" pitchFamily="34" charset="0"/>
              </a:rPr>
              <a:t> </a:t>
            </a:r>
            <a:r>
              <a:rPr lang="en-US" sz="2000" i="0" dirty="0" err="1">
                <a:solidFill>
                  <a:srgbClr val="202020"/>
                </a:solidFill>
                <a:effectLst/>
                <a:latin typeface="Arial" panose="020B0604020202020204" pitchFamily="34" charset="0"/>
                <a:cs typeface="Arial" panose="020B0604020202020204" pitchFamily="34" charset="0"/>
              </a:rPr>
              <a:t>või</a:t>
            </a:r>
            <a:r>
              <a:rPr lang="en-US" sz="2000" i="0" dirty="0">
                <a:solidFill>
                  <a:srgbClr val="202020"/>
                </a:solidFill>
                <a:effectLst/>
                <a:latin typeface="Arial" panose="020B0604020202020204" pitchFamily="34" charset="0"/>
                <a:cs typeface="Arial" panose="020B0604020202020204" pitchFamily="34" charset="0"/>
              </a:rPr>
              <a:t> </a:t>
            </a:r>
            <a:r>
              <a:rPr lang="en-US" sz="2000" i="0" dirty="0" err="1">
                <a:solidFill>
                  <a:srgbClr val="202020"/>
                </a:solidFill>
                <a:effectLst/>
                <a:latin typeface="Arial" panose="020B0604020202020204" pitchFamily="34" charset="0"/>
                <a:cs typeface="Arial" panose="020B0604020202020204" pitchFamily="34" charset="0"/>
              </a:rPr>
              <a:t>üürija</a:t>
            </a:r>
            <a:r>
              <a:rPr lang="en-US" sz="2000" i="0" dirty="0">
                <a:solidFill>
                  <a:srgbClr val="202020"/>
                </a:solidFill>
                <a:effectLst/>
                <a:latin typeface="Arial" panose="020B0604020202020204" pitchFamily="34" charset="0"/>
                <a:cs typeface="Arial" panose="020B0604020202020204" pitchFamily="34" charset="0"/>
              </a:rPr>
              <a:t> on </a:t>
            </a:r>
            <a:r>
              <a:rPr lang="en-US" sz="2000" i="0" dirty="0" err="1">
                <a:solidFill>
                  <a:srgbClr val="202020"/>
                </a:solidFill>
                <a:effectLst/>
                <a:latin typeface="Arial" panose="020B0604020202020204" pitchFamily="34" charset="0"/>
                <a:cs typeface="Arial" panose="020B0604020202020204" pitchFamily="34" charset="0"/>
              </a:rPr>
              <a:t>kokku</a:t>
            </a:r>
            <a:r>
              <a:rPr lang="en-US" sz="2000" i="0" dirty="0">
                <a:solidFill>
                  <a:srgbClr val="202020"/>
                </a:solidFill>
                <a:effectLst/>
                <a:latin typeface="Arial" panose="020B0604020202020204" pitchFamily="34" charset="0"/>
                <a:cs typeface="Arial" panose="020B0604020202020204" pitchFamily="34" charset="0"/>
              </a:rPr>
              <a:t> </a:t>
            </a:r>
            <a:r>
              <a:rPr lang="en-US" sz="2000" i="0" dirty="0" err="1">
                <a:solidFill>
                  <a:srgbClr val="202020"/>
                </a:solidFill>
                <a:effectLst/>
                <a:latin typeface="Arial" panose="020B0604020202020204" pitchFamily="34" charset="0"/>
                <a:cs typeface="Arial" panose="020B0604020202020204" pitchFamily="34" charset="0"/>
              </a:rPr>
              <a:t>leppinud</a:t>
            </a:r>
            <a:r>
              <a:rPr lang="en-US" sz="2000" i="0" dirty="0">
                <a:solidFill>
                  <a:srgbClr val="202020"/>
                </a:solidFill>
                <a:effectLst/>
                <a:latin typeface="Arial" panose="020B0604020202020204" pitchFamily="34" charset="0"/>
                <a:cs typeface="Arial" panose="020B0604020202020204" pitchFamily="34" charset="0"/>
              </a:rPr>
              <a:t> </a:t>
            </a:r>
            <a:r>
              <a:rPr lang="en-US" sz="2000" i="0" dirty="0" err="1">
                <a:solidFill>
                  <a:srgbClr val="202020"/>
                </a:solidFill>
                <a:effectLst/>
                <a:latin typeface="Arial" panose="020B0604020202020204" pitchFamily="34" charset="0"/>
                <a:cs typeface="Arial" panose="020B0604020202020204" pitchFamily="34" charset="0"/>
              </a:rPr>
              <a:t>abivahendi</a:t>
            </a:r>
            <a:r>
              <a:rPr lang="en-US" sz="2000" i="0" dirty="0">
                <a:solidFill>
                  <a:srgbClr val="202020"/>
                </a:solidFill>
                <a:effectLst/>
                <a:latin typeface="Arial" panose="020B0604020202020204" pitchFamily="34" charset="0"/>
                <a:cs typeface="Arial" panose="020B0604020202020204" pitchFamily="34" charset="0"/>
              </a:rPr>
              <a:t> </a:t>
            </a:r>
            <a:r>
              <a:rPr lang="en-US" sz="2000" i="0" dirty="0" err="1">
                <a:solidFill>
                  <a:srgbClr val="202020"/>
                </a:solidFill>
                <a:effectLst/>
                <a:latin typeface="Arial" panose="020B0604020202020204" pitchFamily="34" charset="0"/>
                <a:cs typeface="Arial" panose="020B0604020202020204" pitchFamily="34" charset="0"/>
              </a:rPr>
              <a:t>müügis</a:t>
            </a:r>
            <a:r>
              <a:rPr lang="en-US" sz="2000" i="0" dirty="0">
                <a:solidFill>
                  <a:srgbClr val="202020"/>
                </a:solidFill>
                <a:effectLst/>
                <a:latin typeface="Arial" panose="020B0604020202020204" pitchFamily="34" charset="0"/>
                <a:cs typeface="Arial" panose="020B0604020202020204" pitchFamily="34" charset="0"/>
              </a:rPr>
              <a:t> </a:t>
            </a:r>
            <a:r>
              <a:rPr lang="en-US" sz="2000" i="0" dirty="0" err="1">
                <a:solidFill>
                  <a:srgbClr val="202020"/>
                </a:solidFill>
                <a:effectLst/>
                <a:latin typeface="Arial" panose="020B0604020202020204" pitchFamily="34" charset="0"/>
                <a:cs typeface="Arial" panose="020B0604020202020204" pitchFamily="34" charset="0"/>
              </a:rPr>
              <a:t>või</a:t>
            </a:r>
            <a:r>
              <a:rPr lang="en-US" sz="2000" i="0" dirty="0">
                <a:solidFill>
                  <a:srgbClr val="202020"/>
                </a:solidFill>
                <a:effectLst/>
                <a:latin typeface="Arial" panose="020B0604020202020204" pitchFamily="34" charset="0"/>
                <a:cs typeface="Arial" panose="020B0604020202020204" pitchFamily="34" charset="0"/>
              </a:rPr>
              <a:t> </a:t>
            </a:r>
            <a:r>
              <a:rPr lang="en-US" sz="2000" i="0" dirty="0" err="1">
                <a:solidFill>
                  <a:srgbClr val="202020"/>
                </a:solidFill>
                <a:effectLst/>
                <a:latin typeface="Arial" panose="020B0604020202020204" pitchFamily="34" charset="0"/>
                <a:cs typeface="Arial" panose="020B0604020202020204" pitchFamily="34" charset="0"/>
              </a:rPr>
              <a:t>üürimises</a:t>
            </a:r>
            <a:r>
              <a:rPr lang="en-US" sz="2000" i="0" dirty="0">
                <a:solidFill>
                  <a:srgbClr val="202020"/>
                </a:solidFill>
                <a:effectLst/>
                <a:latin typeface="Arial" panose="020B0604020202020204" pitchFamily="34" charset="0"/>
                <a:cs typeface="Arial" panose="020B0604020202020204" pitchFamily="34" charset="0"/>
              </a:rPr>
              <a:t> </a:t>
            </a:r>
            <a:r>
              <a:rPr lang="en-US" sz="2000" i="0" dirty="0" err="1">
                <a:solidFill>
                  <a:srgbClr val="202020"/>
                </a:solidFill>
                <a:effectLst/>
                <a:latin typeface="Arial" panose="020B0604020202020204" pitchFamily="34" charset="0"/>
                <a:cs typeface="Arial" panose="020B0604020202020204" pitchFamily="34" charset="0"/>
              </a:rPr>
              <a:t>tingimustel</a:t>
            </a:r>
            <a:r>
              <a:rPr lang="en-US" sz="2000" i="0" dirty="0">
                <a:solidFill>
                  <a:srgbClr val="202020"/>
                </a:solidFill>
                <a:effectLst/>
                <a:latin typeface="Arial" panose="020B0604020202020204" pitchFamily="34" charset="0"/>
                <a:cs typeface="Arial" panose="020B0604020202020204" pitchFamily="34" charset="0"/>
              </a:rPr>
              <a:t>, mis </a:t>
            </a:r>
            <a:r>
              <a:rPr lang="en-US" sz="2000" b="0" i="0" dirty="0" err="1">
                <a:solidFill>
                  <a:srgbClr val="202020"/>
                </a:solidFill>
                <a:effectLst/>
                <a:latin typeface="Arial" panose="020B0604020202020204" pitchFamily="34" charset="0"/>
              </a:rPr>
              <a:t>vastab</a:t>
            </a:r>
            <a:r>
              <a:rPr lang="en-US" sz="2000" b="0" i="0" dirty="0">
                <a:solidFill>
                  <a:srgbClr val="202020"/>
                </a:solidFill>
                <a:effectLst/>
                <a:latin typeface="Arial" panose="020B0604020202020204" pitchFamily="34" charset="0"/>
              </a:rPr>
              <a:t> </a:t>
            </a:r>
            <a:r>
              <a:rPr lang="en-US" sz="2000" b="0" i="0" dirty="0" err="1">
                <a:solidFill>
                  <a:srgbClr val="202020"/>
                </a:solidFill>
                <a:effectLst/>
                <a:latin typeface="Arial" panose="020B0604020202020204" pitchFamily="34" charset="0"/>
              </a:rPr>
              <a:t>abivahendite</a:t>
            </a:r>
            <a:r>
              <a:rPr lang="en-US" sz="2000" b="0" i="0" dirty="0">
                <a:solidFill>
                  <a:srgbClr val="202020"/>
                </a:solidFill>
                <a:effectLst/>
                <a:latin typeface="Arial" panose="020B0604020202020204" pitchFamily="34" charset="0"/>
              </a:rPr>
              <a:t> </a:t>
            </a:r>
            <a:r>
              <a:rPr lang="en-US" sz="2000" b="0" i="0" dirty="0" err="1">
                <a:solidFill>
                  <a:srgbClr val="202020"/>
                </a:solidFill>
                <a:effectLst/>
                <a:latin typeface="Arial" panose="020B0604020202020204" pitchFamily="34" charset="0"/>
              </a:rPr>
              <a:t>loetelule</a:t>
            </a:r>
            <a:r>
              <a:rPr lang="en-US" sz="2000" b="0" i="0" dirty="0">
                <a:solidFill>
                  <a:srgbClr val="202020"/>
                </a:solidFill>
                <a:effectLst/>
                <a:latin typeface="Arial" panose="020B0604020202020204" pitchFamily="34" charset="0"/>
              </a:rPr>
              <a:t>, </a:t>
            </a:r>
            <a:r>
              <a:rPr lang="en-US" sz="2000" b="0" i="0" dirty="0" err="1">
                <a:solidFill>
                  <a:srgbClr val="202020"/>
                </a:solidFill>
                <a:effectLst/>
                <a:latin typeface="Arial" panose="020B0604020202020204" pitchFamily="34" charset="0"/>
              </a:rPr>
              <a:t>mille</a:t>
            </a:r>
            <a:r>
              <a:rPr lang="en-US" sz="2000" b="0" i="0" dirty="0">
                <a:solidFill>
                  <a:srgbClr val="202020"/>
                </a:solidFill>
                <a:effectLst/>
                <a:latin typeface="Arial" panose="020B0604020202020204" pitchFamily="34" charset="0"/>
              </a:rPr>
              <a:t> </a:t>
            </a:r>
            <a:r>
              <a:rPr lang="en-US" sz="2000" b="0" i="0" dirty="0" err="1">
                <a:solidFill>
                  <a:srgbClr val="202020"/>
                </a:solidFill>
                <a:effectLst/>
                <a:latin typeface="Arial" panose="020B0604020202020204" pitchFamily="34" charset="0"/>
              </a:rPr>
              <a:t>kehtestab</a:t>
            </a:r>
            <a:r>
              <a:rPr lang="en-US" sz="2000" b="0" i="0" dirty="0">
                <a:solidFill>
                  <a:srgbClr val="202020"/>
                </a:solidFill>
                <a:effectLst/>
                <a:latin typeface="Arial" panose="020B0604020202020204" pitchFamily="34" charset="0"/>
              </a:rPr>
              <a:t> </a:t>
            </a:r>
            <a:r>
              <a:rPr lang="en-US" sz="2000" b="0" i="0" u="none" strike="noStrike" dirty="0" err="1">
                <a:effectLst/>
                <a:latin typeface="Arial" panose="020B0604020202020204" pitchFamily="34" charset="0"/>
              </a:rPr>
              <a:t>sotsiaalmimister</a:t>
            </a:r>
            <a:r>
              <a:rPr lang="en-US" sz="2000" b="0" i="0" u="none" strike="noStrike" dirty="0">
                <a:effectLst/>
                <a:latin typeface="Arial" panose="020B0604020202020204" pitchFamily="34" charset="0"/>
              </a:rPr>
              <a:t> </a:t>
            </a:r>
            <a:r>
              <a:rPr lang="en-US" sz="2000" b="0" i="0" u="none" strike="noStrike" dirty="0" err="1">
                <a:effectLst/>
                <a:latin typeface="Arial" panose="020B0604020202020204" pitchFamily="34" charset="0"/>
              </a:rPr>
              <a:t>oma</a:t>
            </a:r>
            <a:r>
              <a:rPr lang="en-US" sz="2000" b="0" i="0" u="none" strike="noStrike" dirty="0">
                <a:effectLst/>
                <a:latin typeface="Arial" panose="020B0604020202020204" pitchFamily="34" charset="0"/>
              </a:rPr>
              <a:t> </a:t>
            </a:r>
            <a:r>
              <a:rPr lang="en-US" sz="2000" b="0" i="0" dirty="0" err="1">
                <a:solidFill>
                  <a:srgbClr val="202020"/>
                </a:solidFill>
                <a:effectLst/>
                <a:latin typeface="Arial" panose="020B0604020202020204" pitchFamily="34" charset="0"/>
              </a:rPr>
              <a:t>määrusega</a:t>
            </a:r>
            <a:r>
              <a:rPr lang="en-US" sz="2000" b="0" i="0" dirty="0">
                <a:solidFill>
                  <a:srgbClr val="202020"/>
                </a:solidFill>
                <a:effectLst/>
                <a:latin typeface="Arial" panose="020B0604020202020204" pitchFamily="34" charset="0"/>
              </a:rPr>
              <a:t>.</a:t>
            </a:r>
            <a:r>
              <a:rPr lang="en-US" sz="2000" i="0" dirty="0">
                <a:solidFill>
                  <a:srgbClr val="202020"/>
                </a:solidFill>
                <a:effectLst/>
                <a:latin typeface="Arial" panose="020B0604020202020204" pitchFamily="34" charset="0"/>
                <a:cs typeface="Arial" panose="020B0604020202020204" pitchFamily="34" charset="0"/>
              </a:rPr>
              <a:t> </a:t>
            </a:r>
            <a:r>
              <a:rPr lang="en-US" sz="2000" i="0" dirty="0" err="1">
                <a:solidFill>
                  <a:srgbClr val="202020"/>
                </a:solidFill>
                <a:effectLst/>
                <a:latin typeface="Arial" panose="020B0604020202020204" pitchFamily="34" charset="0"/>
                <a:cs typeface="Arial" panose="020B0604020202020204" pitchFamily="34" charset="0"/>
              </a:rPr>
              <a:t>Abivahendi</a:t>
            </a:r>
            <a:r>
              <a:rPr lang="en-US" sz="2000" i="0" dirty="0">
                <a:solidFill>
                  <a:srgbClr val="202020"/>
                </a:solidFill>
                <a:effectLst/>
                <a:latin typeface="Arial" panose="020B0604020202020204" pitchFamily="34" charset="0"/>
                <a:cs typeface="Arial" panose="020B0604020202020204" pitchFamily="34" charset="0"/>
              </a:rPr>
              <a:t> </a:t>
            </a:r>
            <a:r>
              <a:rPr lang="en-US" sz="2000" i="0" dirty="0" err="1">
                <a:solidFill>
                  <a:srgbClr val="202020"/>
                </a:solidFill>
                <a:effectLst/>
                <a:latin typeface="Arial" panose="020B0604020202020204" pitchFamily="34" charset="0"/>
                <a:cs typeface="Arial" panose="020B0604020202020204" pitchFamily="34" charset="0"/>
              </a:rPr>
              <a:t>müüja</a:t>
            </a:r>
            <a:r>
              <a:rPr lang="en-US" sz="2000" i="0" dirty="0">
                <a:solidFill>
                  <a:srgbClr val="202020"/>
                </a:solidFill>
                <a:effectLst/>
                <a:latin typeface="Arial" panose="020B0604020202020204" pitchFamily="34" charset="0"/>
                <a:cs typeface="Arial" panose="020B0604020202020204" pitchFamily="34" charset="0"/>
              </a:rPr>
              <a:t> </a:t>
            </a:r>
            <a:r>
              <a:rPr lang="en-US" sz="2000" i="0" dirty="0" err="1">
                <a:solidFill>
                  <a:srgbClr val="202020"/>
                </a:solidFill>
                <a:effectLst/>
                <a:latin typeface="Arial" panose="020B0604020202020204" pitchFamily="34" charset="0"/>
                <a:cs typeface="Arial" panose="020B0604020202020204" pitchFamily="34" charset="0"/>
              </a:rPr>
              <a:t>või</a:t>
            </a:r>
            <a:r>
              <a:rPr lang="en-US" sz="2000" i="0" dirty="0">
                <a:solidFill>
                  <a:srgbClr val="202020"/>
                </a:solidFill>
                <a:effectLst/>
                <a:latin typeface="Arial" panose="020B0604020202020204" pitchFamily="34" charset="0"/>
                <a:cs typeface="Arial" panose="020B0604020202020204" pitchFamily="34" charset="0"/>
              </a:rPr>
              <a:t> </a:t>
            </a:r>
            <a:r>
              <a:rPr lang="en-US" sz="2000" i="0" dirty="0" err="1">
                <a:solidFill>
                  <a:srgbClr val="202020"/>
                </a:solidFill>
                <a:effectLst/>
                <a:latin typeface="Arial" panose="020B0604020202020204" pitchFamily="34" charset="0"/>
                <a:cs typeface="Arial" panose="020B0604020202020204" pitchFamily="34" charset="0"/>
              </a:rPr>
              <a:t>üürija</a:t>
            </a:r>
            <a:r>
              <a:rPr lang="en-US" sz="2000" i="0" dirty="0">
                <a:solidFill>
                  <a:srgbClr val="202020"/>
                </a:solidFill>
                <a:effectLst/>
                <a:latin typeface="Arial" panose="020B0604020202020204" pitchFamily="34" charset="0"/>
                <a:cs typeface="Arial" panose="020B0604020202020204" pitchFamily="34" charset="0"/>
              </a:rPr>
              <a:t> ja </a:t>
            </a:r>
            <a:r>
              <a:rPr lang="en-US" sz="2000" i="0" dirty="0" err="1">
                <a:solidFill>
                  <a:srgbClr val="202020"/>
                </a:solidFill>
                <a:effectLst/>
                <a:latin typeface="Arial" panose="020B0604020202020204" pitchFamily="34" charset="0"/>
                <a:cs typeface="Arial" panose="020B0604020202020204" pitchFamily="34" charset="0"/>
              </a:rPr>
              <a:t>riik</a:t>
            </a:r>
            <a:r>
              <a:rPr lang="en-US" sz="2000" i="0" dirty="0">
                <a:solidFill>
                  <a:srgbClr val="202020"/>
                </a:solidFill>
                <a:effectLst/>
                <a:latin typeface="Arial" panose="020B0604020202020204" pitchFamily="34" charset="0"/>
                <a:cs typeface="Arial" panose="020B0604020202020204" pitchFamily="34" charset="0"/>
              </a:rPr>
              <a:t> </a:t>
            </a:r>
            <a:r>
              <a:rPr lang="en-US" sz="2000" i="0" dirty="0" err="1">
                <a:solidFill>
                  <a:srgbClr val="202020"/>
                </a:solidFill>
                <a:effectLst/>
                <a:latin typeface="Arial" panose="020B0604020202020204" pitchFamily="34" charset="0"/>
                <a:cs typeface="Arial" panose="020B0604020202020204" pitchFamily="34" charset="0"/>
              </a:rPr>
              <a:t>sõlmivad</a:t>
            </a:r>
            <a:r>
              <a:rPr lang="en-US" sz="2000" i="0" dirty="0">
                <a:solidFill>
                  <a:srgbClr val="202020"/>
                </a:solidFill>
                <a:effectLst/>
                <a:latin typeface="Arial" panose="020B0604020202020204" pitchFamily="34" charset="0"/>
                <a:cs typeface="Arial" panose="020B0604020202020204" pitchFamily="34" charset="0"/>
              </a:rPr>
              <a:t> </a:t>
            </a:r>
            <a:r>
              <a:rPr lang="en-US" sz="2000" i="0" dirty="0" err="1">
                <a:solidFill>
                  <a:srgbClr val="202020"/>
                </a:solidFill>
                <a:effectLst/>
                <a:latin typeface="Arial" panose="020B0604020202020204" pitchFamily="34" charset="0"/>
                <a:cs typeface="Arial" panose="020B0604020202020204" pitchFamily="34" charset="0"/>
              </a:rPr>
              <a:t>vastava</a:t>
            </a:r>
            <a:r>
              <a:rPr lang="en-US" sz="2000" i="0" dirty="0">
                <a:solidFill>
                  <a:srgbClr val="202020"/>
                </a:solidFill>
                <a:effectLst/>
                <a:latin typeface="Arial" panose="020B0604020202020204" pitchFamily="34" charset="0"/>
                <a:cs typeface="Arial" panose="020B0604020202020204" pitchFamily="34" charset="0"/>
              </a:rPr>
              <a:t> </a:t>
            </a:r>
            <a:r>
              <a:rPr lang="en-US" sz="2000" i="0" dirty="0" err="1">
                <a:solidFill>
                  <a:srgbClr val="202020"/>
                </a:solidFill>
                <a:effectLst/>
                <a:latin typeface="Arial" panose="020B0604020202020204" pitchFamily="34" charset="0"/>
                <a:cs typeface="Arial" panose="020B0604020202020204" pitchFamily="34" charset="0"/>
              </a:rPr>
              <a:t>lepingu</a:t>
            </a:r>
            <a:r>
              <a:rPr lang="en-US" sz="2000" i="0" dirty="0">
                <a:solidFill>
                  <a:srgbClr val="202020"/>
                </a:solidFill>
                <a:effectLst/>
                <a:latin typeface="Arial" panose="020B0604020202020204" pitchFamily="34" charset="0"/>
                <a:cs typeface="Arial" panose="020B0604020202020204" pitchFamily="34" charset="0"/>
              </a:rPr>
              <a:t>. </a:t>
            </a:r>
            <a:r>
              <a:rPr lang="en-US" sz="2000" i="0" u="none" strike="noStrike" dirty="0">
                <a:solidFill>
                  <a:srgbClr val="0061AA"/>
                </a:solidFill>
                <a:effectLst/>
                <a:latin typeface="Arial" panose="020B0604020202020204" pitchFamily="34" charset="0"/>
                <a:cs typeface="Arial" panose="020B0604020202020204" pitchFamily="34" charset="0"/>
              </a:rPr>
              <a:t> </a:t>
            </a:r>
          </a:p>
          <a:p>
            <a:pPr marL="0" indent="0" algn="just">
              <a:buNone/>
            </a:pPr>
            <a:endParaRPr lang="en-US" sz="2000" b="0" i="0" dirty="0">
              <a:solidFill>
                <a:srgbClr val="202020"/>
              </a:solidFill>
              <a:effectLst/>
              <a:latin typeface="Arial" panose="020B0604020202020204" pitchFamily="34" charset="0"/>
            </a:endParaRPr>
          </a:p>
          <a:p>
            <a:pPr marL="0" indent="0" algn="just">
              <a:buNone/>
            </a:pPr>
            <a:r>
              <a:rPr lang="en-US" sz="2000" b="0" i="0" dirty="0" err="1">
                <a:solidFill>
                  <a:srgbClr val="202020"/>
                </a:solidFill>
                <a:effectLst/>
                <a:latin typeface="Arial" panose="020B0604020202020204" pitchFamily="34" charset="0"/>
              </a:rPr>
              <a:t>Väljaspool</a:t>
            </a:r>
            <a:r>
              <a:rPr lang="en-US" sz="2000" b="0" i="0" dirty="0">
                <a:solidFill>
                  <a:srgbClr val="202020"/>
                </a:solidFill>
                <a:effectLst/>
                <a:latin typeface="Arial" panose="020B0604020202020204" pitchFamily="34" charset="0"/>
              </a:rPr>
              <a:t> </a:t>
            </a:r>
            <a:r>
              <a:rPr lang="en-US" sz="2000" b="0" i="0" dirty="0" err="1">
                <a:solidFill>
                  <a:srgbClr val="202020"/>
                </a:solidFill>
                <a:effectLst/>
                <a:latin typeface="Arial" panose="020B0604020202020204" pitchFamily="34" charset="0"/>
              </a:rPr>
              <a:t>kodu</a:t>
            </a:r>
            <a:r>
              <a:rPr lang="en-US" sz="2000" b="0" i="0" dirty="0">
                <a:solidFill>
                  <a:srgbClr val="202020"/>
                </a:solidFill>
                <a:effectLst/>
                <a:latin typeface="Arial" panose="020B0604020202020204" pitchFamily="34" charset="0"/>
              </a:rPr>
              <a:t> </a:t>
            </a:r>
            <a:r>
              <a:rPr lang="en-US" sz="2000" b="0" i="0" dirty="0" err="1">
                <a:solidFill>
                  <a:srgbClr val="202020"/>
                </a:solidFill>
                <a:effectLst/>
                <a:latin typeface="Arial" panose="020B0604020202020204" pitchFamily="34" charset="0"/>
              </a:rPr>
              <a:t>osutataval</a:t>
            </a:r>
            <a:r>
              <a:rPr lang="en-US" sz="2000" b="0" i="0" dirty="0">
                <a:solidFill>
                  <a:srgbClr val="202020"/>
                </a:solidFill>
                <a:effectLst/>
                <a:latin typeface="Arial" panose="020B0604020202020204" pitchFamily="34" charset="0"/>
              </a:rPr>
              <a:t> </a:t>
            </a:r>
            <a:r>
              <a:rPr lang="en-US" sz="2000" b="0" i="0" dirty="0" err="1">
                <a:solidFill>
                  <a:srgbClr val="202020"/>
                </a:solidFill>
                <a:effectLst/>
                <a:latin typeface="Arial" panose="020B0604020202020204" pitchFamily="34" charset="0"/>
              </a:rPr>
              <a:t>ööpäevaringsel</a:t>
            </a:r>
            <a:r>
              <a:rPr lang="en-US" sz="2000" b="0" i="0" dirty="0">
                <a:solidFill>
                  <a:srgbClr val="202020"/>
                </a:solidFill>
                <a:effectLst/>
                <a:latin typeface="Arial" panose="020B0604020202020204" pitchFamily="34" charset="0"/>
              </a:rPr>
              <a:t> </a:t>
            </a:r>
            <a:r>
              <a:rPr lang="en-US" sz="2000" b="0" i="0" dirty="0" err="1">
                <a:solidFill>
                  <a:srgbClr val="202020"/>
                </a:solidFill>
                <a:effectLst/>
                <a:latin typeface="Arial" panose="020B0604020202020204" pitchFamily="34" charset="0"/>
              </a:rPr>
              <a:t>üldhooldusteenusel</a:t>
            </a:r>
            <a:r>
              <a:rPr lang="en-US" sz="2000" b="0" i="0" dirty="0">
                <a:solidFill>
                  <a:srgbClr val="202020"/>
                </a:solidFill>
                <a:effectLst/>
                <a:latin typeface="Arial" panose="020B0604020202020204" pitchFamily="34" charset="0"/>
              </a:rPr>
              <a:t>, </a:t>
            </a:r>
            <a:r>
              <a:rPr lang="en-US" sz="2000" b="0" i="0" dirty="0" err="1">
                <a:solidFill>
                  <a:srgbClr val="202020"/>
                </a:solidFill>
                <a:effectLst/>
                <a:latin typeface="Arial" panose="020B0604020202020204" pitchFamily="34" charset="0"/>
              </a:rPr>
              <a:t>kogukonnas</a:t>
            </a:r>
            <a:r>
              <a:rPr lang="en-US" sz="2000" b="0" i="0" dirty="0">
                <a:solidFill>
                  <a:srgbClr val="202020"/>
                </a:solidFill>
                <a:effectLst/>
                <a:latin typeface="Arial" panose="020B0604020202020204" pitchFamily="34" charset="0"/>
              </a:rPr>
              <a:t> </a:t>
            </a:r>
            <a:r>
              <a:rPr lang="en-US" sz="2000" b="0" i="0" dirty="0" err="1">
                <a:solidFill>
                  <a:srgbClr val="202020"/>
                </a:solidFill>
                <a:effectLst/>
                <a:latin typeface="Arial" panose="020B0604020202020204" pitchFamily="34" charset="0"/>
              </a:rPr>
              <a:t>elamise</a:t>
            </a:r>
            <a:r>
              <a:rPr lang="en-US" sz="2000" b="0" i="0" dirty="0">
                <a:solidFill>
                  <a:srgbClr val="202020"/>
                </a:solidFill>
                <a:effectLst/>
                <a:latin typeface="Arial" panose="020B0604020202020204" pitchFamily="34" charset="0"/>
              </a:rPr>
              <a:t> </a:t>
            </a:r>
            <a:r>
              <a:rPr lang="en-US" sz="2000" b="0" i="0" dirty="0" err="1">
                <a:solidFill>
                  <a:srgbClr val="202020"/>
                </a:solidFill>
                <a:effectLst/>
                <a:latin typeface="Arial" panose="020B0604020202020204" pitchFamily="34" charset="0"/>
              </a:rPr>
              <a:t>teenusel</a:t>
            </a:r>
            <a:r>
              <a:rPr lang="en-US" sz="2000" b="0" i="0" dirty="0">
                <a:solidFill>
                  <a:srgbClr val="202020"/>
                </a:solidFill>
                <a:effectLst/>
                <a:latin typeface="Arial" panose="020B0604020202020204" pitchFamily="34" charset="0"/>
              </a:rPr>
              <a:t>, </a:t>
            </a:r>
            <a:r>
              <a:rPr lang="en-US" sz="2000" b="0" i="0" dirty="0" err="1">
                <a:solidFill>
                  <a:srgbClr val="202020"/>
                </a:solidFill>
                <a:effectLst/>
                <a:latin typeface="Arial" panose="020B0604020202020204" pitchFamily="34" charset="0"/>
              </a:rPr>
              <a:t>kui</a:t>
            </a:r>
            <a:r>
              <a:rPr lang="en-US" sz="2000" b="0" i="0" dirty="0">
                <a:solidFill>
                  <a:srgbClr val="202020"/>
                </a:solidFill>
                <a:effectLst/>
                <a:latin typeface="Arial" panose="020B0604020202020204" pitchFamily="34" charset="0"/>
              </a:rPr>
              <a:t> </a:t>
            </a:r>
            <a:r>
              <a:rPr lang="en-US" sz="2000" b="0" i="0" dirty="0" err="1">
                <a:solidFill>
                  <a:srgbClr val="202020"/>
                </a:solidFill>
                <a:effectLst/>
                <a:latin typeface="Arial" panose="020B0604020202020204" pitchFamily="34" charset="0"/>
              </a:rPr>
              <a:t>teenust</a:t>
            </a:r>
            <a:r>
              <a:rPr lang="en-US" sz="2000" b="0" i="0" dirty="0">
                <a:solidFill>
                  <a:srgbClr val="202020"/>
                </a:solidFill>
                <a:effectLst/>
                <a:latin typeface="Arial" panose="020B0604020202020204" pitchFamily="34" charset="0"/>
              </a:rPr>
              <a:t> </a:t>
            </a:r>
            <a:r>
              <a:rPr lang="en-US" sz="2000" b="0" i="0" dirty="0" err="1">
                <a:solidFill>
                  <a:srgbClr val="202020"/>
                </a:solidFill>
                <a:effectLst/>
                <a:latin typeface="Arial" panose="020B0604020202020204" pitchFamily="34" charset="0"/>
              </a:rPr>
              <a:t>osutatakse</a:t>
            </a:r>
            <a:r>
              <a:rPr lang="en-US" sz="2000" b="0" i="0" dirty="0">
                <a:solidFill>
                  <a:srgbClr val="202020"/>
                </a:solidFill>
                <a:effectLst/>
                <a:latin typeface="Arial" panose="020B0604020202020204" pitchFamily="34" charset="0"/>
              </a:rPr>
              <a:t> </a:t>
            </a:r>
            <a:r>
              <a:rPr lang="en-US" sz="2000" b="0" i="0" dirty="0" err="1">
                <a:solidFill>
                  <a:srgbClr val="202020"/>
                </a:solidFill>
                <a:effectLst/>
                <a:latin typeface="Arial" panose="020B0604020202020204" pitchFamily="34" charset="0"/>
              </a:rPr>
              <a:t>rohkem</a:t>
            </a:r>
            <a:r>
              <a:rPr lang="en-US" sz="2000" b="0" i="0" dirty="0">
                <a:solidFill>
                  <a:srgbClr val="202020"/>
                </a:solidFill>
                <a:effectLst/>
                <a:latin typeface="Arial" panose="020B0604020202020204" pitchFamily="34" charset="0"/>
              </a:rPr>
              <a:t> </a:t>
            </a:r>
            <a:r>
              <a:rPr lang="en-US" sz="2000" b="0" i="0" dirty="0" err="1">
                <a:solidFill>
                  <a:srgbClr val="202020"/>
                </a:solidFill>
                <a:effectLst/>
                <a:latin typeface="Arial" panose="020B0604020202020204" pitchFamily="34" charset="0"/>
              </a:rPr>
              <a:t>kui</a:t>
            </a:r>
            <a:r>
              <a:rPr lang="en-US" sz="2000" b="0" i="0" dirty="0">
                <a:solidFill>
                  <a:srgbClr val="202020"/>
                </a:solidFill>
                <a:effectLst/>
                <a:latin typeface="Arial" panose="020B0604020202020204" pitchFamily="34" charset="0"/>
              </a:rPr>
              <a:t> </a:t>
            </a:r>
            <a:r>
              <a:rPr lang="en-US" sz="2000" b="0" i="0" dirty="0" err="1">
                <a:solidFill>
                  <a:srgbClr val="202020"/>
                </a:solidFill>
                <a:effectLst/>
                <a:latin typeface="Arial" panose="020B0604020202020204" pitchFamily="34" charset="0"/>
              </a:rPr>
              <a:t>kümnele</a:t>
            </a:r>
            <a:r>
              <a:rPr lang="en-US" sz="2000" b="0" i="0" dirty="0">
                <a:solidFill>
                  <a:srgbClr val="202020"/>
                </a:solidFill>
                <a:effectLst/>
                <a:latin typeface="Arial" panose="020B0604020202020204" pitchFamily="34" charset="0"/>
              </a:rPr>
              <a:t> </a:t>
            </a:r>
            <a:r>
              <a:rPr lang="en-US" sz="2000" b="0" i="0" dirty="0" err="1">
                <a:solidFill>
                  <a:srgbClr val="202020"/>
                </a:solidFill>
                <a:effectLst/>
                <a:latin typeface="Arial" panose="020B0604020202020204" pitchFamily="34" charset="0"/>
              </a:rPr>
              <a:t>erivajadusega</a:t>
            </a:r>
            <a:r>
              <a:rPr lang="en-US" sz="2000" b="0" i="0" dirty="0">
                <a:solidFill>
                  <a:srgbClr val="202020"/>
                </a:solidFill>
                <a:effectLst/>
                <a:latin typeface="Arial" panose="020B0604020202020204" pitchFamily="34" charset="0"/>
              </a:rPr>
              <a:t> </a:t>
            </a:r>
            <a:r>
              <a:rPr lang="en-US" sz="2000" b="0" i="0" dirty="0" err="1">
                <a:solidFill>
                  <a:srgbClr val="202020"/>
                </a:solidFill>
                <a:effectLst/>
                <a:latin typeface="Arial" panose="020B0604020202020204" pitchFamily="34" charset="0"/>
              </a:rPr>
              <a:t>isikule</a:t>
            </a:r>
            <a:r>
              <a:rPr lang="en-US" sz="2000" b="0" i="0" dirty="0">
                <a:solidFill>
                  <a:srgbClr val="202020"/>
                </a:solidFill>
                <a:effectLst/>
                <a:latin typeface="Arial" panose="020B0604020202020204" pitchFamily="34" charset="0"/>
              </a:rPr>
              <a:t>, </a:t>
            </a:r>
            <a:r>
              <a:rPr lang="en-US" sz="2000" b="0" i="0" dirty="0" err="1">
                <a:solidFill>
                  <a:srgbClr val="202020"/>
                </a:solidFill>
                <a:effectLst/>
                <a:latin typeface="Arial" panose="020B0604020202020204" pitchFamily="34" charset="0"/>
              </a:rPr>
              <a:t>või</a:t>
            </a:r>
            <a:r>
              <a:rPr lang="en-US" sz="2000" b="0" i="0" dirty="0">
                <a:solidFill>
                  <a:srgbClr val="202020"/>
                </a:solidFill>
                <a:effectLst/>
                <a:latin typeface="Arial" panose="020B0604020202020204" pitchFamily="34" charset="0"/>
              </a:rPr>
              <a:t> </a:t>
            </a:r>
            <a:r>
              <a:rPr lang="en-US" sz="2000" b="0" i="0" dirty="0" err="1">
                <a:solidFill>
                  <a:srgbClr val="202020"/>
                </a:solidFill>
                <a:effectLst/>
                <a:latin typeface="Arial" panose="020B0604020202020204" pitchFamily="34" charset="0"/>
              </a:rPr>
              <a:t>ööpäevaringsel</a:t>
            </a:r>
            <a:r>
              <a:rPr lang="en-US" sz="2000" b="0" i="0" dirty="0">
                <a:solidFill>
                  <a:srgbClr val="202020"/>
                </a:solidFill>
                <a:effectLst/>
                <a:latin typeface="Arial" panose="020B0604020202020204" pitchFamily="34" charset="0"/>
              </a:rPr>
              <a:t> </a:t>
            </a:r>
            <a:r>
              <a:rPr lang="en-US" sz="2000" b="0" i="0" dirty="0" err="1">
                <a:solidFill>
                  <a:srgbClr val="202020"/>
                </a:solidFill>
                <a:effectLst/>
                <a:latin typeface="Arial" panose="020B0604020202020204" pitchFamily="34" charset="0"/>
              </a:rPr>
              <a:t>erihooldusteenusel</a:t>
            </a:r>
            <a:r>
              <a:rPr lang="en-US" sz="2000" b="0" i="0" dirty="0">
                <a:solidFill>
                  <a:srgbClr val="202020"/>
                </a:solidFill>
                <a:effectLst/>
                <a:latin typeface="Arial" panose="020B0604020202020204" pitchFamily="34" charset="0"/>
              </a:rPr>
              <a:t> </a:t>
            </a:r>
            <a:r>
              <a:rPr lang="en-US" sz="2000" b="0" i="0" dirty="0" err="1">
                <a:solidFill>
                  <a:srgbClr val="202020"/>
                </a:solidFill>
                <a:effectLst/>
                <a:latin typeface="Arial" panose="020B0604020202020204" pitchFamily="34" charset="0"/>
              </a:rPr>
              <a:t>viibival</a:t>
            </a:r>
            <a:r>
              <a:rPr lang="en-US" sz="2000" b="0" i="0" dirty="0">
                <a:solidFill>
                  <a:srgbClr val="202020"/>
                </a:solidFill>
                <a:effectLst/>
                <a:latin typeface="Arial" panose="020B0604020202020204" pitchFamily="34" charset="0"/>
              </a:rPr>
              <a:t> </a:t>
            </a:r>
            <a:r>
              <a:rPr lang="en-US" sz="2000" b="0" i="0" dirty="0" err="1">
                <a:solidFill>
                  <a:srgbClr val="202020"/>
                </a:solidFill>
                <a:effectLst/>
                <a:latin typeface="Arial" panose="020B0604020202020204" pitchFamily="34" charset="0"/>
              </a:rPr>
              <a:t>isikul</a:t>
            </a:r>
            <a:r>
              <a:rPr lang="en-US" sz="2000" b="0" i="0" dirty="0">
                <a:solidFill>
                  <a:srgbClr val="202020"/>
                </a:solidFill>
                <a:effectLst/>
                <a:latin typeface="Arial" panose="020B0604020202020204" pitchFamily="34" charset="0"/>
              </a:rPr>
              <a:t> </a:t>
            </a:r>
            <a:r>
              <a:rPr lang="en-US" sz="2000" b="0" i="0" dirty="0" err="1">
                <a:solidFill>
                  <a:srgbClr val="202020"/>
                </a:solidFill>
                <a:effectLst/>
                <a:latin typeface="Arial" panose="020B0604020202020204" pitchFamily="34" charset="0"/>
              </a:rPr>
              <a:t>ei</a:t>
            </a:r>
            <a:r>
              <a:rPr lang="en-US" sz="2000" b="0" i="0" dirty="0">
                <a:solidFill>
                  <a:srgbClr val="202020"/>
                </a:solidFill>
                <a:effectLst/>
                <a:latin typeface="Arial" panose="020B0604020202020204" pitchFamily="34" charset="0"/>
              </a:rPr>
              <a:t> ole </a:t>
            </a:r>
            <a:r>
              <a:rPr lang="en-US" sz="2000" b="0" i="0" dirty="0" err="1">
                <a:solidFill>
                  <a:srgbClr val="202020"/>
                </a:solidFill>
                <a:effectLst/>
                <a:latin typeface="Arial" panose="020B0604020202020204" pitchFamily="34" charset="0"/>
              </a:rPr>
              <a:t>tasu</a:t>
            </a:r>
            <a:r>
              <a:rPr lang="en-US" sz="2000" b="0" i="0" dirty="0">
                <a:solidFill>
                  <a:srgbClr val="202020"/>
                </a:solidFill>
                <a:effectLst/>
                <a:latin typeface="Arial" panose="020B0604020202020204" pitchFamily="34" charset="0"/>
              </a:rPr>
              <a:t> </a:t>
            </a:r>
            <a:r>
              <a:rPr lang="en-US" sz="2000" b="0" i="0" dirty="0" err="1">
                <a:solidFill>
                  <a:srgbClr val="202020"/>
                </a:solidFill>
                <a:effectLst/>
                <a:latin typeface="Arial" panose="020B0604020202020204" pitchFamily="34" charset="0"/>
              </a:rPr>
              <a:t>maksmise</a:t>
            </a:r>
            <a:r>
              <a:rPr lang="en-US" sz="2000" b="0" i="0" dirty="0">
                <a:solidFill>
                  <a:srgbClr val="202020"/>
                </a:solidFill>
                <a:effectLst/>
                <a:latin typeface="Arial" panose="020B0604020202020204" pitchFamily="34" charset="0"/>
              </a:rPr>
              <a:t> </a:t>
            </a:r>
            <a:r>
              <a:rPr lang="en-US" sz="2000" b="0" i="0" dirty="0" err="1">
                <a:solidFill>
                  <a:srgbClr val="202020"/>
                </a:solidFill>
                <a:effectLst/>
                <a:latin typeface="Arial" panose="020B0604020202020204" pitchFamily="34" charset="0"/>
              </a:rPr>
              <a:t>kohustuse</a:t>
            </a:r>
            <a:r>
              <a:rPr lang="en-US" sz="2000" b="0" i="0" dirty="0">
                <a:solidFill>
                  <a:srgbClr val="202020"/>
                </a:solidFill>
                <a:effectLst/>
                <a:latin typeface="Arial" panose="020B0604020202020204" pitchFamily="34" charset="0"/>
              </a:rPr>
              <a:t> </a:t>
            </a:r>
            <a:r>
              <a:rPr lang="en-US" sz="2000" b="0" i="0" dirty="0" err="1">
                <a:solidFill>
                  <a:srgbClr val="202020"/>
                </a:solidFill>
                <a:effectLst/>
                <a:latin typeface="Arial" panose="020B0604020202020204" pitchFamily="34" charset="0"/>
              </a:rPr>
              <a:t>ülevõtmise</a:t>
            </a:r>
            <a:r>
              <a:rPr lang="en-US" sz="2000" b="0" i="0" dirty="0">
                <a:solidFill>
                  <a:srgbClr val="202020"/>
                </a:solidFill>
                <a:effectLst/>
                <a:latin typeface="Arial" panose="020B0604020202020204" pitchFamily="34" charset="0"/>
              </a:rPr>
              <a:t> </a:t>
            </a:r>
            <a:r>
              <a:rPr lang="en-US" sz="2000" b="0" i="0" dirty="0" err="1">
                <a:solidFill>
                  <a:srgbClr val="202020"/>
                </a:solidFill>
                <a:effectLst/>
                <a:latin typeface="Arial" panose="020B0604020202020204" pitchFamily="34" charset="0"/>
              </a:rPr>
              <a:t>taotlemise</a:t>
            </a:r>
            <a:r>
              <a:rPr lang="en-US" sz="2000" b="0" i="0" dirty="0">
                <a:solidFill>
                  <a:srgbClr val="202020"/>
                </a:solidFill>
                <a:effectLst/>
                <a:latin typeface="Arial" panose="020B0604020202020204" pitchFamily="34" charset="0"/>
              </a:rPr>
              <a:t> </a:t>
            </a:r>
            <a:r>
              <a:rPr lang="en-US" sz="2000" b="0" i="0" dirty="0" err="1">
                <a:solidFill>
                  <a:srgbClr val="202020"/>
                </a:solidFill>
                <a:effectLst/>
                <a:latin typeface="Arial" panose="020B0604020202020204" pitchFamily="34" charset="0"/>
              </a:rPr>
              <a:t>õigust</a:t>
            </a:r>
            <a:r>
              <a:rPr lang="en-US" sz="2000" b="0" i="0" dirty="0">
                <a:solidFill>
                  <a:srgbClr val="202020"/>
                </a:solidFill>
                <a:effectLst/>
                <a:latin typeface="Arial" panose="020B0604020202020204" pitchFamily="34" charset="0"/>
              </a:rPr>
              <a:t> </a:t>
            </a:r>
            <a:r>
              <a:rPr lang="en-US" sz="2000" b="0" i="0" dirty="0" err="1">
                <a:solidFill>
                  <a:srgbClr val="202020"/>
                </a:solidFill>
                <a:effectLst/>
                <a:latin typeface="Arial" panose="020B0604020202020204" pitchFamily="34" charset="0"/>
              </a:rPr>
              <a:t>abivahendi</a:t>
            </a:r>
            <a:r>
              <a:rPr lang="en-US" sz="2000" b="0" i="0" dirty="0">
                <a:solidFill>
                  <a:srgbClr val="202020"/>
                </a:solidFill>
                <a:effectLst/>
                <a:latin typeface="Arial" panose="020B0604020202020204" pitchFamily="34" charset="0"/>
              </a:rPr>
              <a:t> </a:t>
            </a:r>
            <a:r>
              <a:rPr lang="en-US" sz="2000" b="0" i="0" dirty="0" err="1">
                <a:solidFill>
                  <a:srgbClr val="202020"/>
                </a:solidFill>
                <a:effectLst/>
                <a:latin typeface="Arial" panose="020B0604020202020204" pitchFamily="34" charset="0"/>
              </a:rPr>
              <a:t>eest</a:t>
            </a:r>
            <a:r>
              <a:rPr lang="en-US" sz="2000" b="0" i="0" dirty="0">
                <a:solidFill>
                  <a:srgbClr val="202020"/>
                </a:solidFill>
                <a:effectLst/>
                <a:latin typeface="Arial" panose="020B0604020202020204" pitchFamily="34" charset="0"/>
              </a:rPr>
              <a:t>, mis on </a:t>
            </a:r>
            <a:r>
              <a:rPr lang="en-US" sz="2000" b="0" i="0" dirty="0" err="1">
                <a:solidFill>
                  <a:srgbClr val="202020"/>
                </a:solidFill>
                <a:effectLst/>
                <a:latin typeface="Arial" panose="020B0604020202020204" pitchFamily="34" charset="0"/>
              </a:rPr>
              <a:t>otseselt</a:t>
            </a:r>
            <a:r>
              <a:rPr lang="en-US" sz="2000" b="0" i="0" dirty="0">
                <a:solidFill>
                  <a:srgbClr val="202020"/>
                </a:solidFill>
                <a:effectLst/>
                <a:latin typeface="Arial" panose="020B0604020202020204" pitchFamily="34" charset="0"/>
              </a:rPr>
              <a:t> </a:t>
            </a:r>
            <a:r>
              <a:rPr lang="en-US" sz="2000" b="0" i="0" dirty="0" err="1">
                <a:solidFill>
                  <a:srgbClr val="202020"/>
                </a:solidFill>
                <a:effectLst/>
                <a:latin typeface="Arial" panose="020B0604020202020204" pitchFamily="34" charset="0"/>
              </a:rPr>
              <a:t>seotud</a:t>
            </a:r>
            <a:r>
              <a:rPr lang="en-US" sz="2000" b="0" i="0" dirty="0">
                <a:solidFill>
                  <a:srgbClr val="202020"/>
                </a:solidFill>
                <a:effectLst/>
                <a:latin typeface="Arial" panose="020B0604020202020204" pitchFamily="34" charset="0"/>
              </a:rPr>
              <a:t> </a:t>
            </a:r>
            <a:r>
              <a:rPr lang="en-US" sz="2000" b="0" i="0" dirty="0" err="1">
                <a:solidFill>
                  <a:srgbClr val="202020"/>
                </a:solidFill>
                <a:effectLst/>
                <a:latin typeface="Arial" panose="020B0604020202020204" pitchFamily="34" charset="0"/>
              </a:rPr>
              <a:t>hooldusteenuse</a:t>
            </a:r>
            <a:r>
              <a:rPr lang="en-US" sz="2000" b="0" i="0" dirty="0">
                <a:solidFill>
                  <a:srgbClr val="202020"/>
                </a:solidFill>
                <a:effectLst/>
                <a:latin typeface="Arial" panose="020B0604020202020204" pitchFamily="34" charset="0"/>
              </a:rPr>
              <a:t> </a:t>
            </a:r>
            <a:r>
              <a:rPr lang="en-US" sz="2000" b="0" i="0" dirty="0" err="1">
                <a:solidFill>
                  <a:srgbClr val="202020"/>
                </a:solidFill>
                <a:effectLst/>
                <a:latin typeface="Arial" panose="020B0604020202020204" pitchFamily="34" charset="0"/>
              </a:rPr>
              <a:t>osutamise</a:t>
            </a:r>
            <a:r>
              <a:rPr lang="en-US" sz="2000" b="0" i="0" dirty="0">
                <a:solidFill>
                  <a:srgbClr val="202020"/>
                </a:solidFill>
                <a:effectLst/>
                <a:latin typeface="Arial" panose="020B0604020202020204" pitchFamily="34" charset="0"/>
              </a:rPr>
              <a:t> </a:t>
            </a:r>
            <a:r>
              <a:rPr lang="en-US" sz="2000" b="0" i="0" dirty="0" err="1">
                <a:solidFill>
                  <a:srgbClr val="202020"/>
                </a:solidFill>
                <a:effectLst/>
                <a:latin typeface="Arial" panose="020B0604020202020204" pitchFamily="34" charset="0"/>
              </a:rPr>
              <a:t>või</a:t>
            </a:r>
            <a:r>
              <a:rPr lang="en-US" sz="2000" b="0" i="0" dirty="0">
                <a:solidFill>
                  <a:srgbClr val="202020"/>
                </a:solidFill>
                <a:effectLst/>
                <a:latin typeface="Arial" panose="020B0604020202020204" pitchFamily="34" charset="0"/>
              </a:rPr>
              <a:t> </a:t>
            </a:r>
            <a:r>
              <a:rPr lang="en-US" sz="2000" b="0" i="0" dirty="0" err="1">
                <a:solidFill>
                  <a:srgbClr val="202020"/>
                </a:solidFill>
                <a:effectLst/>
                <a:latin typeface="Arial" panose="020B0604020202020204" pitchFamily="34" charset="0"/>
              </a:rPr>
              <a:t>teenuse</a:t>
            </a:r>
            <a:r>
              <a:rPr lang="en-US" sz="2000" b="0" i="0" dirty="0">
                <a:solidFill>
                  <a:srgbClr val="202020"/>
                </a:solidFill>
                <a:effectLst/>
                <a:latin typeface="Arial" panose="020B0604020202020204" pitchFamily="34" charset="0"/>
              </a:rPr>
              <a:t> </a:t>
            </a:r>
            <a:r>
              <a:rPr lang="en-US" sz="2000" b="0" i="0" dirty="0" err="1">
                <a:solidFill>
                  <a:srgbClr val="202020"/>
                </a:solidFill>
                <a:effectLst/>
                <a:latin typeface="Arial" panose="020B0604020202020204" pitchFamily="34" charset="0"/>
              </a:rPr>
              <a:t>osutamiseks</a:t>
            </a:r>
            <a:r>
              <a:rPr lang="en-US" sz="2000" b="0" i="0" dirty="0">
                <a:solidFill>
                  <a:srgbClr val="202020"/>
                </a:solidFill>
                <a:effectLst/>
                <a:latin typeface="Arial" panose="020B0604020202020204" pitchFamily="34" charset="0"/>
              </a:rPr>
              <a:t> </a:t>
            </a:r>
            <a:r>
              <a:rPr lang="en-US" sz="2000" b="0" i="0" dirty="0" err="1">
                <a:solidFill>
                  <a:srgbClr val="202020"/>
                </a:solidFill>
                <a:effectLst/>
                <a:latin typeface="Arial" panose="020B0604020202020204" pitchFamily="34" charset="0"/>
              </a:rPr>
              <a:t>kasutatava</a:t>
            </a:r>
            <a:r>
              <a:rPr lang="en-US" sz="2000" b="0" i="0" dirty="0">
                <a:solidFill>
                  <a:srgbClr val="202020"/>
                </a:solidFill>
                <a:effectLst/>
                <a:latin typeface="Arial" panose="020B0604020202020204" pitchFamily="34" charset="0"/>
              </a:rPr>
              <a:t> </a:t>
            </a:r>
            <a:r>
              <a:rPr lang="en-US" sz="2000" b="0" i="0" dirty="0" err="1">
                <a:solidFill>
                  <a:srgbClr val="202020"/>
                </a:solidFill>
                <a:effectLst/>
                <a:latin typeface="Arial" panose="020B0604020202020204" pitchFamily="34" charset="0"/>
              </a:rPr>
              <a:t>hoonega</a:t>
            </a:r>
            <a:r>
              <a:rPr lang="en-US" sz="2000" b="0" i="0" dirty="0">
                <a:solidFill>
                  <a:srgbClr val="202020"/>
                </a:solidFill>
                <a:effectLst/>
                <a:latin typeface="Arial" panose="020B0604020202020204" pitchFamily="34" charset="0"/>
              </a:rPr>
              <a:t>.</a:t>
            </a:r>
            <a:endParaRPr lang="en-US" sz="2000" i="0" u="none" strike="noStrike" dirty="0">
              <a:solidFill>
                <a:srgbClr val="0061AA"/>
              </a:solidFill>
              <a:effectLst/>
              <a:latin typeface="Arial" panose="020B0604020202020204" pitchFamily="34" charset="0"/>
              <a:cs typeface="Arial" panose="020B0604020202020204" pitchFamily="34" charset="0"/>
            </a:endParaRPr>
          </a:p>
          <a:p>
            <a:endParaRPr lang="en-US" dirty="0"/>
          </a:p>
        </p:txBody>
      </p:sp>
      <p:sp>
        <p:nvSpPr>
          <p:cNvPr id="4" name="Slide Number Placeholder 3">
            <a:extLst>
              <a:ext uri="{FF2B5EF4-FFF2-40B4-BE49-F238E27FC236}">
                <a16:creationId xmlns:a16="http://schemas.microsoft.com/office/drawing/2014/main" id="{A5D20E8B-870F-4C85-B911-C5216626D833}"/>
              </a:ext>
            </a:extLst>
          </p:cNvPr>
          <p:cNvSpPr>
            <a:spLocks noGrp="1"/>
          </p:cNvSpPr>
          <p:nvPr>
            <p:ph type="sldNum" sz="quarter" idx="12"/>
          </p:nvPr>
        </p:nvSpPr>
        <p:spPr/>
        <p:txBody>
          <a:bodyPr/>
          <a:lstStyle/>
          <a:p>
            <a:fld id="{43C96F2C-55A6-44ED-B3C0-9B060C12C831}" type="slidenum">
              <a:rPr lang="et-EE" smtClean="0"/>
              <a:pPr/>
              <a:t>8</a:t>
            </a:fld>
            <a:endParaRPr lang="et-EE"/>
          </a:p>
        </p:txBody>
      </p:sp>
    </p:spTree>
    <p:extLst>
      <p:ext uri="{BB962C8B-B14F-4D97-AF65-F5344CB8AC3E}">
        <p14:creationId xmlns:p14="http://schemas.microsoft.com/office/powerpoint/2010/main" val="1324616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E58507-3CE3-47ED-9769-72467081FC0A}"/>
              </a:ext>
            </a:extLst>
          </p:cNvPr>
          <p:cNvSpPr>
            <a:spLocks noGrp="1"/>
          </p:cNvSpPr>
          <p:nvPr>
            <p:ph type="title"/>
          </p:nvPr>
        </p:nvSpPr>
        <p:spPr>
          <a:xfrm>
            <a:off x="457200" y="136525"/>
            <a:ext cx="8229600" cy="772195"/>
          </a:xfrm>
        </p:spPr>
        <p:txBody>
          <a:bodyPr>
            <a:normAutofit/>
          </a:bodyPr>
          <a:lstStyle/>
          <a:p>
            <a:r>
              <a:rPr lang="en-US" sz="3600" dirty="0" err="1">
                <a:solidFill>
                  <a:srgbClr val="0070C0"/>
                </a:solidFill>
                <a:effectLst/>
                <a:latin typeface="Arial" panose="020B0604020202020204" pitchFamily="34" charset="0"/>
                <a:ea typeface="Arial" panose="020B0604020202020204" pitchFamily="34" charset="0"/>
                <a:cs typeface="Arial" panose="020B0604020202020204" pitchFamily="34" charset="0"/>
              </a:rPr>
              <a:t>Tervisekindlustus</a:t>
            </a:r>
            <a:endParaRPr lang="en-US" sz="3600" dirty="0"/>
          </a:p>
        </p:txBody>
      </p:sp>
      <p:sp>
        <p:nvSpPr>
          <p:cNvPr id="3" name="Content Placeholder 2">
            <a:extLst>
              <a:ext uri="{FF2B5EF4-FFF2-40B4-BE49-F238E27FC236}">
                <a16:creationId xmlns:a16="http://schemas.microsoft.com/office/drawing/2014/main" id="{F1B1A0CE-D5EE-44BF-A536-8808E9EFE78D}"/>
              </a:ext>
            </a:extLst>
          </p:cNvPr>
          <p:cNvSpPr>
            <a:spLocks noGrp="1"/>
          </p:cNvSpPr>
          <p:nvPr>
            <p:ph idx="1"/>
          </p:nvPr>
        </p:nvSpPr>
        <p:spPr>
          <a:xfrm>
            <a:off x="457200" y="908720"/>
            <a:ext cx="8363272" cy="5812755"/>
          </a:xfrm>
        </p:spPr>
        <p:txBody>
          <a:bodyPr>
            <a:normAutofit fontScale="92500" lnSpcReduction="20000"/>
          </a:bodyPr>
          <a:lstStyle/>
          <a:p>
            <a:pPr marL="0" indent="0" algn="just">
              <a:buNone/>
            </a:pPr>
            <a:r>
              <a:rPr lang="en-US" sz="1900" dirty="0">
                <a:solidFill>
                  <a:srgbClr val="0070C0"/>
                </a:solidFill>
                <a:effectLst/>
                <a:latin typeface="Arial" panose="020B0604020202020204" pitchFamily="34" charset="0"/>
                <a:ea typeface="Arial" panose="020B0604020202020204" pitchFamily="34" charset="0"/>
              </a:rPr>
              <a:t>HC113 </a:t>
            </a:r>
            <a:r>
              <a:rPr lang="en-US" sz="1900" b="1" dirty="0" err="1">
                <a:solidFill>
                  <a:srgbClr val="0070C0"/>
                </a:solidFill>
                <a:effectLst/>
                <a:latin typeface="Arial" panose="020B0604020202020204" pitchFamily="34" charset="0"/>
                <a:ea typeface="Arial" panose="020B0604020202020204" pitchFamily="34" charset="0"/>
                <a:cs typeface="Arial" panose="020B0604020202020204" pitchFamily="34" charset="0"/>
              </a:rPr>
              <a:t>Tervisekindlustus</a:t>
            </a:r>
            <a:endParaRPr lang="en-US" sz="1900" b="1" dirty="0">
              <a:solidFill>
                <a:srgbClr val="0070C0"/>
              </a:solidFill>
              <a:effectLst/>
              <a:latin typeface="Arial" panose="020B0604020202020204" pitchFamily="34" charset="0"/>
              <a:ea typeface="Arial" panose="020B0604020202020204" pitchFamily="34" charset="0"/>
              <a:cs typeface="Arial" panose="020B0604020202020204" pitchFamily="34" charset="0"/>
            </a:endParaRPr>
          </a:p>
          <a:p>
            <a:pPr algn="just"/>
            <a:r>
              <a:rPr lang="en-US" sz="1900" dirty="0">
                <a:solidFill>
                  <a:srgbClr val="0070C0"/>
                </a:solidFill>
                <a:effectLst/>
                <a:latin typeface="Arial" panose="020B0604020202020204" pitchFamily="34" charset="0"/>
                <a:ea typeface="Arial" panose="020B0604020202020204" pitchFamily="34" charset="0"/>
                <a:cs typeface="Arial" panose="020B0604020202020204" pitchFamily="34" charset="0"/>
              </a:rPr>
              <a:t>Kas teil on </a:t>
            </a:r>
            <a:r>
              <a:rPr lang="en-US" sz="1900" dirty="0" err="1">
                <a:solidFill>
                  <a:srgbClr val="0070C0"/>
                </a:solidFill>
                <a:effectLst/>
                <a:latin typeface="Arial" panose="020B0604020202020204" pitchFamily="34" charset="0"/>
                <a:ea typeface="Arial" panose="020B0604020202020204" pitchFamily="34" charset="0"/>
                <a:cs typeface="Arial" panose="020B0604020202020204" pitchFamily="34" charset="0"/>
              </a:rPr>
              <a:t>mõni</a:t>
            </a:r>
            <a:r>
              <a:rPr lang="en-US" sz="1900" dirty="0">
                <a:solidFill>
                  <a:srgbClr val="0070C0"/>
                </a:solidFill>
                <a:effectLst/>
                <a:latin typeface="Arial" panose="020B0604020202020204" pitchFamily="34" charset="0"/>
                <a:ea typeface="Arial" panose="020B0604020202020204" pitchFamily="34" charset="0"/>
                <a:cs typeface="Arial" panose="020B0604020202020204" pitchFamily="34" charset="0"/>
              </a:rPr>
              <a:t> </a:t>
            </a:r>
            <a:r>
              <a:rPr lang="en-US" sz="1900" dirty="0" err="1">
                <a:solidFill>
                  <a:srgbClr val="0070C0"/>
                </a:solidFill>
                <a:effectLst/>
                <a:latin typeface="Arial" panose="020B0604020202020204" pitchFamily="34" charset="0"/>
                <a:ea typeface="Arial" panose="020B0604020202020204" pitchFamily="34" charset="0"/>
                <a:cs typeface="Arial" panose="020B0604020202020204" pitchFamily="34" charset="0"/>
              </a:rPr>
              <a:t>tervisekindlustus</a:t>
            </a:r>
            <a:r>
              <a:rPr lang="en-US" sz="1900" dirty="0">
                <a:solidFill>
                  <a:srgbClr val="0070C0"/>
                </a:solidFill>
                <a:effectLst/>
                <a:latin typeface="Arial" panose="020B0604020202020204" pitchFamily="34" charset="0"/>
                <a:ea typeface="Arial" panose="020B0604020202020204" pitchFamily="34" charset="0"/>
                <a:cs typeface="Arial" panose="020B0604020202020204" pitchFamily="34" charset="0"/>
              </a:rPr>
              <a:t> </a:t>
            </a:r>
            <a:r>
              <a:rPr lang="en-US" sz="1900" dirty="0" err="1">
                <a:solidFill>
                  <a:srgbClr val="0070C0"/>
                </a:solidFill>
                <a:effectLst/>
                <a:latin typeface="Arial" panose="020B0604020202020204" pitchFamily="34" charset="0"/>
                <a:ea typeface="Arial" panose="020B0604020202020204" pitchFamily="34" charset="0"/>
                <a:cs typeface="Arial" panose="020B0604020202020204" pitchFamily="34" charset="0"/>
              </a:rPr>
              <a:t>lisaks</a:t>
            </a:r>
            <a:r>
              <a:rPr lang="en-US" sz="1900" dirty="0">
                <a:solidFill>
                  <a:srgbClr val="0070C0"/>
                </a:solidFill>
                <a:effectLst/>
                <a:latin typeface="Arial" panose="020B0604020202020204" pitchFamily="34" charset="0"/>
                <a:ea typeface="Arial" panose="020B0604020202020204" pitchFamily="34" charset="0"/>
                <a:cs typeface="Arial" panose="020B0604020202020204" pitchFamily="34" charset="0"/>
              </a:rPr>
              <a:t> </a:t>
            </a:r>
            <a:r>
              <a:rPr lang="en-US" sz="1900" dirty="0" err="1">
                <a:solidFill>
                  <a:srgbClr val="0070C0"/>
                </a:solidFill>
                <a:effectLst/>
                <a:latin typeface="Arial" panose="020B0604020202020204" pitchFamily="34" charset="0"/>
                <a:ea typeface="Arial" panose="020B0604020202020204" pitchFamily="34" charset="0"/>
                <a:cs typeface="Arial" panose="020B0604020202020204" pitchFamily="34" charset="0"/>
              </a:rPr>
              <a:t>haigekassale</a:t>
            </a:r>
            <a:r>
              <a:rPr lang="en-US" sz="1900" dirty="0">
                <a:solidFill>
                  <a:srgbClr val="0070C0"/>
                </a:solidFill>
                <a:effectLst/>
                <a:latin typeface="Arial" panose="020B0604020202020204" pitchFamily="34" charset="0"/>
                <a:ea typeface="Arial" panose="020B0604020202020204" pitchFamily="34" charset="0"/>
                <a:cs typeface="Arial" panose="020B0604020202020204" pitchFamily="34" charset="0"/>
              </a:rPr>
              <a:t>/</a:t>
            </a:r>
            <a:r>
              <a:rPr lang="en-US" sz="1900" dirty="0" err="1">
                <a:solidFill>
                  <a:srgbClr val="0070C0"/>
                </a:solidFill>
                <a:effectLst/>
                <a:latin typeface="Arial" panose="020B0604020202020204" pitchFamily="34" charset="0"/>
                <a:ea typeface="Arial" panose="020B0604020202020204" pitchFamily="34" charset="0"/>
                <a:cs typeface="Arial" panose="020B0604020202020204" pitchFamily="34" charset="0"/>
              </a:rPr>
              <a:t>peamisele</a:t>
            </a:r>
            <a:r>
              <a:rPr lang="en-US" sz="1900" dirty="0">
                <a:solidFill>
                  <a:srgbClr val="0070C0"/>
                </a:solidFill>
                <a:effectLst/>
                <a:latin typeface="Arial" panose="020B0604020202020204" pitchFamily="34" charset="0"/>
                <a:ea typeface="Arial" panose="020B0604020202020204" pitchFamily="34" charset="0"/>
                <a:cs typeface="Arial" panose="020B0604020202020204" pitchFamily="34" charset="0"/>
              </a:rPr>
              <a:t> </a:t>
            </a:r>
            <a:r>
              <a:rPr lang="en-US" sz="1900" dirty="0" err="1">
                <a:solidFill>
                  <a:srgbClr val="0070C0"/>
                </a:solidFill>
                <a:effectLst/>
                <a:latin typeface="Arial" panose="020B0604020202020204" pitchFamily="34" charset="0"/>
                <a:ea typeface="Arial" panose="020B0604020202020204" pitchFamily="34" charset="0"/>
                <a:cs typeface="Arial" panose="020B0604020202020204" pitchFamily="34" charset="0"/>
              </a:rPr>
              <a:t>tervisekindlustusele</a:t>
            </a:r>
            <a:r>
              <a:rPr lang="en-US" sz="1900" dirty="0">
                <a:solidFill>
                  <a:srgbClr val="0070C0"/>
                </a:solidFill>
                <a:effectLst/>
                <a:latin typeface="Arial" panose="020B0604020202020204" pitchFamily="34" charset="0"/>
                <a:ea typeface="Arial" panose="020B0604020202020204" pitchFamily="34" charset="0"/>
                <a:cs typeface="Arial" panose="020B0604020202020204" pitchFamily="34" charset="0"/>
              </a:rPr>
              <a:t>/</a:t>
            </a:r>
            <a:r>
              <a:rPr lang="en-US" sz="1900" dirty="0" err="1">
                <a:solidFill>
                  <a:srgbClr val="0070C0"/>
                </a:solidFill>
                <a:effectLst/>
                <a:latin typeface="Arial" panose="020B0604020202020204" pitchFamily="34" charset="0"/>
                <a:ea typeface="Arial" panose="020B0604020202020204" pitchFamily="34" charset="0"/>
                <a:cs typeface="Arial" panose="020B0604020202020204" pitchFamily="34" charset="0"/>
              </a:rPr>
              <a:t>kolmandale</a:t>
            </a:r>
            <a:r>
              <a:rPr lang="en-US" sz="1900" dirty="0">
                <a:solidFill>
                  <a:srgbClr val="0070C0"/>
                </a:solidFill>
                <a:effectLst/>
                <a:latin typeface="Arial" panose="020B0604020202020204" pitchFamily="34" charset="0"/>
                <a:ea typeface="Arial" panose="020B0604020202020204" pitchFamily="34" charset="0"/>
                <a:cs typeface="Arial" panose="020B0604020202020204" pitchFamily="34" charset="0"/>
              </a:rPr>
              <a:t> </a:t>
            </a:r>
            <a:r>
              <a:rPr lang="en-US" sz="1900" dirty="0" err="1">
                <a:solidFill>
                  <a:srgbClr val="0070C0"/>
                </a:solidFill>
                <a:effectLst/>
                <a:latin typeface="Arial" panose="020B0604020202020204" pitchFamily="34" charset="0"/>
                <a:ea typeface="Arial" panose="020B0604020202020204" pitchFamily="34" charset="0"/>
                <a:cs typeface="Arial" panose="020B0604020202020204" pitchFamily="34" charset="0"/>
              </a:rPr>
              <a:t>osapoolele</a:t>
            </a:r>
            <a:r>
              <a:rPr lang="en-US" sz="1900" dirty="0">
                <a:solidFill>
                  <a:srgbClr val="0070C0"/>
                </a:solidFill>
                <a:effectLst/>
                <a:latin typeface="Arial" panose="020B0604020202020204" pitchFamily="34" charset="0"/>
                <a:ea typeface="Arial" panose="020B0604020202020204" pitchFamily="34" charset="0"/>
                <a:cs typeface="Arial" panose="020B0604020202020204" pitchFamily="34" charset="0"/>
              </a:rPr>
              <a:t>, </a:t>
            </a:r>
            <a:r>
              <a:rPr lang="en-US" sz="1900" dirty="0" err="1">
                <a:solidFill>
                  <a:srgbClr val="0070C0"/>
                </a:solidFill>
                <a:effectLst/>
                <a:latin typeface="Arial" panose="020B0604020202020204" pitchFamily="34" charset="0"/>
                <a:ea typeface="Arial" panose="020B0604020202020204" pitchFamily="34" charset="0"/>
                <a:cs typeface="Arial" panose="020B0604020202020204" pitchFamily="34" charset="0"/>
              </a:rPr>
              <a:t>millega</a:t>
            </a:r>
            <a:r>
              <a:rPr lang="en-US" sz="1900" dirty="0">
                <a:solidFill>
                  <a:srgbClr val="0070C0"/>
                </a:solidFill>
                <a:effectLst/>
                <a:latin typeface="Arial" panose="020B0604020202020204" pitchFamily="34" charset="0"/>
                <a:ea typeface="Arial" panose="020B0604020202020204" pitchFamily="34" charset="0"/>
                <a:cs typeface="Arial" panose="020B0604020202020204" pitchFamily="34" charset="0"/>
              </a:rPr>
              <a:t> </a:t>
            </a:r>
            <a:r>
              <a:rPr lang="en-US" sz="1900" dirty="0" err="1">
                <a:solidFill>
                  <a:srgbClr val="0070C0"/>
                </a:solidFill>
                <a:effectLst/>
                <a:latin typeface="Arial" panose="020B0604020202020204" pitchFamily="34" charset="0"/>
                <a:ea typeface="Arial" panose="020B0604020202020204" pitchFamily="34" charset="0"/>
                <a:cs typeface="Arial" panose="020B0604020202020204" pitchFamily="34" charset="0"/>
              </a:rPr>
              <a:t>tasutakse</a:t>
            </a:r>
            <a:r>
              <a:rPr lang="en-US" sz="1900" dirty="0">
                <a:solidFill>
                  <a:srgbClr val="0070C0"/>
                </a:solidFill>
                <a:effectLst/>
                <a:latin typeface="Arial" panose="020B0604020202020204" pitchFamily="34" charset="0"/>
                <a:ea typeface="Arial" panose="020B0604020202020204" pitchFamily="34" charset="0"/>
                <a:cs typeface="Arial" panose="020B0604020202020204" pitchFamily="34" charset="0"/>
              </a:rPr>
              <a:t> </a:t>
            </a:r>
            <a:r>
              <a:rPr lang="en-US" sz="1900" dirty="0" err="1">
                <a:solidFill>
                  <a:srgbClr val="0070C0"/>
                </a:solidFill>
                <a:effectLst/>
                <a:latin typeface="Arial" panose="020B0604020202020204" pitchFamily="34" charset="0"/>
                <a:ea typeface="Arial" panose="020B0604020202020204" pitchFamily="34" charset="0"/>
                <a:cs typeface="Arial" panose="020B0604020202020204" pitchFamily="34" charset="0"/>
              </a:rPr>
              <a:t>teie</a:t>
            </a:r>
            <a:r>
              <a:rPr lang="en-US" sz="1900" dirty="0">
                <a:solidFill>
                  <a:srgbClr val="0070C0"/>
                </a:solidFill>
                <a:effectLst/>
                <a:latin typeface="Arial" panose="020B0604020202020204" pitchFamily="34" charset="0"/>
                <a:ea typeface="Arial" panose="020B0604020202020204" pitchFamily="34" charset="0"/>
                <a:cs typeface="Arial" panose="020B0604020202020204" pitchFamily="34" charset="0"/>
              </a:rPr>
              <a:t> </a:t>
            </a:r>
            <a:r>
              <a:rPr lang="en-US" sz="1900" dirty="0" err="1">
                <a:solidFill>
                  <a:srgbClr val="0070C0"/>
                </a:solidFill>
                <a:effectLst/>
                <a:latin typeface="Arial" panose="020B0604020202020204" pitchFamily="34" charset="0"/>
                <a:ea typeface="Arial" panose="020B0604020202020204" pitchFamily="34" charset="0"/>
                <a:cs typeface="Arial" panose="020B0604020202020204" pitchFamily="34" charset="0"/>
              </a:rPr>
              <a:t>tervishoiuteenuste</a:t>
            </a:r>
            <a:r>
              <a:rPr lang="en-US" sz="1900" dirty="0">
                <a:solidFill>
                  <a:srgbClr val="0070C0"/>
                </a:solidFill>
                <a:effectLst/>
                <a:latin typeface="Arial" panose="020B0604020202020204" pitchFamily="34" charset="0"/>
                <a:ea typeface="Arial" panose="020B0604020202020204" pitchFamily="34" charset="0"/>
                <a:cs typeface="Arial" panose="020B0604020202020204" pitchFamily="34" charset="0"/>
              </a:rPr>
              <a:t> </a:t>
            </a:r>
            <a:r>
              <a:rPr lang="en-US" sz="1900" dirty="0" err="1">
                <a:solidFill>
                  <a:srgbClr val="0070C0"/>
                </a:solidFill>
                <a:effectLst/>
                <a:latin typeface="Arial" panose="020B0604020202020204" pitchFamily="34" charset="0"/>
                <a:ea typeface="Arial" panose="020B0604020202020204" pitchFamily="34" charset="0"/>
                <a:cs typeface="Arial" panose="020B0604020202020204" pitchFamily="34" charset="0"/>
              </a:rPr>
              <a:t>eest</a:t>
            </a:r>
            <a:r>
              <a:rPr lang="en-US" sz="1900" dirty="0">
                <a:solidFill>
                  <a:srgbClr val="0070C0"/>
                </a:solidFill>
                <a:effectLst/>
                <a:latin typeface="Arial" panose="020B0604020202020204" pitchFamily="34" charset="0"/>
                <a:ea typeface="Arial" panose="020B0604020202020204" pitchFamily="34" charset="0"/>
                <a:cs typeface="Arial" panose="020B0604020202020204" pitchFamily="34" charset="0"/>
              </a:rPr>
              <a:t>? </a:t>
            </a:r>
            <a:r>
              <a:rPr lang="en-US" sz="1900" dirty="0" err="1">
                <a:solidFill>
                  <a:srgbClr val="0070C0"/>
                </a:solidFill>
                <a:effectLst/>
                <a:latin typeface="Arial" panose="020B0604020202020204" pitchFamily="34" charset="0"/>
                <a:ea typeface="Arial" panose="020B0604020202020204" pitchFamily="34" charset="0"/>
                <a:cs typeface="Arial" panose="020B0604020202020204" pitchFamily="34" charset="0"/>
              </a:rPr>
              <a:t>Selliste</a:t>
            </a:r>
            <a:r>
              <a:rPr lang="en-US" sz="1900" dirty="0">
                <a:solidFill>
                  <a:srgbClr val="0070C0"/>
                </a:solidFill>
                <a:effectLst/>
                <a:latin typeface="Arial" panose="020B0604020202020204" pitchFamily="34" charset="0"/>
                <a:ea typeface="Arial" panose="020B0604020202020204" pitchFamily="34" charset="0"/>
                <a:cs typeface="Arial" panose="020B0604020202020204" pitchFamily="34" charset="0"/>
              </a:rPr>
              <a:t> </a:t>
            </a:r>
            <a:r>
              <a:rPr lang="en-US" sz="1900" dirty="0" err="1">
                <a:solidFill>
                  <a:srgbClr val="0070C0"/>
                </a:solidFill>
                <a:effectLst/>
                <a:latin typeface="Arial" panose="020B0604020202020204" pitchFamily="34" charset="0"/>
                <a:ea typeface="Arial" panose="020B0604020202020204" pitchFamily="34" charset="0"/>
                <a:cs typeface="Arial" panose="020B0604020202020204" pitchFamily="34" charset="0"/>
              </a:rPr>
              <a:t>teenuste</a:t>
            </a:r>
            <a:r>
              <a:rPr lang="en-US" sz="1900" dirty="0">
                <a:solidFill>
                  <a:srgbClr val="0070C0"/>
                </a:solidFill>
                <a:effectLst/>
                <a:latin typeface="Arial" panose="020B0604020202020204" pitchFamily="34" charset="0"/>
                <a:ea typeface="Arial" panose="020B0604020202020204" pitchFamily="34" charset="0"/>
                <a:cs typeface="Arial" panose="020B0604020202020204" pitchFamily="34" charset="0"/>
              </a:rPr>
              <a:t> </a:t>
            </a:r>
            <a:r>
              <a:rPr lang="en-US" sz="1900" dirty="0" err="1">
                <a:solidFill>
                  <a:srgbClr val="0070C0"/>
                </a:solidFill>
                <a:effectLst/>
                <a:latin typeface="Arial" panose="020B0604020202020204" pitchFamily="34" charset="0"/>
                <a:ea typeface="Arial" panose="020B0604020202020204" pitchFamily="34" charset="0"/>
                <a:cs typeface="Arial" panose="020B0604020202020204" pitchFamily="34" charset="0"/>
              </a:rPr>
              <a:t>hulka</a:t>
            </a:r>
            <a:r>
              <a:rPr lang="en-US" sz="1900" dirty="0">
                <a:solidFill>
                  <a:srgbClr val="0070C0"/>
                </a:solidFill>
                <a:effectLst/>
                <a:latin typeface="Arial" panose="020B0604020202020204" pitchFamily="34" charset="0"/>
                <a:ea typeface="Arial" panose="020B0604020202020204" pitchFamily="34" charset="0"/>
                <a:cs typeface="Arial" panose="020B0604020202020204" pitchFamily="34" charset="0"/>
              </a:rPr>
              <a:t> </a:t>
            </a:r>
            <a:r>
              <a:rPr lang="en-US" sz="1900" dirty="0" err="1">
                <a:solidFill>
                  <a:srgbClr val="0070C0"/>
                </a:solidFill>
                <a:effectLst/>
                <a:latin typeface="Arial" panose="020B0604020202020204" pitchFamily="34" charset="0"/>
                <a:ea typeface="Arial" panose="020B0604020202020204" pitchFamily="34" charset="0"/>
                <a:cs typeface="Arial" panose="020B0604020202020204" pitchFamily="34" charset="0"/>
              </a:rPr>
              <a:t>võivad</a:t>
            </a:r>
            <a:r>
              <a:rPr lang="en-US" sz="1900" dirty="0">
                <a:solidFill>
                  <a:srgbClr val="0070C0"/>
                </a:solidFill>
                <a:effectLst/>
                <a:latin typeface="Arial" panose="020B0604020202020204" pitchFamily="34" charset="0"/>
                <a:ea typeface="Arial" panose="020B0604020202020204" pitchFamily="34" charset="0"/>
                <a:cs typeface="Arial" panose="020B0604020202020204" pitchFamily="34" charset="0"/>
              </a:rPr>
              <a:t> </a:t>
            </a:r>
            <a:r>
              <a:rPr lang="en-US" sz="1900" dirty="0" err="1">
                <a:solidFill>
                  <a:srgbClr val="0070C0"/>
                </a:solidFill>
                <a:effectLst/>
                <a:latin typeface="Arial" panose="020B0604020202020204" pitchFamily="34" charset="0"/>
                <a:ea typeface="Arial" panose="020B0604020202020204" pitchFamily="34" charset="0"/>
                <a:cs typeface="Arial" panose="020B0604020202020204" pitchFamily="34" charset="0"/>
              </a:rPr>
              <a:t>kuuluda</a:t>
            </a:r>
            <a:r>
              <a:rPr lang="en-US" sz="1900" dirty="0">
                <a:solidFill>
                  <a:srgbClr val="0070C0"/>
                </a:solidFill>
                <a:effectLst/>
                <a:latin typeface="Arial" panose="020B0604020202020204" pitchFamily="34" charset="0"/>
                <a:ea typeface="Arial" panose="020B0604020202020204" pitchFamily="34" charset="0"/>
                <a:cs typeface="Arial" panose="020B0604020202020204" pitchFamily="34" charset="0"/>
              </a:rPr>
              <a:t> </a:t>
            </a:r>
            <a:r>
              <a:rPr lang="en-US" sz="1900" dirty="0" err="1">
                <a:solidFill>
                  <a:srgbClr val="0070C0"/>
                </a:solidFill>
                <a:effectLst/>
                <a:latin typeface="Arial" panose="020B0604020202020204" pitchFamily="34" charset="0"/>
                <a:ea typeface="Arial" panose="020B0604020202020204" pitchFamily="34" charset="0"/>
                <a:cs typeface="Arial" panose="020B0604020202020204" pitchFamily="34" charset="0"/>
              </a:rPr>
              <a:t>haiglateenused</a:t>
            </a:r>
            <a:r>
              <a:rPr lang="en-US" sz="1900" dirty="0">
                <a:solidFill>
                  <a:srgbClr val="0070C0"/>
                </a:solidFill>
                <a:effectLst/>
                <a:latin typeface="Arial" panose="020B0604020202020204" pitchFamily="34" charset="0"/>
                <a:ea typeface="Arial" panose="020B0604020202020204" pitchFamily="34" charset="0"/>
                <a:cs typeface="Arial" panose="020B0604020202020204" pitchFamily="34" charset="0"/>
              </a:rPr>
              <a:t>, </a:t>
            </a:r>
            <a:r>
              <a:rPr lang="en-US" sz="1900" dirty="0" err="1">
                <a:solidFill>
                  <a:srgbClr val="0070C0"/>
                </a:solidFill>
                <a:effectLst/>
                <a:latin typeface="Arial" panose="020B0604020202020204" pitchFamily="34" charset="0"/>
                <a:ea typeface="Arial" panose="020B0604020202020204" pitchFamily="34" charset="0"/>
                <a:cs typeface="Arial" panose="020B0604020202020204" pitchFamily="34" charset="0"/>
              </a:rPr>
              <a:t>läbivaatused</a:t>
            </a:r>
            <a:r>
              <a:rPr lang="en-US" sz="1900" dirty="0">
                <a:solidFill>
                  <a:srgbClr val="0070C0"/>
                </a:solidFill>
                <a:effectLst/>
                <a:latin typeface="Arial" panose="020B0604020202020204" pitchFamily="34" charset="0"/>
                <a:ea typeface="Arial" panose="020B0604020202020204" pitchFamily="34" charset="0"/>
                <a:cs typeface="Arial" panose="020B0604020202020204" pitchFamily="34" charset="0"/>
              </a:rPr>
              <a:t>, </a:t>
            </a:r>
            <a:r>
              <a:rPr lang="en-US" sz="1900" dirty="0" err="1">
                <a:solidFill>
                  <a:srgbClr val="0070C0"/>
                </a:solidFill>
                <a:effectLst/>
                <a:latin typeface="Arial" panose="020B0604020202020204" pitchFamily="34" charset="0"/>
                <a:ea typeface="Arial" panose="020B0604020202020204" pitchFamily="34" charset="0"/>
                <a:cs typeface="Arial" panose="020B0604020202020204" pitchFamily="34" charset="0"/>
              </a:rPr>
              <a:t>arstivisiidid</a:t>
            </a:r>
            <a:r>
              <a:rPr lang="en-US" sz="1900" dirty="0">
                <a:solidFill>
                  <a:srgbClr val="0070C0"/>
                </a:solidFill>
                <a:effectLst/>
                <a:latin typeface="Arial" panose="020B0604020202020204" pitchFamily="34" charset="0"/>
                <a:ea typeface="Arial" panose="020B0604020202020204" pitchFamily="34" charset="0"/>
                <a:cs typeface="Arial" panose="020B0604020202020204" pitchFamily="34" charset="0"/>
              </a:rPr>
              <a:t>, </a:t>
            </a:r>
            <a:r>
              <a:rPr lang="en-US" sz="1900" dirty="0" err="1">
                <a:solidFill>
                  <a:srgbClr val="0070C0"/>
                </a:solidFill>
                <a:effectLst/>
                <a:latin typeface="Arial" panose="020B0604020202020204" pitchFamily="34" charset="0"/>
                <a:ea typeface="Arial" panose="020B0604020202020204" pitchFamily="34" charset="0"/>
                <a:cs typeface="Arial" panose="020B0604020202020204" pitchFamily="34" charset="0"/>
              </a:rPr>
              <a:t>hambaravi</a:t>
            </a:r>
            <a:r>
              <a:rPr lang="en-US" sz="1900" dirty="0">
                <a:solidFill>
                  <a:srgbClr val="0070C0"/>
                </a:solidFill>
                <a:effectLst/>
                <a:latin typeface="Arial" panose="020B0604020202020204" pitchFamily="34" charset="0"/>
                <a:ea typeface="Arial" panose="020B0604020202020204" pitchFamily="34" charset="0"/>
                <a:cs typeface="Arial" panose="020B0604020202020204" pitchFamily="34" charset="0"/>
              </a:rPr>
              <a:t>, </a:t>
            </a:r>
            <a:r>
              <a:rPr lang="en-US" sz="1900" dirty="0" err="1">
                <a:solidFill>
                  <a:srgbClr val="0070C0"/>
                </a:solidFill>
                <a:effectLst/>
                <a:latin typeface="Arial" panose="020B0604020202020204" pitchFamily="34" charset="0"/>
                <a:ea typeface="Arial" panose="020B0604020202020204" pitchFamily="34" charset="0"/>
                <a:cs typeface="Arial" panose="020B0604020202020204" pitchFamily="34" charset="0"/>
              </a:rPr>
              <a:t>muu</a:t>
            </a:r>
            <a:r>
              <a:rPr lang="en-US" sz="1900" dirty="0">
                <a:solidFill>
                  <a:srgbClr val="0070C0"/>
                </a:solidFill>
                <a:effectLst/>
                <a:latin typeface="Arial" panose="020B0604020202020204" pitchFamily="34" charset="0"/>
                <a:ea typeface="Arial" panose="020B0604020202020204" pitchFamily="34" charset="0"/>
                <a:cs typeface="Arial" panose="020B0604020202020204" pitchFamily="34" charset="0"/>
              </a:rPr>
              <a:t> </a:t>
            </a:r>
            <a:r>
              <a:rPr lang="en-US" sz="1900" dirty="0" err="1">
                <a:solidFill>
                  <a:srgbClr val="0070C0"/>
                </a:solidFill>
                <a:effectLst/>
                <a:latin typeface="Arial" panose="020B0604020202020204" pitchFamily="34" charset="0"/>
                <a:ea typeface="Arial" panose="020B0604020202020204" pitchFamily="34" charset="0"/>
                <a:cs typeface="Arial" panose="020B0604020202020204" pitchFamily="34" charset="0"/>
              </a:rPr>
              <a:t>ravi</a:t>
            </a:r>
            <a:r>
              <a:rPr lang="en-US" sz="1900" dirty="0">
                <a:solidFill>
                  <a:srgbClr val="0070C0"/>
                </a:solidFill>
                <a:effectLst/>
                <a:latin typeface="Arial" panose="020B0604020202020204" pitchFamily="34" charset="0"/>
                <a:ea typeface="Arial" panose="020B0604020202020204" pitchFamily="34" charset="0"/>
                <a:cs typeface="Arial" panose="020B0604020202020204" pitchFamily="34" charset="0"/>
              </a:rPr>
              <a:t> </a:t>
            </a:r>
            <a:r>
              <a:rPr lang="en-US" sz="1900" dirty="0" err="1">
                <a:solidFill>
                  <a:srgbClr val="0070C0"/>
                </a:solidFill>
                <a:effectLst/>
                <a:latin typeface="Arial" panose="020B0604020202020204" pitchFamily="34" charset="0"/>
                <a:ea typeface="Arial" panose="020B0604020202020204" pitchFamily="34" charset="0"/>
                <a:cs typeface="Arial" panose="020B0604020202020204" pitchFamily="34" charset="0"/>
              </a:rPr>
              <a:t>või</a:t>
            </a:r>
            <a:r>
              <a:rPr lang="en-US" sz="1900" dirty="0">
                <a:solidFill>
                  <a:srgbClr val="0070C0"/>
                </a:solidFill>
                <a:effectLst/>
                <a:latin typeface="Arial" panose="020B0604020202020204" pitchFamily="34" charset="0"/>
                <a:ea typeface="Arial" panose="020B0604020202020204" pitchFamily="34" charset="0"/>
                <a:cs typeface="Arial" panose="020B0604020202020204" pitchFamily="34" charset="0"/>
              </a:rPr>
              <a:t> </a:t>
            </a:r>
            <a:r>
              <a:rPr lang="en-US" sz="1900" dirty="0" err="1">
                <a:solidFill>
                  <a:srgbClr val="0070C0"/>
                </a:solidFill>
                <a:effectLst/>
                <a:latin typeface="Arial" panose="020B0604020202020204" pitchFamily="34" charset="0"/>
                <a:ea typeface="Arial" panose="020B0604020202020204" pitchFamily="34" charset="0"/>
                <a:cs typeface="Arial" panose="020B0604020202020204" pitchFamily="34" charset="0"/>
              </a:rPr>
              <a:t>ravimid</a:t>
            </a:r>
            <a:r>
              <a:rPr lang="en-US" sz="1900" dirty="0">
                <a:solidFill>
                  <a:srgbClr val="0070C0"/>
                </a:solidFill>
                <a:effectLst/>
                <a:latin typeface="Arial" panose="020B0604020202020204" pitchFamily="34" charset="0"/>
                <a:ea typeface="Arial" panose="020B0604020202020204" pitchFamily="34" charset="0"/>
                <a:cs typeface="Arial" panose="020B0604020202020204" pitchFamily="34" charset="0"/>
              </a:rPr>
              <a:t>.</a:t>
            </a:r>
          </a:p>
          <a:p>
            <a:pPr marL="0" indent="0" algn="just">
              <a:buNone/>
            </a:pPr>
            <a:endParaRPr lang="en-US" sz="1900" b="1" i="0" dirty="0">
              <a:solidFill>
                <a:srgbClr val="000000"/>
              </a:solidFill>
              <a:effectLst/>
              <a:latin typeface="Arial" panose="020B0604020202020204" pitchFamily="34" charset="0"/>
              <a:cs typeface="Arial" panose="020B0604020202020204" pitchFamily="34" charset="0"/>
            </a:endParaRPr>
          </a:p>
          <a:p>
            <a:pPr marL="0" indent="0" algn="just">
              <a:buNone/>
            </a:pPr>
            <a:r>
              <a:rPr lang="en-US" sz="1900" b="1" i="0" dirty="0" err="1">
                <a:solidFill>
                  <a:srgbClr val="000000"/>
                </a:solidFill>
                <a:effectLst/>
                <a:latin typeface="Arial" panose="020B0604020202020204" pitchFamily="34" charset="0"/>
                <a:cs typeface="Arial" panose="020B0604020202020204" pitchFamily="34" charset="0"/>
              </a:rPr>
              <a:t>Eestis</a:t>
            </a:r>
            <a:r>
              <a:rPr lang="en-US" sz="1900" b="1" i="0" dirty="0">
                <a:solidFill>
                  <a:srgbClr val="000000"/>
                </a:solidFill>
                <a:effectLst/>
                <a:latin typeface="Arial" panose="020B0604020202020204" pitchFamily="34" charset="0"/>
                <a:cs typeface="Arial" panose="020B0604020202020204" pitchFamily="34" charset="0"/>
              </a:rPr>
              <a:t> </a:t>
            </a:r>
            <a:r>
              <a:rPr lang="en-US" sz="1900" b="1" i="0" dirty="0" err="1">
                <a:solidFill>
                  <a:srgbClr val="000000"/>
                </a:solidFill>
                <a:effectLst/>
                <a:latin typeface="Arial" panose="020B0604020202020204" pitchFamily="34" charset="0"/>
                <a:cs typeface="Arial" panose="020B0604020202020204" pitchFamily="34" charset="0"/>
              </a:rPr>
              <a:t>kehtib</a:t>
            </a:r>
            <a:r>
              <a:rPr lang="en-US" sz="1900" b="1" i="0" dirty="0">
                <a:solidFill>
                  <a:srgbClr val="000000"/>
                </a:solidFill>
                <a:effectLst/>
                <a:latin typeface="Arial" panose="020B0604020202020204" pitchFamily="34" charset="0"/>
                <a:cs typeface="Arial" panose="020B0604020202020204" pitchFamily="34" charset="0"/>
              </a:rPr>
              <a:t> </a:t>
            </a:r>
            <a:r>
              <a:rPr lang="en-US" sz="1900" b="1" i="0" dirty="0" err="1">
                <a:solidFill>
                  <a:srgbClr val="000000"/>
                </a:solidFill>
                <a:effectLst/>
                <a:latin typeface="Arial" panose="020B0604020202020204" pitchFamily="34" charset="0"/>
                <a:cs typeface="Arial" panose="020B0604020202020204" pitchFamily="34" charset="0"/>
              </a:rPr>
              <a:t>ühine</a:t>
            </a:r>
            <a:r>
              <a:rPr lang="en-US" sz="1900" b="1" i="0" dirty="0">
                <a:solidFill>
                  <a:srgbClr val="000000"/>
                </a:solidFill>
                <a:effectLst/>
                <a:latin typeface="Arial" panose="020B0604020202020204" pitchFamily="34" charset="0"/>
                <a:cs typeface="Arial" panose="020B0604020202020204" pitchFamily="34" charset="0"/>
              </a:rPr>
              <a:t> </a:t>
            </a:r>
            <a:r>
              <a:rPr lang="en-US" sz="1900" b="1" i="0" dirty="0" err="1">
                <a:solidFill>
                  <a:srgbClr val="000000"/>
                </a:solidFill>
                <a:effectLst/>
                <a:latin typeface="Arial" panose="020B0604020202020204" pitchFamily="34" charset="0"/>
                <a:cs typeface="Arial" panose="020B0604020202020204" pitchFamily="34" charset="0"/>
              </a:rPr>
              <a:t>riiklik</a:t>
            </a:r>
            <a:r>
              <a:rPr lang="en-US" sz="1900" b="1" i="0" dirty="0">
                <a:solidFill>
                  <a:srgbClr val="000000"/>
                </a:solidFill>
                <a:effectLst/>
                <a:latin typeface="Arial" panose="020B0604020202020204" pitchFamily="34" charset="0"/>
                <a:cs typeface="Arial" panose="020B0604020202020204" pitchFamily="34" charset="0"/>
              </a:rPr>
              <a:t> </a:t>
            </a:r>
            <a:r>
              <a:rPr lang="en-US" sz="1900" b="1" i="0" dirty="0" err="1">
                <a:solidFill>
                  <a:srgbClr val="000000"/>
                </a:solidFill>
                <a:effectLst/>
                <a:latin typeface="Arial" panose="020B0604020202020204" pitchFamily="34" charset="0"/>
                <a:cs typeface="Arial" panose="020B0604020202020204" pitchFamily="34" charset="0"/>
              </a:rPr>
              <a:t>ravikindlustus</a:t>
            </a:r>
            <a:r>
              <a:rPr lang="en-US" sz="1900" b="1" i="0" dirty="0">
                <a:solidFill>
                  <a:srgbClr val="000000"/>
                </a:solidFill>
                <a:effectLst/>
                <a:latin typeface="Arial" panose="020B0604020202020204" pitchFamily="34" charset="0"/>
                <a:cs typeface="Arial" panose="020B0604020202020204" pitchFamily="34" charset="0"/>
              </a:rPr>
              <a:t>, </a:t>
            </a:r>
            <a:r>
              <a:rPr lang="en-US" sz="1900" b="1" i="0" dirty="0" err="1">
                <a:solidFill>
                  <a:srgbClr val="000000"/>
                </a:solidFill>
                <a:effectLst/>
                <a:latin typeface="Arial" panose="020B0604020202020204" pitchFamily="34" charset="0"/>
                <a:cs typeface="Arial" panose="020B0604020202020204" pitchFamily="34" charset="0"/>
              </a:rPr>
              <a:t>mille</a:t>
            </a:r>
            <a:r>
              <a:rPr lang="en-US" sz="1900" b="1" i="0" dirty="0">
                <a:solidFill>
                  <a:srgbClr val="000000"/>
                </a:solidFill>
                <a:effectLst/>
                <a:latin typeface="Arial" panose="020B0604020202020204" pitchFamily="34" charset="0"/>
                <a:cs typeface="Arial" panose="020B0604020202020204" pitchFamily="34" charset="0"/>
              </a:rPr>
              <a:t> </a:t>
            </a:r>
            <a:r>
              <a:rPr lang="en-US" sz="1900" b="1" i="0" dirty="0" err="1">
                <a:solidFill>
                  <a:srgbClr val="000000"/>
                </a:solidFill>
                <a:effectLst/>
                <a:latin typeface="Arial" panose="020B0604020202020204" pitchFamily="34" charset="0"/>
                <a:cs typeface="Arial" panose="020B0604020202020204" pitchFamily="34" charset="0"/>
              </a:rPr>
              <a:t>abil</a:t>
            </a:r>
            <a:r>
              <a:rPr lang="en-US" sz="1900" b="1" i="0" dirty="0">
                <a:solidFill>
                  <a:srgbClr val="000000"/>
                </a:solidFill>
                <a:effectLst/>
                <a:latin typeface="Arial" panose="020B0604020202020204" pitchFamily="34" charset="0"/>
                <a:cs typeface="Arial" panose="020B0604020202020204" pitchFamily="34" charset="0"/>
              </a:rPr>
              <a:t> </a:t>
            </a:r>
            <a:r>
              <a:rPr lang="en-US" sz="1900" b="1" i="0" dirty="0" err="1">
                <a:solidFill>
                  <a:srgbClr val="000000"/>
                </a:solidFill>
                <a:effectLst/>
                <a:latin typeface="Arial" panose="020B0604020202020204" pitchFamily="34" charset="0"/>
                <a:cs typeface="Arial" panose="020B0604020202020204" pitchFamily="34" charset="0"/>
              </a:rPr>
              <a:t>tagatakse</a:t>
            </a:r>
            <a:r>
              <a:rPr lang="en-US" sz="1900" b="1" i="0" dirty="0">
                <a:solidFill>
                  <a:srgbClr val="000000"/>
                </a:solidFill>
                <a:effectLst/>
                <a:latin typeface="Arial" panose="020B0604020202020204" pitchFamily="34" charset="0"/>
                <a:cs typeface="Arial" panose="020B0604020202020204" pitchFamily="34" charset="0"/>
              </a:rPr>
              <a:t> </a:t>
            </a:r>
            <a:r>
              <a:rPr lang="en-US" sz="1900" b="1" i="0" dirty="0" err="1">
                <a:solidFill>
                  <a:srgbClr val="000000"/>
                </a:solidFill>
                <a:effectLst/>
                <a:latin typeface="Arial" panose="020B0604020202020204" pitchFamily="34" charset="0"/>
                <a:cs typeface="Arial" panose="020B0604020202020204" pitchFamily="34" charset="0"/>
              </a:rPr>
              <a:t>võrdse</a:t>
            </a:r>
            <a:r>
              <a:rPr lang="en-US" sz="1900" b="1" i="0" dirty="0">
                <a:solidFill>
                  <a:srgbClr val="000000"/>
                </a:solidFill>
                <a:effectLst/>
                <a:latin typeface="Arial" panose="020B0604020202020204" pitchFamily="34" charset="0"/>
                <a:cs typeface="Arial" panose="020B0604020202020204" pitchFamily="34" charset="0"/>
              </a:rPr>
              <a:t> </a:t>
            </a:r>
            <a:r>
              <a:rPr lang="en-US" sz="1900" b="1" i="0" dirty="0" err="1">
                <a:solidFill>
                  <a:srgbClr val="000000"/>
                </a:solidFill>
                <a:effectLst/>
                <a:latin typeface="Arial" panose="020B0604020202020204" pitchFamily="34" charset="0"/>
                <a:cs typeface="Arial" panose="020B0604020202020204" pitchFamily="34" charset="0"/>
              </a:rPr>
              <a:t>kvaliteediga</a:t>
            </a:r>
            <a:r>
              <a:rPr lang="en-US" sz="1900" b="1" i="0" dirty="0">
                <a:solidFill>
                  <a:srgbClr val="000000"/>
                </a:solidFill>
                <a:effectLst/>
                <a:latin typeface="Arial" panose="020B0604020202020204" pitchFamily="34" charset="0"/>
                <a:cs typeface="Arial" panose="020B0604020202020204" pitchFamily="34" charset="0"/>
              </a:rPr>
              <a:t> </a:t>
            </a:r>
            <a:r>
              <a:rPr lang="en-US" sz="1900" b="1" i="0" dirty="0" err="1">
                <a:solidFill>
                  <a:srgbClr val="000000"/>
                </a:solidFill>
                <a:effectLst/>
                <a:latin typeface="Arial" panose="020B0604020202020204" pitchFamily="34" charset="0"/>
                <a:cs typeface="Arial" panose="020B0604020202020204" pitchFamily="34" charset="0"/>
              </a:rPr>
              <a:t>arstiabi</a:t>
            </a:r>
            <a:r>
              <a:rPr lang="en-US" sz="1900" b="1" i="0" dirty="0">
                <a:solidFill>
                  <a:srgbClr val="000000"/>
                </a:solidFill>
                <a:effectLst/>
                <a:latin typeface="Arial" panose="020B0604020202020204" pitchFamily="34" charset="0"/>
                <a:cs typeface="Arial" panose="020B0604020202020204" pitchFamily="34" charset="0"/>
              </a:rPr>
              <a:t> </a:t>
            </a:r>
            <a:r>
              <a:rPr lang="en-US" sz="1900" b="1" i="0" dirty="0" err="1">
                <a:solidFill>
                  <a:srgbClr val="000000"/>
                </a:solidFill>
                <a:effectLst/>
                <a:latin typeface="Arial" panose="020B0604020202020204" pitchFamily="34" charset="0"/>
                <a:cs typeface="Arial" panose="020B0604020202020204" pitchFamily="34" charset="0"/>
              </a:rPr>
              <a:t>kõigile</a:t>
            </a:r>
            <a:r>
              <a:rPr lang="en-US" sz="1900" b="1" i="0" dirty="0">
                <a:solidFill>
                  <a:srgbClr val="000000"/>
                </a:solidFill>
                <a:effectLst/>
                <a:latin typeface="Arial" panose="020B0604020202020204" pitchFamily="34" charset="0"/>
                <a:cs typeface="Arial" panose="020B0604020202020204" pitchFamily="34" charset="0"/>
              </a:rPr>
              <a:t> </a:t>
            </a:r>
            <a:r>
              <a:rPr lang="en-US" sz="1900" b="1" i="0" dirty="0" err="1">
                <a:solidFill>
                  <a:srgbClr val="000000"/>
                </a:solidFill>
                <a:effectLst/>
                <a:latin typeface="Arial" panose="020B0604020202020204" pitchFamily="34" charset="0"/>
                <a:cs typeface="Arial" panose="020B0604020202020204" pitchFamily="34" charset="0"/>
              </a:rPr>
              <a:t>kindlustatud</a:t>
            </a:r>
            <a:r>
              <a:rPr lang="en-US" sz="1900" b="1" i="0" dirty="0">
                <a:solidFill>
                  <a:srgbClr val="000000"/>
                </a:solidFill>
                <a:effectLst/>
                <a:latin typeface="Arial" panose="020B0604020202020204" pitchFamily="34" charset="0"/>
                <a:cs typeface="Arial" panose="020B0604020202020204" pitchFamily="34" charset="0"/>
              </a:rPr>
              <a:t> </a:t>
            </a:r>
            <a:r>
              <a:rPr lang="en-US" sz="1900" b="1" i="0" dirty="0" err="1">
                <a:solidFill>
                  <a:srgbClr val="000000"/>
                </a:solidFill>
                <a:effectLst/>
                <a:latin typeface="Arial" panose="020B0604020202020204" pitchFamily="34" charset="0"/>
                <a:cs typeface="Arial" panose="020B0604020202020204" pitchFamily="34" charset="0"/>
              </a:rPr>
              <a:t>inimestele</a:t>
            </a:r>
            <a:r>
              <a:rPr lang="en-US" sz="1900" b="1" i="0" dirty="0">
                <a:solidFill>
                  <a:srgbClr val="000000"/>
                </a:solidFill>
                <a:effectLst/>
                <a:latin typeface="Arial" panose="020B0604020202020204" pitchFamily="34" charset="0"/>
                <a:cs typeface="Arial" panose="020B0604020202020204" pitchFamily="34" charset="0"/>
              </a:rPr>
              <a:t>.</a:t>
            </a:r>
            <a:endParaRPr lang="en-US" sz="1900" b="0" i="0" dirty="0">
              <a:solidFill>
                <a:srgbClr val="000000"/>
              </a:solidFill>
              <a:effectLst/>
              <a:latin typeface="Arial" panose="020B0604020202020204" pitchFamily="34" charset="0"/>
              <a:cs typeface="Arial" panose="020B0604020202020204" pitchFamily="34" charset="0"/>
            </a:endParaRPr>
          </a:p>
          <a:p>
            <a:pPr marL="0" indent="0" algn="just">
              <a:buNone/>
            </a:pPr>
            <a:endParaRPr lang="en-US" sz="1900" b="0" i="0" dirty="0">
              <a:solidFill>
                <a:srgbClr val="000000"/>
              </a:solidFill>
              <a:effectLst/>
              <a:latin typeface="Arial" panose="020B0604020202020204" pitchFamily="34" charset="0"/>
              <a:cs typeface="Arial" panose="020B0604020202020204" pitchFamily="34" charset="0"/>
            </a:endParaRPr>
          </a:p>
          <a:p>
            <a:pPr marL="0" indent="0" algn="just">
              <a:buNone/>
            </a:pPr>
            <a:r>
              <a:rPr lang="en-US" sz="1900" b="0" i="0" dirty="0" err="1">
                <a:solidFill>
                  <a:srgbClr val="000000"/>
                </a:solidFill>
                <a:effectLst/>
                <a:latin typeface="Arial" panose="020B0604020202020204" pitchFamily="34" charset="0"/>
                <a:cs typeface="Arial" panose="020B0604020202020204" pitchFamily="34" charset="0"/>
              </a:rPr>
              <a:t>Ravikindlustuse</a:t>
            </a:r>
            <a:r>
              <a:rPr lang="en-US" sz="1900" b="0" i="0" dirty="0">
                <a:solidFill>
                  <a:srgbClr val="000000"/>
                </a:solidFill>
                <a:effectLst/>
                <a:latin typeface="Arial" panose="020B0604020202020204" pitchFamily="34" charset="0"/>
                <a:cs typeface="Arial" panose="020B0604020202020204" pitchFamily="34" charset="0"/>
              </a:rPr>
              <a:t> </a:t>
            </a:r>
            <a:r>
              <a:rPr lang="en-US" sz="1900" b="0" i="0" dirty="0" err="1">
                <a:solidFill>
                  <a:srgbClr val="000000"/>
                </a:solidFill>
                <a:effectLst/>
                <a:latin typeface="Arial" panose="020B0604020202020204" pitchFamily="34" charset="0"/>
                <a:cs typeface="Arial" panose="020B0604020202020204" pitchFamily="34" charset="0"/>
              </a:rPr>
              <a:t>raha</a:t>
            </a:r>
            <a:r>
              <a:rPr lang="en-US" sz="1900" b="0" i="0" dirty="0">
                <a:solidFill>
                  <a:srgbClr val="000000"/>
                </a:solidFill>
                <a:effectLst/>
                <a:latin typeface="Arial" panose="020B0604020202020204" pitchFamily="34" charset="0"/>
                <a:cs typeface="Arial" panose="020B0604020202020204" pitchFamily="34" charset="0"/>
              </a:rPr>
              <a:t> </a:t>
            </a:r>
            <a:r>
              <a:rPr lang="en-US" sz="1900" b="0" i="0" dirty="0" err="1">
                <a:solidFill>
                  <a:srgbClr val="000000"/>
                </a:solidFill>
                <a:effectLst/>
                <a:latin typeface="Arial" panose="020B0604020202020204" pitchFamily="34" charset="0"/>
                <a:cs typeface="Arial" panose="020B0604020202020204" pitchFamily="34" charset="0"/>
              </a:rPr>
              <a:t>tuleb</a:t>
            </a:r>
            <a:r>
              <a:rPr lang="en-US" sz="1900" b="0" i="0" dirty="0">
                <a:solidFill>
                  <a:srgbClr val="000000"/>
                </a:solidFill>
                <a:effectLst/>
                <a:latin typeface="Arial" panose="020B0604020202020204" pitchFamily="34" charset="0"/>
                <a:cs typeface="Arial" panose="020B0604020202020204" pitchFamily="34" charset="0"/>
              </a:rPr>
              <a:t> </a:t>
            </a:r>
            <a:r>
              <a:rPr lang="en-US" sz="1900" b="0" i="0" dirty="0" err="1">
                <a:solidFill>
                  <a:srgbClr val="000000"/>
                </a:solidFill>
                <a:effectLst/>
                <a:latin typeface="Arial" panose="020B0604020202020204" pitchFamily="34" charset="0"/>
                <a:cs typeface="Arial" panose="020B0604020202020204" pitchFamily="34" charset="0"/>
              </a:rPr>
              <a:t>töölkäivate</a:t>
            </a:r>
            <a:r>
              <a:rPr lang="en-US" sz="1900" b="0" i="0" dirty="0">
                <a:solidFill>
                  <a:srgbClr val="000000"/>
                </a:solidFill>
                <a:effectLst/>
                <a:latin typeface="Arial" panose="020B0604020202020204" pitchFamily="34" charset="0"/>
                <a:cs typeface="Arial" panose="020B0604020202020204" pitchFamily="34" charset="0"/>
              </a:rPr>
              <a:t> </a:t>
            </a:r>
            <a:r>
              <a:rPr lang="en-US" sz="1900" b="0" i="0" dirty="0" err="1">
                <a:solidFill>
                  <a:srgbClr val="000000"/>
                </a:solidFill>
                <a:effectLst/>
                <a:latin typeface="Arial" panose="020B0604020202020204" pitchFamily="34" charset="0"/>
                <a:cs typeface="Arial" panose="020B0604020202020204" pitchFamily="34" charset="0"/>
              </a:rPr>
              <a:t>inimeste</a:t>
            </a:r>
            <a:r>
              <a:rPr lang="en-US" sz="1900" b="0" i="0" dirty="0">
                <a:solidFill>
                  <a:srgbClr val="000000"/>
                </a:solidFill>
                <a:effectLst/>
                <a:latin typeface="Arial" panose="020B0604020202020204" pitchFamily="34" charset="0"/>
                <a:cs typeface="Arial" panose="020B0604020202020204" pitchFamily="34" charset="0"/>
              </a:rPr>
              <a:t> </a:t>
            </a:r>
            <a:r>
              <a:rPr lang="en-US" sz="1900" b="0" i="0" dirty="0" err="1">
                <a:solidFill>
                  <a:srgbClr val="000000"/>
                </a:solidFill>
                <a:effectLst/>
                <a:latin typeface="Arial" panose="020B0604020202020204" pitchFamily="34" charset="0"/>
                <a:cs typeface="Arial" panose="020B0604020202020204" pitchFamily="34" charset="0"/>
              </a:rPr>
              <a:t>palgalt</a:t>
            </a:r>
            <a:r>
              <a:rPr lang="en-US" sz="1900" b="0" i="0" dirty="0">
                <a:solidFill>
                  <a:srgbClr val="000000"/>
                </a:solidFill>
                <a:effectLst/>
                <a:latin typeface="Arial" panose="020B0604020202020204" pitchFamily="34" charset="0"/>
                <a:cs typeface="Arial" panose="020B0604020202020204" pitchFamily="34" charset="0"/>
              </a:rPr>
              <a:t> </a:t>
            </a:r>
            <a:r>
              <a:rPr lang="en-US" sz="1900" b="0" i="0" dirty="0" err="1">
                <a:solidFill>
                  <a:srgbClr val="000000"/>
                </a:solidFill>
                <a:effectLst/>
                <a:latin typeface="Arial" panose="020B0604020202020204" pitchFamily="34" charset="0"/>
                <a:cs typeface="Arial" panose="020B0604020202020204" pitchFamily="34" charset="0"/>
              </a:rPr>
              <a:t>makstud</a:t>
            </a:r>
            <a:r>
              <a:rPr lang="en-US" sz="1900" b="0" i="0" dirty="0">
                <a:solidFill>
                  <a:srgbClr val="000000"/>
                </a:solidFill>
                <a:effectLst/>
                <a:latin typeface="Arial" panose="020B0604020202020204" pitchFamily="34" charset="0"/>
                <a:cs typeface="Arial" panose="020B0604020202020204" pitchFamily="34" charset="0"/>
              </a:rPr>
              <a:t> 13% </a:t>
            </a:r>
            <a:r>
              <a:rPr lang="en-US" sz="1900" b="0" i="0" dirty="0" err="1">
                <a:solidFill>
                  <a:srgbClr val="000000"/>
                </a:solidFill>
                <a:effectLst/>
                <a:latin typeface="Arial" panose="020B0604020202020204" pitchFamily="34" charset="0"/>
                <a:cs typeface="Arial" panose="020B0604020202020204" pitchFamily="34" charset="0"/>
              </a:rPr>
              <a:t>kindlustusmaksest</a:t>
            </a:r>
            <a:r>
              <a:rPr lang="en-US" sz="1900" b="0" i="0" dirty="0">
                <a:solidFill>
                  <a:srgbClr val="000000"/>
                </a:solidFill>
                <a:effectLst/>
                <a:latin typeface="Arial" panose="020B0604020202020204" pitchFamily="34" charset="0"/>
                <a:cs typeface="Arial" panose="020B0604020202020204" pitchFamily="34" charset="0"/>
              </a:rPr>
              <a:t>. </a:t>
            </a:r>
            <a:r>
              <a:rPr lang="en-US" sz="1900" i="0" dirty="0" err="1">
                <a:solidFill>
                  <a:srgbClr val="000000"/>
                </a:solidFill>
                <a:effectLst/>
                <a:latin typeface="Arial" panose="020B0604020202020204" pitchFamily="34" charset="0"/>
                <a:cs typeface="Arial" panose="020B0604020202020204" pitchFamily="34" charset="0"/>
              </a:rPr>
              <a:t>Kõigil</a:t>
            </a:r>
            <a:r>
              <a:rPr lang="en-US" sz="1900" i="0" dirty="0">
                <a:solidFill>
                  <a:srgbClr val="000000"/>
                </a:solidFill>
                <a:effectLst/>
                <a:latin typeface="Arial" panose="020B0604020202020204" pitchFamily="34" charset="0"/>
                <a:cs typeface="Arial" panose="020B0604020202020204" pitchFamily="34" charset="0"/>
              </a:rPr>
              <a:t> </a:t>
            </a:r>
            <a:r>
              <a:rPr lang="en-US" sz="1900" i="0" dirty="0" err="1">
                <a:solidFill>
                  <a:srgbClr val="000000"/>
                </a:solidFill>
                <a:effectLst/>
                <a:latin typeface="Arial" panose="020B0604020202020204" pitchFamily="34" charset="0"/>
                <a:cs typeface="Arial" panose="020B0604020202020204" pitchFamily="34" charset="0"/>
              </a:rPr>
              <a:t>Eesti</a:t>
            </a:r>
            <a:r>
              <a:rPr lang="en-US" sz="1900" i="0" dirty="0">
                <a:solidFill>
                  <a:srgbClr val="000000"/>
                </a:solidFill>
                <a:effectLst/>
                <a:latin typeface="Arial" panose="020B0604020202020204" pitchFamily="34" charset="0"/>
                <a:cs typeface="Arial" panose="020B0604020202020204" pitchFamily="34" charset="0"/>
              </a:rPr>
              <a:t> </a:t>
            </a:r>
            <a:r>
              <a:rPr lang="en-US" sz="1900" i="0" dirty="0" err="1">
                <a:solidFill>
                  <a:srgbClr val="000000"/>
                </a:solidFill>
                <a:effectLst/>
                <a:latin typeface="Arial" panose="020B0604020202020204" pitchFamily="34" charset="0"/>
                <a:cs typeface="Arial" panose="020B0604020202020204" pitchFamily="34" charset="0"/>
              </a:rPr>
              <a:t>ravikindlustatud</a:t>
            </a:r>
            <a:r>
              <a:rPr lang="en-US" sz="1900" i="0" dirty="0">
                <a:solidFill>
                  <a:srgbClr val="000000"/>
                </a:solidFill>
                <a:effectLst/>
                <a:latin typeface="Arial" panose="020B0604020202020204" pitchFamily="34" charset="0"/>
                <a:cs typeface="Arial" panose="020B0604020202020204" pitchFamily="34" charset="0"/>
              </a:rPr>
              <a:t> </a:t>
            </a:r>
            <a:r>
              <a:rPr lang="en-US" sz="1900" i="0" dirty="0" err="1">
                <a:solidFill>
                  <a:srgbClr val="000000"/>
                </a:solidFill>
                <a:effectLst/>
                <a:latin typeface="Arial" panose="020B0604020202020204" pitchFamily="34" charset="0"/>
                <a:cs typeface="Arial" panose="020B0604020202020204" pitchFamily="34" charset="0"/>
              </a:rPr>
              <a:t>inimestel</a:t>
            </a:r>
            <a:r>
              <a:rPr lang="en-US" sz="1900" i="0" dirty="0">
                <a:solidFill>
                  <a:srgbClr val="000000"/>
                </a:solidFill>
                <a:effectLst/>
                <a:latin typeface="Arial" panose="020B0604020202020204" pitchFamily="34" charset="0"/>
                <a:cs typeface="Arial" panose="020B0604020202020204" pitchFamily="34" charset="0"/>
              </a:rPr>
              <a:t> on </a:t>
            </a:r>
            <a:r>
              <a:rPr lang="en-US" sz="1900" i="0" dirty="0" err="1">
                <a:solidFill>
                  <a:srgbClr val="000000"/>
                </a:solidFill>
                <a:effectLst/>
                <a:latin typeface="Arial" panose="020B0604020202020204" pitchFamily="34" charset="0"/>
                <a:cs typeface="Arial" panose="020B0604020202020204" pitchFamily="34" charset="0"/>
              </a:rPr>
              <a:t>õigus</a:t>
            </a:r>
            <a:r>
              <a:rPr lang="en-US" sz="1900" i="0" dirty="0">
                <a:solidFill>
                  <a:srgbClr val="000000"/>
                </a:solidFill>
                <a:effectLst/>
                <a:latin typeface="Arial" panose="020B0604020202020204" pitchFamily="34" charset="0"/>
                <a:cs typeface="Arial" panose="020B0604020202020204" pitchFamily="34" charset="0"/>
              </a:rPr>
              <a:t> </a:t>
            </a:r>
            <a:r>
              <a:rPr lang="en-US" sz="1900" i="0" dirty="0" err="1">
                <a:solidFill>
                  <a:srgbClr val="000000"/>
                </a:solidFill>
                <a:effectLst/>
                <a:latin typeface="Arial" panose="020B0604020202020204" pitchFamily="34" charset="0"/>
                <a:cs typeface="Arial" panose="020B0604020202020204" pitchFamily="34" charset="0"/>
              </a:rPr>
              <a:t>saada</a:t>
            </a:r>
            <a:r>
              <a:rPr lang="en-US" sz="1900" i="0" dirty="0">
                <a:solidFill>
                  <a:srgbClr val="000000"/>
                </a:solidFill>
                <a:effectLst/>
                <a:latin typeface="Arial" panose="020B0604020202020204" pitchFamily="34" charset="0"/>
                <a:cs typeface="Arial" panose="020B0604020202020204" pitchFamily="34" charset="0"/>
              </a:rPr>
              <a:t> </a:t>
            </a:r>
            <a:r>
              <a:rPr lang="en-US" sz="1900" i="0" dirty="0" err="1">
                <a:solidFill>
                  <a:srgbClr val="000000"/>
                </a:solidFill>
                <a:effectLst/>
                <a:latin typeface="Arial" panose="020B0604020202020204" pitchFamily="34" charset="0"/>
                <a:cs typeface="Arial" panose="020B0604020202020204" pitchFamily="34" charset="0"/>
              </a:rPr>
              <a:t>ühesugust</a:t>
            </a:r>
            <a:r>
              <a:rPr lang="en-US" sz="1900" i="0" dirty="0">
                <a:solidFill>
                  <a:srgbClr val="000000"/>
                </a:solidFill>
                <a:effectLst/>
                <a:latin typeface="Arial" panose="020B0604020202020204" pitchFamily="34" charset="0"/>
                <a:cs typeface="Arial" panose="020B0604020202020204" pitchFamily="34" charset="0"/>
              </a:rPr>
              <a:t> </a:t>
            </a:r>
            <a:r>
              <a:rPr lang="en-US" sz="1900" i="0" dirty="0" err="1">
                <a:solidFill>
                  <a:srgbClr val="000000"/>
                </a:solidFill>
                <a:effectLst/>
                <a:latin typeface="Arial" panose="020B0604020202020204" pitchFamily="34" charset="0"/>
                <a:cs typeface="Arial" panose="020B0604020202020204" pitchFamily="34" charset="0"/>
              </a:rPr>
              <a:t>kvaliteetset</a:t>
            </a:r>
            <a:r>
              <a:rPr lang="en-US" sz="1900" i="0" dirty="0">
                <a:solidFill>
                  <a:srgbClr val="000000"/>
                </a:solidFill>
                <a:effectLst/>
                <a:latin typeface="Arial" panose="020B0604020202020204" pitchFamily="34" charset="0"/>
                <a:cs typeface="Arial" panose="020B0604020202020204" pitchFamily="34" charset="0"/>
              </a:rPr>
              <a:t> </a:t>
            </a:r>
            <a:r>
              <a:rPr lang="en-US" sz="1900" i="0" dirty="0" err="1">
                <a:solidFill>
                  <a:srgbClr val="000000"/>
                </a:solidFill>
                <a:effectLst/>
                <a:latin typeface="Arial" panose="020B0604020202020204" pitchFamily="34" charset="0"/>
                <a:cs typeface="Arial" panose="020B0604020202020204" pitchFamily="34" charset="0"/>
              </a:rPr>
              <a:t>arstiabi</a:t>
            </a:r>
            <a:r>
              <a:rPr lang="en-US" sz="1900" i="0" dirty="0">
                <a:solidFill>
                  <a:srgbClr val="000000"/>
                </a:solidFill>
                <a:effectLst/>
                <a:latin typeface="Arial" panose="020B0604020202020204" pitchFamily="34" charset="0"/>
                <a:cs typeface="Arial" panose="020B0604020202020204" pitchFamily="34" charset="0"/>
              </a:rPr>
              <a:t>, </a:t>
            </a:r>
            <a:r>
              <a:rPr lang="en-US" sz="1900" i="0" dirty="0" err="1">
                <a:solidFill>
                  <a:srgbClr val="000000"/>
                </a:solidFill>
                <a:effectLst/>
                <a:latin typeface="Arial" panose="020B0604020202020204" pitchFamily="34" charset="0"/>
                <a:cs typeface="Arial" panose="020B0604020202020204" pitchFamily="34" charset="0"/>
              </a:rPr>
              <a:t>olenemata</a:t>
            </a:r>
            <a:r>
              <a:rPr lang="en-US" sz="1900" i="0" dirty="0">
                <a:solidFill>
                  <a:srgbClr val="000000"/>
                </a:solidFill>
                <a:effectLst/>
                <a:latin typeface="Arial" panose="020B0604020202020204" pitchFamily="34" charset="0"/>
                <a:cs typeface="Arial" panose="020B0604020202020204" pitchFamily="34" charset="0"/>
              </a:rPr>
              <a:t> </a:t>
            </a:r>
            <a:r>
              <a:rPr lang="en-US" sz="1900" i="0" dirty="0" err="1">
                <a:solidFill>
                  <a:srgbClr val="000000"/>
                </a:solidFill>
                <a:effectLst/>
                <a:latin typeface="Arial" panose="020B0604020202020204" pitchFamily="34" charset="0"/>
                <a:cs typeface="Arial" panose="020B0604020202020204" pitchFamily="34" charset="0"/>
              </a:rPr>
              <a:t>sellest</a:t>
            </a:r>
            <a:r>
              <a:rPr lang="en-US" sz="1900" i="0" dirty="0">
                <a:solidFill>
                  <a:srgbClr val="000000"/>
                </a:solidFill>
                <a:effectLst/>
                <a:latin typeface="Arial" panose="020B0604020202020204" pitchFamily="34" charset="0"/>
                <a:cs typeface="Arial" panose="020B0604020202020204" pitchFamily="34" charset="0"/>
              </a:rPr>
              <a:t>, kas </a:t>
            </a:r>
            <a:r>
              <a:rPr lang="en-US" sz="1900" i="0" dirty="0" err="1">
                <a:solidFill>
                  <a:srgbClr val="000000"/>
                </a:solidFill>
                <a:effectLst/>
                <a:latin typeface="Arial" panose="020B0604020202020204" pitchFamily="34" charset="0"/>
                <a:cs typeface="Arial" panose="020B0604020202020204" pitchFamily="34" charset="0"/>
              </a:rPr>
              <a:t>nad</a:t>
            </a:r>
            <a:r>
              <a:rPr lang="en-US" sz="1900" i="0" dirty="0">
                <a:solidFill>
                  <a:srgbClr val="000000"/>
                </a:solidFill>
                <a:effectLst/>
                <a:latin typeface="Arial" panose="020B0604020202020204" pitchFamily="34" charset="0"/>
                <a:cs typeface="Arial" panose="020B0604020202020204" pitchFamily="34" charset="0"/>
              </a:rPr>
              <a:t> </a:t>
            </a:r>
            <a:r>
              <a:rPr lang="en-US" sz="1900" i="0" dirty="0" err="1">
                <a:solidFill>
                  <a:srgbClr val="000000"/>
                </a:solidFill>
                <a:effectLst/>
                <a:latin typeface="Arial" panose="020B0604020202020204" pitchFamily="34" charset="0"/>
                <a:cs typeface="Arial" panose="020B0604020202020204" pitchFamily="34" charset="0"/>
              </a:rPr>
              <a:t>tasuvad</a:t>
            </a:r>
            <a:r>
              <a:rPr lang="en-US" sz="1900" i="0" dirty="0">
                <a:solidFill>
                  <a:srgbClr val="000000"/>
                </a:solidFill>
                <a:effectLst/>
                <a:latin typeface="Arial" panose="020B0604020202020204" pitchFamily="34" charset="0"/>
                <a:cs typeface="Arial" panose="020B0604020202020204" pitchFamily="34" charset="0"/>
              </a:rPr>
              <a:t> </a:t>
            </a:r>
            <a:r>
              <a:rPr lang="en-US" sz="1900" i="0" dirty="0" err="1">
                <a:solidFill>
                  <a:srgbClr val="000000"/>
                </a:solidFill>
                <a:effectLst/>
                <a:latin typeface="Arial" panose="020B0604020202020204" pitchFamily="34" charset="0"/>
                <a:cs typeface="Arial" panose="020B0604020202020204" pitchFamily="34" charset="0"/>
              </a:rPr>
              <a:t>ravikindlustusmaksu</a:t>
            </a:r>
            <a:r>
              <a:rPr lang="en-US" sz="1900" i="0" dirty="0">
                <a:solidFill>
                  <a:srgbClr val="000000"/>
                </a:solidFill>
                <a:effectLst/>
                <a:latin typeface="Arial" panose="020B0604020202020204" pitchFamily="34" charset="0"/>
                <a:cs typeface="Arial" panose="020B0604020202020204" pitchFamily="34" charset="0"/>
              </a:rPr>
              <a:t> </a:t>
            </a:r>
            <a:r>
              <a:rPr lang="en-US" sz="1900" i="0" dirty="0" err="1">
                <a:solidFill>
                  <a:srgbClr val="000000"/>
                </a:solidFill>
                <a:effectLst/>
                <a:latin typeface="Arial" panose="020B0604020202020204" pitchFamily="34" charset="0"/>
                <a:cs typeface="Arial" panose="020B0604020202020204" pitchFamily="34" charset="0"/>
              </a:rPr>
              <a:t>ise</a:t>
            </a:r>
            <a:r>
              <a:rPr lang="en-US" sz="1900" i="0" dirty="0">
                <a:solidFill>
                  <a:srgbClr val="000000"/>
                </a:solidFill>
                <a:effectLst/>
                <a:latin typeface="Arial" panose="020B0604020202020204" pitchFamily="34" charset="0"/>
                <a:cs typeface="Arial" panose="020B0604020202020204" pitchFamily="34" charset="0"/>
              </a:rPr>
              <a:t> </a:t>
            </a:r>
            <a:r>
              <a:rPr lang="en-US" sz="1900" i="0" dirty="0" err="1">
                <a:solidFill>
                  <a:srgbClr val="000000"/>
                </a:solidFill>
                <a:effectLst/>
                <a:latin typeface="Arial" panose="020B0604020202020204" pitchFamily="34" charset="0"/>
                <a:cs typeface="Arial" panose="020B0604020202020204" pitchFamily="34" charset="0"/>
              </a:rPr>
              <a:t>või</a:t>
            </a:r>
            <a:r>
              <a:rPr lang="en-US" sz="1900" i="0" dirty="0">
                <a:solidFill>
                  <a:srgbClr val="000000"/>
                </a:solidFill>
                <a:effectLst/>
                <a:latin typeface="Arial" panose="020B0604020202020204" pitchFamily="34" charset="0"/>
                <a:cs typeface="Arial" panose="020B0604020202020204" pitchFamily="34" charset="0"/>
              </a:rPr>
              <a:t> </a:t>
            </a:r>
            <a:r>
              <a:rPr lang="en-US" sz="1900" i="0" dirty="0" err="1">
                <a:solidFill>
                  <a:srgbClr val="000000"/>
                </a:solidFill>
                <a:effectLst/>
                <a:latin typeface="Arial" panose="020B0604020202020204" pitchFamily="34" charset="0"/>
                <a:cs typeface="Arial" panose="020B0604020202020204" pitchFamily="34" charset="0"/>
              </a:rPr>
              <a:t>mitte</a:t>
            </a:r>
            <a:r>
              <a:rPr lang="en-US" sz="1900" i="0" dirty="0">
                <a:solidFill>
                  <a:srgbClr val="000000"/>
                </a:solidFill>
                <a:effectLst/>
                <a:latin typeface="Arial" panose="020B0604020202020204" pitchFamily="34" charset="0"/>
                <a:cs typeface="Arial" panose="020B0604020202020204" pitchFamily="34" charset="0"/>
              </a:rPr>
              <a:t>.</a:t>
            </a:r>
            <a:r>
              <a:rPr lang="en-US" sz="1900" b="1" i="0" dirty="0">
                <a:solidFill>
                  <a:srgbClr val="000000"/>
                </a:solidFill>
                <a:effectLst/>
                <a:latin typeface="Noto Sans" panose="020B0502040504020204" pitchFamily="34" charset="0"/>
              </a:rPr>
              <a:t> </a:t>
            </a:r>
          </a:p>
          <a:p>
            <a:pPr marL="0" indent="0" algn="just">
              <a:buNone/>
            </a:pPr>
            <a:r>
              <a:rPr lang="en-US" sz="1900" b="0" i="0" dirty="0" err="1">
                <a:solidFill>
                  <a:srgbClr val="000000"/>
                </a:solidFill>
                <a:effectLst/>
                <a:latin typeface="Arial" panose="020B0604020202020204" pitchFamily="34" charset="0"/>
                <a:cs typeface="Arial" panose="020B0604020202020204" pitchFamily="34" charset="0"/>
              </a:rPr>
              <a:t>Ravikindlustusega</a:t>
            </a:r>
            <a:r>
              <a:rPr lang="en-US" sz="1900" b="0" i="0" dirty="0">
                <a:solidFill>
                  <a:srgbClr val="000000"/>
                </a:solidFill>
                <a:effectLst/>
                <a:latin typeface="Arial" panose="020B0604020202020204" pitchFamily="34" charset="0"/>
                <a:cs typeface="Arial" panose="020B0604020202020204" pitchFamily="34" charset="0"/>
              </a:rPr>
              <a:t> </a:t>
            </a:r>
            <a:r>
              <a:rPr lang="en-US" sz="1900" b="0" i="0" dirty="0" err="1">
                <a:solidFill>
                  <a:srgbClr val="000000"/>
                </a:solidFill>
                <a:effectLst/>
                <a:latin typeface="Arial" panose="020B0604020202020204" pitchFamily="34" charset="0"/>
                <a:cs typeface="Arial" panose="020B0604020202020204" pitchFamily="34" charset="0"/>
              </a:rPr>
              <a:t>inimeste</a:t>
            </a:r>
            <a:r>
              <a:rPr lang="en-US" sz="1900" b="0" i="0" dirty="0">
                <a:solidFill>
                  <a:srgbClr val="000000"/>
                </a:solidFill>
                <a:effectLst/>
                <a:latin typeface="Arial" panose="020B0604020202020204" pitchFamily="34" charset="0"/>
                <a:cs typeface="Arial" panose="020B0604020202020204" pitchFamily="34" charset="0"/>
              </a:rPr>
              <a:t> </a:t>
            </a:r>
            <a:r>
              <a:rPr lang="en-US" sz="1900" b="0" i="0" dirty="0" err="1">
                <a:solidFill>
                  <a:srgbClr val="000000"/>
                </a:solidFill>
                <a:effectLst/>
                <a:latin typeface="Arial" panose="020B0604020202020204" pitchFamily="34" charset="0"/>
                <a:cs typeface="Arial" panose="020B0604020202020204" pitchFamily="34" charset="0"/>
              </a:rPr>
              <a:t>ravikulud</a:t>
            </a:r>
            <a:r>
              <a:rPr lang="en-US" sz="1900" b="0" i="0" dirty="0">
                <a:solidFill>
                  <a:srgbClr val="000000"/>
                </a:solidFill>
                <a:effectLst/>
                <a:latin typeface="Arial" panose="020B0604020202020204" pitchFamily="34" charset="0"/>
                <a:cs typeface="Arial" panose="020B0604020202020204" pitchFamily="34" charset="0"/>
              </a:rPr>
              <a:t> </a:t>
            </a:r>
            <a:r>
              <a:rPr lang="en-US" sz="1900" b="0" i="0" dirty="0" err="1">
                <a:solidFill>
                  <a:srgbClr val="000000"/>
                </a:solidFill>
                <a:effectLst/>
                <a:latin typeface="Arial" panose="020B0604020202020204" pitchFamily="34" charset="0"/>
                <a:cs typeface="Arial" panose="020B0604020202020204" pitchFamily="34" charset="0"/>
              </a:rPr>
              <a:t>tasub</a:t>
            </a:r>
            <a:r>
              <a:rPr lang="en-US" sz="1900" b="0" i="0" dirty="0">
                <a:solidFill>
                  <a:srgbClr val="000000"/>
                </a:solidFill>
                <a:effectLst/>
                <a:latin typeface="Arial" panose="020B0604020202020204" pitchFamily="34" charset="0"/>
                <a:cs typeface="Arial" panose="020B0604020202020204" pitchFamily="34" charset="0"/>
              </a:rPr>
              <a:t> </a:t>
            </a:r>
            <a:r>
              <a:rPr lang="en-US" sz="1900" b="0" i="0" dirty="0" err="1">
                <a:solidFill>
                  <a:srgbClr val="000000"/>
                </a:solidFill>
                <a:effectLst/>
                <a:latin typeface="Arial" panose="020B0604020202020204" pitchFamily="34" charset="0"/>
                <a:cs typeface="Arial" panose="020B0604020202020204" pitchFamily="34" charset="0"/>
              </a:rPr>
              <a:t>Tervisekassa</a:t>
            </a:r>
            <a:r>
              <a:rPr lang="en-US" sz="1900" b="0" i="0" dirty="0">
                <a:solidFill>
                  <a:srgbClr val="000000"/>
                </a:solidFill>
                <a:effectLst/>
                <a:latin typeface="Arial" panose="020B0604020202020204" pitchFamily="34" charset="0"/>
                <a:cs typeface="Arial" panose="020B0604020202020204" pitchFamily="34" charset="0"/>
              </a:rPr>
              <a:t>. </a:t>
            </a:r>
            <a:r>
              <a:rPr lang="en-US" sz="1900" b="0" i="0" dirty="0" err="1">
                <a:solidFill>
                  <a:srgbClr val="000000"/>
                </a:solidFill>
                <a:effectLst/>
                <a:latin typeface="Arial" panose="020B0604020202020204" pitchFamily="34" charset="0"/>
                <a:cs typeface="Arial" panose="020B0604020202020204" pitchFamily="34" charset="0"/>
              </a:rPr>
              <a:t>Kindlustatud</a:t>
            </a:r>
            <a:r>
              <a:rPr lang="en-US" sz="1900" b="0" i="0" dirty="0">
                <a:solidFill>
                  <a:srgbClr val="000000"/>
                </a:solidFill>
                <a:effectLst/>
                <a:latin typeface="Arial" panose="020B0604020202020204" pitchFamily="34" charset="0"/>
                <a:cs typeface="Arial" panose="020B0604020202020204" pitchFamily="34" charset="0"/>
              </a:rPr>
              <a:t> on </a:t>
            </a:r>
            <a:r>
              <a:rPr lang="en-US" sz="1900" b="0" i="0" dirty="0" err="1">
                <a:solidFill>
                  <a:srgbClr val="000000"/>
                </a:solidFill>
                <a:effectLst/>
                <a:latin typeface="Arial" panose="020B0604020202020204" pitchFamily="34" charset="0"/>
                <a:cs typeface="Arial" panose="020B0604020202020204" pitchFamily="34" charset="0"/>
              </a:rPr>
              <a:t>inimesed</a:t>
            </a:r>
            <a:r>
              <a:rPr lang="en-US" sz="1900" b="0" i="0" dirty="0">
                <a:solidFill>
                  <a:srgbClr val="000000"/>
                </a:solidFill>
                <a:effectLst/>
                <a:latin typeface="Arial" panose="020B0604020202020204" pitchFamily="34" charset="0"/>
                <a:cs typeface="Arial" panose="020B0604020202020204" pitchFamily="34" charset="0"/>
              </a:rPr>
              <a:t>, </a:t>
            </a:r>
            <a:r>
              <a:rPr lang="en-US" sz="1900" b="0" i="0" dirty="0" err="1">
                <a:solidFill>
                  <a:srgbClr val="000000"/>
                </a:solidFill>
                <a:effectLst/>
                <a:latin typeface="Arial" panose="020B0604020202020204" pitchFamily="34" charset="0"/>
                <a:cs typeface="Arial" panose="020B0604020202020204" pitchFamily="34" charset="0"/>
              </a:rPr>
              <a:t>kelle</a:t>
            </a:r>
            <a:r>
              <a:rPr lang="en-US" sz="1900" b="0" i="0" dirty="0">
                <a:solidFill>
                  <a:srgbClr val="000000"/>
                </a:solidFill>
                <a:effectLst/>
                <a:latin typeface="Arial" panose="020B0604020202020204" pitchFamily="34" charset="0"/>
                <a:cs typeface="Arial" panose="020B0604020202020204" pitchFamily="34" charset="0"/>
              </a:rPr>
              <a:t> </a:t>
            </a:r>
            <a:r>
              <a:rPr lang="en-US" sz="1900" b="0" i="0" dirty="0" err="1">
                <a:solidFill>
                  <a:srgbClr val="000000"/>
                </a:solidFill>
                <a:effectLst/>
                <a:latin typeface="Arial" panose="020B0604020202020204" pitchFamily="34" charset="0"/>
                <a:cs typeface="Arial" panose="020B0604020202020204" pitchFamily="34" charset="0"/>
              </a:rPr>
              <a:t>eest</a:t>
            </a:r>
            <a:r>
              <a:rPr lang="en-US" sz="1900" b="0" i="0" dirty="0">
                <a:solidFill>
                  <a:srgbClr val="000000"/>
                </a:solidFill>
                <a:effectLst/>
                <a:latin typeface="Arial" panose="020B0604020202020204" pitchFamily="34" charset="0"/>
                <a:cs typeface="Arial" panose="020B0604020202020204" pitchFamily="34" charset="0"/>
              </a:rPr>
              <a:t> </a:t>
            </a:r>
            <a:r>
              <a:rPr lang="en-US" sz="1900" b="0" i="0" dirty="0" err="1">
                <a:solidFill>
                  <a:srgbClr val="000000"/>
                </a:solidFill>
                <a:effectLst/>
                <a:latin typeface="Arial" panose="020B0604020202020204" pitchFamily="34" charset="0"/>
                <a:cs typeface="Arial" panose="020B0604020202020204" pitchFamily="34" charset="0"/>
              </a:rPr>
              <a:t>makstakse</a:t>
            </a:r>
            <a:r>
              <a:rPr lang="en-US" sz="1900" b="0" i="0" dirty="0">
                <a:solidFill>
                  <a:srgbClr val="000000"/>
                </a:solidFill>
                <a:effectLst/>
                <a:latin typeface="Arial" panose="020B0604020202020204" pitchFamily="34" charset="0"/>
                <a:cs typeface="Arial" panose="020B0604020202020204" pitchFamily="34" charset="0"/>
              </a:rPr>
              <a:t> </a:t>
            </a:r>
            <a:r>
              <a:rPr lang="en-US" sz="1900" b="0" i="0" dirty="0" err="1">
                <a:solidFill>
                  <a:srgbClr val="000000"/>
                </a:solidFill>
                <a:effectLst/>
                <a:latin typeface="Arial" panose="020B0604020202020204" pitchFamily="34" charset="0"/>
                <a:cs typeface="Arial" panose="020B0604020202020204" pitchFamily="34" charset="0"/>
              </a:rPr>
              <a:t>või</a:t>
            </a:r>
            <a:r>
              <a:rPr lang="en-US" sz="1900" b="0" i="0" dirty="0">
                <a:solidFill>
                  <a:srgbClr val="000000"/>
                </a:solidFill>
                <a:effectLst/>
                <a:latin typeface="Arial" panose="020B0604020202020204" pitchFamily="34" charset="0"/>
                <a:cs typeface="Arial" panose="020B0604020202020204" pitchFamily="34" charset="0"/>
              </a:rPr>
              <a:t> </a:t>
            </a:r>
            <a:r>
              <a:rPr lang="en-US" sz="1900" b="0" i="0" dirty="0" err="1">
                <a:solidFill>
                  <a:srgbClr val="000000"/>
                </a:solidFill>
                <a:effectLst/>
                <a:latin typeface="Arial" panose="020B0604020202020204" pitchFamily="34" charset="0"/>
                <a:cs typeface="Arial" panose="020B0604020202020204" pitchFamily="34" charset="0"/>
              </a:rPr>
              <a:t>kes</a:t>
            </a:r>
            <a:r>
              <a:rPr lang="en-US" sz="1900" b="0" i="0" dirty="0">
                <a:solidFill>
                  <a:srgbClr val="000000"/>
                </a:solidFill>
                <a:effectLst/>
                <a:latin typeface="Arial" panose="020B0604020202020204" pitchFamily="34" charset="0"/>
                <a:cs typeface="Arial" panose="020B0604020202020204" pitchFamily="34" charset="0"/>
              </a:rPr>
              <a:t> </a:t>
            </a:r>
            <a:r>
              <a:rPr lang="en-US" sz="1900" b="0" i="0" dirty="0" err="1">
                <a:solidFill>
                  <a:srgbClr val="000000"/>
                </a:solidFill>
                <a:effectLst/>
                <a:latin typeface="Arial" panose="020B0604020202020204" pitchFamily="34" charset="0"/>
                <a:cs typeface="Arial" panose="020B0604020202020204" pitchFamily="34" charset="0"/>
              </a:rPr>
              <a:t>ise</a:t>
            </a:r>
            <a:r>
              <a:rPr lang="en-US" sz="1900" b="0" i="0" dirty="0">
                <a:solidFill>
                  <a:srgbClr val="000000"/>
                </a:solidFill>
                <a:effectLst/>
                <a:latin typeface="Arial" panose="020B0604020202020204" pitchFamily="34" charset="0"/>
                <a:cs typeface="Arial" panose="020B0604020202020204" pitchFamily="34" charset="0"/>
              </a:rPr>
              <a:t> </a:t>
            </a:r>
            <a:r>
              <a:rPr lang="en-US" sz="1900" b="0" i="0" dirty="0" err="1">
                <a:solidFill>
                  <a:srgbClr val="000000"/>
                </a:solidFill>
                <a:effectLst/>
                <a:latin typeface="Arial" panose="020B0604020202020204" pitchFamily="34" charset="0"/>
                <a:cs typeface="Arial" panose="020B0604020202020204" pitchFamily="34" charset="0"/>
              </a:rPr>
              <a:t>maksab</a:t>
            </a:r>
            <a:r>
              <a:rPr lang="en-US" sz="1900" b="0" i="0" dirty="0">
                <a:solidFill>
                  <a:srgbClr val="000000"/>
                </a:solidFill>
                <a:effectLst/>
                <a:latin typeface="Arial" panose="020B0604020202020204" pitchFamily="34" charset="0"/>
                <a:cs typeface="Arial" panose="020B0604020202020204" pitchFamily="34" charset="0"/>
              </a:rPr>
              <a:t> </a:t>
            </a:r>
            <a:r>
              <a:rPr lang="en-US" sz="1900" b="0" i="0" dirty="0" err="1">
                <a:solidFill>
                  <a:srgbClr val="000000"/>
                </a:solidFill>
                <a:effectLst/>
                <a:latin typeface="Arial" panose="020B0604020202020204" pitchFamily="34" charset="0"/>
                <a:cs typeface="Arial" panose="020B0604020202020204" pitchFamily="34" charset="0"/>
              </a:rPr>
              <a:t>sotsiaalmaksu</a:t>
            </a:r>
            <a:r>
              <a:rPr lang="en-US" sz="1900" b="0" i="0" dirty="0">
                <a:solidFill>
                  <a:srgbClr val="000000"/>
                </a:solidFill>
                <a:effectLst/>
                <a:latin typeface="Arial" panose="020B0604020202020204" pitchFamily="34" charset="0"/>
                <a:cs typeface="Arial" panose="020B0604020202020204" pitchFamily="34" charset="0"/>
              </a:rPr>
              <a:t>. </a:t>
            </a:r>
            <a:r>
              <a:rPr lang="en-US" sz="1900" b="0" i="0" dirty="0" err="1">
                <a:solidFill>
                  <a:srgbClr val="000000"/>
                </a:solidFill>
                <a:effectLst/>
                <a:latin typeface="Arial" panose="020B0604020202020204" pitchFamily="34" charset="0"/>
                <a:cs typeface="Arial" panose="020B0604020202020204" pitchFamily="34" charset="0"/>
              </a:rPr>
              <a:t>Lisaks</a:t>
            </a:r>
            <a:r>
              <a:rPr lang="en-US" sz="1900" b="0" i="0" dirty="0">
                <a:solidFill>
                  <a:srgbClr val="000000"/>
                </a:solidFill>
                <a:effectLst/>
                <a:latin typeface="Arial" panose="020B0604020202020204" pitchFamily="34" charset="0"/>
                <a:cs typeface="Arial" panose="020B0604020202020204" pitchFamily="34" charset="0"/>
              </a:rPr>
              <a:t> </a:t>
            </a:r>
            <a:r>
              <a:rPr lang="en-US" sz="1900" b="0" i="0" dirty="0" err="1">
                <a:solidFill>
                  <a:srgbClr val="000000"/>
                </a:solidFill>
                <a:effectLst/>
                <a:latin typeface="Arial" panose="020B0604020202020204" pitchFamily="34" charset="0"/>
                <a:cs typeface="Arial" panose="020B0604020202020204" pitchFamily="34" charset="0"/>
              </a:rPr>
              <a:t>nendele</a:t>
            </a:r>
            <a:r>
              <a:rPr lang="en-US" sz="1900" b="0" i="0" dirty="0">
                <a:solidFill>
                  <a:srgbClr val="000000"/>
                </a:solidFill>
                <a:effectLst/>
                <a:latin typeface="Arial" panose="020B0604020202020204" pitchFamily="34" charset="0"/>
                <a:cs typeface="Arial" panose="020B0604020202020204" pitchFamily="34" charset="0"/>
              </a:rPr>
              <a:t> on </a:t>
            </a:r>
            <a:r>
              <a:rPr lang="en-US" sz="1900" b="0" i="0" dirty="0" err="1">
                <a:solidFill>
                  <a:srgbClr val="000000"/>
                </a:solidFill>
                <a:effectLst/>
                <a:latin typeface="Arial" panose="020B0604020202020204" pitchFamily="34" charset="0"/>
                <a:cs typeface="Arial" panose="020B0604020202020204" pitchFamily="34" charset="0"/>
              </a:rPr>
              <a:t>Eestis</a:t>
            </a:r>
            <a:r>
              <a:rPr lang="en-US" sz="1900" b="0" i="0" dirty="0">
                <a:solidFill>
                  <a:srgbClr val="000000"/>
                </a:solidFill>
                <a:effectLst/>
                <a:latin typeface="Arial" panose="020B0604020202020204" pitchFamily="34" charset="0"/>
                <a:cs typeface="Arial" panose="020B0604020202020204" pitchFamily="34" charset="0"/>
              </a:rPr>
              <a:t> </a:t>
            </a:r>
            <a:r>
              <a:rPr lang="en-US" sz="1900" b="0" i="0" dirty="0" err="1">
                <a:solidFill>
                  <a:srgbClr val="000000"/>
                </a:solidFill>
                <a:effectLst/>
                <a:latin typeface="Arial" panose="020B0604020202020204" pitchFamily="34" charset="0"/>
                <a:cs typeface="Arial" panose="020B0604020202020204" pitchFamily="34" charset="0"/>
              </a:rPr>
              <a:t>õigus</a:t>
            </a:r>
            <a:r>
              <a:rPr lang="en-US" sz="1900" b="0" i="0" dirty="0">
                <a:solidFill>
                  <a:srgbClr val="000000"/>
                </a:solidFill>
                <a:effectLst/>
                <a:latin typeface="Arial" panose="020B0604020202020204" pitchFamily="34" charset="0"/>
                <a:cs typeface="Arial" panose="020B0604020202020204" pitchFamily="34" charset="0"/>
              </a:rPr>
              <a:t> </a:t>
            </a:r>
            <a:r>
              <a:rPr lang="en-US" sz="1900" b="0" i="0" dirty="0" err="1">
                <a:solidFill>
                  <a:srgbClr val="000000"/>
                </a:solidFill>
                <a:effectLst/>
                <a:latin typeface="Arial" panose="020B0604020202020204" pitchFamily="34" charset="0"/>
                <a:cs typeface="Arial" panose="020B0604020202020204" pitchFamily="34" charset="0"/>
              </a:rPr>
              <a:t>ravikindlustusele</a:t>
            </a:r>
            <a:r>
              <a:rPr lang="en-US" sz="1900" b="0" i="0" dirty="0">
                <a:solidFill>
                  <a:srgbClr val="000000"/>
                </a:solidFill>
                <a:effectLst/>
                <a:latin typeface="Arial" panose="020B0604020202020204" pitchFamily="34" charset="0"/>
                <a:cs typeface="Arial" panose="020B0604020202020204" pitchFamily="34" charset="0"/>
              </a:rPr>
              <a:t> </a:t>
            </a:r>
            <a:r>
              <a:rPr lang="en-US" sz="1900" b="0" i="0" dirty="0" err="1">
                <a:solidFill>
                  <a:srgbClr val="000000"/>
                </a:solidFill>
                <a:effectLst/>
                <a:latin typeface="Arial" panose="020B0604020202020204" pitchFamily="34" charset="0"/>
                <a:cs typeface="Arial" panose="020B0604020202020204" pitchFamily="34" charset="0"/>
              </a:rPr>
              <a:t>kindlustatutega</a:t>
            </a:r>
            <a:r>
              <a:rPr lang="en-US" sz="1900" b="0" i="0" dirty="0">
                <a:solidFill>
                  <a:srgbClr val="000000"/>
                </a:solidFill>
                <a:effectLst/>
                <a:latin typeface="Arial" panose="020B0604020202020204" pitchFamily="34" charset="0"/>
                <a:cs typeface="Arial" panose="020B0604020202020204" pitchFamily="34" charset="0"/>
              </a:rPr>
              <a:t> </a:t>
            </a:r>
            <a:r>
              <a:rPr lang="en-US" sz="1900" b="0" i="0" dirty="0" err="1">
                <a:solidFill>
                  <a:srgbClr val="000000"/>
                </a:solidFill>
                <a:effectLst/>
                <a:latin typeface="Arial" panose="020B0604020202020204" pitchFamily="34" charset="0"/>
                <a:cs typeface="Arial" panose="020B0604020202020204" pitchFamily="34" charset="0"/>
              </a:rPr>
              <a:t>võrdustatud</a:t>
            </a:r>
            <a:r>
              <a:rPr lang="en-US" sz="1900" b="0" i="0" dirty="0">
                <a:solidFill>
                  <a:srgbClr val="000000"/>
                </a:solidFill>
                <a:effectLst/>
                <a:latin typeface="Arial" panose="020B0604020202020204" pitchFamily="34" charset="0"/>
                <a:cs typeface="Arial" panose="020B0604020202020204" pitchFamily="34" charset="0"/>
              </a:rPr>
              <a:t> ja </a:t>
            </a:r>
            <a:r>
              <a:rPr lang="en-US" sz="1900" b="0" i="0" dirty="0" err="1">
                <a:solidFill>
                  <a:srgbClr val="000000"/>
                </a:solidFill>
                <a:effectLst/>
                <a:latin typeface="Arial" panose="020B0604020202020204" pitchFamily="34" charset="0"/>
                <a:cs typeface="Arial" panose="020B0604020202020204" pitchFamily="34" charset="0"/>
              </a:rPr>
              <a:t>Tervisekassaga</a:t>
            </a:r>
            <a:r>
              <a:rPr lang="en-US" sz="1900" b="0" i="0" dirty="0">
                <a:solidFill>
                  <a:srgbClr val="000000"/>
                </a:solidFill>
                <a:effectLst/>
                <a:latin typeface="Arial" panose="020B0604020202020204" pitchFamily="34" charset="0"/>
                <a:cs typeface="Arial" panose="020B0604020202020204" pitchFamily="34" charset="0"/>
              </a:rPr>
              <a:t> </a:t>
            </a:r>
            <a:r>
              <a:rPr lang="en-US" sz="1900" b="0" i="0" dirty="0" err="1">
                <a:solidFill>
                  <a:srgbClr val="000000"/>
                </a:solidFill>
                <a:effectLst/>
                <a:latin typeface="Arial" panose="020B0604020202020204" pitchFamily="34" charset="0"/>
                <a:cs typeface="Arial" panose="020B0604020202020204" pitchFamily="34" charset="0"/>
              </a:rPr>
              <a:t>vabatahtliku</a:t>
            </a:r>
            <a:r>
              <a:rPr lang="en-US" sz="1900" b="0" i="0" dirty="0">
                <a:solidFill>
                  <a:srgbClr val="000000"/>
                </a:solidFill>
                <a:effectLst/>
                <a:latin typeface="Arial" panose="020B0604020202020204" pitchFamily="34" charset="0"/>
                <a:cs typeface="Arial" panose="020B0604020202020204" pitchFamily="34" charset="0"/>
              </a:rPr>
              <a:t> </a:t>
            </a:r>
            <a:r>
              <a:rPr lang="en-US" sz="1900" b="0" i="0" dirty="0" err="1">
                <a:solidFill>
                  <a:srgbClr val="000000"/>
                </a:solidFill>
                <a:effectLst/>
                <a:latin typeface="Arial" panose="020B0604020202020204" pitchFamily="34" charset="0"/>
                <a:cs typeface="Arial" panose="020B0604020202020204" pitchFamily="34" charset="0"/>
              </a:rPr>
              <a:t>lepingu</a:t>
            </a:r>
            <a:r>
              <a:rPr lang="en-US" sz="1900" b="0" i="0" dirty="0">
                <a:solidFill>
                  <a:srgbClr val="000000"/>
                </a:solidFill>
                <a:effectLst/>
                <a:latin typeface="Arial" panose="020B0604020202020204" pitchFamily="34" charset="0"/>
                <a:cs typeface="Arial" panose="020B0604020202020204" pitchFamily="34" charset="0"/>
              </a:rPr>
              <a:t> </a:t>
            </a:r>
            <a:r>
              <a:rPr lang="en-US" sz="1900" b="0" i="0" dirty="0" err="1">
                <a:solidFill>
                  <a:srgbClr val="000000"/>
                </a:solidFill>
                <a:effectLst/>
                <a:latin typeface="Arial" panose="020B0604020202020204" pitchFamily="34" charset="0"/>
                <a:cs typeface="Arial" panose="020B0604020202020204" pitchFamily="34" charset="0"/>
              </a:rPr>
              <a:t>sõlminud</a:t>
            </a:r>
            <a:r>
              <a:rPr lang="en-US" sz="1900" b="0" i="0" dirty="0">
                <a:solidFill>
                  <a:srgbClr val="000000"/>
                </a:solidFill>
                <a:effectLst/>
                <a:latin typeface="Arial" panose="020B0604020202020204" pitchFamily="34" charset="0"/>
                <a:cs typeface="Arial" panose="020B0604020202020204" pitchFamily="34" charset="0"/>
              </a:rPr>
              <a:t> </a:t>
            </a:r>
            <a:r>
              <a:rPr lang="en-US" sz="1900" b="0" i="0" dirty="0" err="1">
                <a:solidFill>
                  <a:srgbClr val="000000"/>
                </a:solidFill>
                <a:effectLst/>
                <a:latin typeface="Arial" panose="020B0604020202020204" pitchFamily="34" charset="0"/>
                <a:cs typeface="Arial" panose="020B0604020202020204" pitchFamily="34" charset="0"/>
              </a:rPr>
              <a:t>inimestel</a:t>
            </a:r>
            <a:endParaRPr lang="en-US" sz="1900" b="0" i="0" dirty="0">
              <a:solidFill>
                <a:srgbClr val="000000"/>
              </a:solidFill>
              <a:effectLst/>
              <a:latin typeface="Arial" panose="020B0604020202020204" pitchFamily="34" charset="0"/>
              <a:cs typeface="Arial" panose="020B0604020202020204" pitchFamily="34" charset="0"/>
            </a:endParaRPr>
          </a:p>
          <a:p>
            <a:pPr marL="0" indent="0" algn="just">
              <a:buNone/>
            </a:pPr>
            <a:endParaRPr lang="en-US" sz="1900" dirty="0">
              <a:solidFill>
                <a:srgbClr val="000000"/>
              </a:solidFill>
              <a:latin typeface="Arial" panose="020B0604020202020204" pitchFamily="34" charset="0"/>
              <a:cs typeface="Arial" panose="020B0604020202020204" pitchFamily="34" charset="0"/>
            </a:endParaRPr>
          </a:p>
          <a:p>
            <a:pPr marL="0" indent="0" algn="just">
              <a:buNone/>
            </a:pPr>
            <a:r>
              <a:rPr lang="en-US" sz="1900" b="1" dirty="0" err="1">
                <a:solidFill>
                  <a:srgbClr val="000000"/>
                </a:solidFill>
                <a:latin typeface="Arial" panose="020B0604020202020204" pitchFamily="34" charset="0"/>
                <a:cs typeface="Arial" panose="020B0604020202020204" pitchFamily="34" charset="0"/>
              </a:rPr>
              <a:t>Lisaks</a:t>
            </a:r>
            <a:r>
              <a:rPr lang="en-US" sz="1900" b="1" dirty="0">
                <a:solidFill>
                  <a:srgbClr val="000000"/>
                </a:solidFill>
                <a:latin typeface="Arial" panose="020B0604020202020204" pitchFamily="34" charset="0"/>
                <a:cs typeface="Arial" panose="020B0604020202020204" pitchFamily="34" charset="0"/>
              </a:rPr>
              <a:t> </a:t>
            </a:r>
            <a:r>
              <a:rPr lang="en-US" sz="1900" b="1" dirty="0" err="1">
                <a:solidFill>
                  <a:srgbClr val="000000"/>
                </a:solidFill>
                <a:latin typeface="Arial" panose="020B0604020202020204" pitchFamily="34" charset="0"/>
                <a:cs typeface="Arial" panose="020B0604020202020204" pitchFamily="34" charset="0"/>
              </a:rPr>
              <a:t>või</a:t>
            </a:r>
            <a:r>
              <a:rPr lang="en-US" sz="1900" b="1" i="0" dirty="0" err="1">
                <a:solidFill>
                  <a:srgbClr val="000000"/>
                </a:solidFill>
                <a:effectLst/>
                <a:latin typeface="Arial" panose="020B0604020202020204" pitchFamily="34" charset="0"/>
                <a:cs typeface="Arial" panose="020B0604020202020204" pitchFamily="34" charset="0"/>
              </a:rPr>
              <a:t>vad</a:t>
            </a:r>
            <a:r>
              <a:rPr lang="en-US" sz="1900" b="1" i="0" dirty="0">
                <a:solidFill>
                  <a:srgbClr val="000000"/>
                </a:solidFill>
                <a:effectLst/>
                <a:latin typeface="Arial" panose="020B0604020202020204" pitchFamily="34" charset="0"/>
                <a:cs typeface="Arial" panose="020B0604020202020204" pitchFamily="34" charset="0"/>
              </a:rPr>
              <a:t> </a:t>
            </a:r>
            <a:r>
              <a:rPr lang="en-US" sz="1900" b="1" i="0" dirty="0" err="1">
                <a:solidFill>
                  <a:srgbClr val="000000"/>
                </a:solidFill>
                <a:effectLst/>
                <a:latin typeface="Arial" panose="020B0604020202020204" pitchFamily="34" charset="0"/>
                <a:cs typeface="Arial" panose="020B0604020202020204" pitchFamily="34" charset="0"/>
              </a:rPr>
              <a:t>inimestel</a:t>
            </a:r>
            <a:r>
              <a:rPr lang="en-US" sz="1900" b="1" i="0" dirty="0">
                <a:solidFill>
                  <a:srgbClr val="000000"/>
                </a:solidFill>
                <a:effectLst/>
                <a:latin typeface="Arial" panose="020B0604020202020204" pitchFamily="34" charset="0"/>
                <a:cs typeface="Arial" panose="020B0604020202020204" pitchFamily="34" charset="0"/>
              </a:rPr>
              <a:t> olla </a:t>
            </a:r>
            <a:r>
              <a:rPr lang="en-US" sz="1900" b="1" i="0" dirty="0" err="1">
                <a:solidFill>
                  <a:srgbClr val="000000"/>
                </a:solidFill>
                <a:effectLst/>
                <a:latin typeface="Arial" panose="020B0604020202020204" pitchFamily="34" charset="0"/>
                <a:cs typeface="Arial" panose="020B0604020202020204" pitchFamily="34" charset="0"/>
              </a:rPr>
              <a:t>tehtud</a:t>
            </a:r>
            <a:r>
              <a:rPr lang="en-US" sz="1900" b="1" i="0" dirty="0">
                <a:solidFill>
                  <a:srgbClr val="000000"/>
                </a:solidFill>
                <a:effectLst/>
                <a:latin typeface="Arial" panose="020B0604020202020204" pitchFamily="34" charset="0"/>
                <a:cs typeface="Arial" panose="020B0604020202020204" pitchFamily="34" charset="0"/>
              </a:rPr>
              <a:t> ka </a:t>
            </a:r>
            <a:r>
              <a:rPr lang="en-US" sz="1900" b="1" i="0" dirty="0" err="1">
                <a:solidFill>
                  <a:srgbClr val="000000"/>
                </a:solidFill>
                <a:effectLst/>
                <a:latin typeface="Arial" panose="020B0604020202020204" pitchFamily="34" charset="0"/>
                <a:cs typeface="Arial" panose="020B0604020202020204" pitchFamily="34" charset="0"/>
              </a:rPr>
              <a:t>töötajate</a:t>
            </a:r>
            <a:r>
              <a:rPr lang="en-US" sz="1900" b="1" i="0" dirty="0">
                <a:solidFill>
                  <a:srgbClr val="000000"/>
                </a:solidFill>
                <a:effectLst/>
                <a:latin typeface="Arial" panose="020B0604020202020204" pitchFamily="34" charset="0"/>
                <a:cs typeface="Arial" panose="020B0604020202020204" pitchFamily="34" charset="0"/>
              </a:rPr>
              <a:t> </a:t>
            </a:r>
            <a:r>
              <a:rPr lang="en-US" sz="1900" b="1" i="0" dirty="0" err="1">
                <a:solidFill>
                  <a:srgbClr val="000000"/>
                </a:solidFill>
                <a:effectLst/>
                <a:latin typeface="Arial" panose="020B0604020202020204" pitchFamily="34" charset="0"/>
                <a:cs typeface="Arial" panose="020B0604020202020204" pitchFamily="34" charset="0"/>
              </a:rPr>
              <a:t>tervisekindlustused</a:t>
            </a:r>
            <a:r>
              <a:rPr lang="en-US" sz="1900" b="1" i="0" dirty="0">
                <a:solidFill>
                  <a:srgbClr val="000000"/>
                </a:solidFill>
                <a:effectLst/>
                <a:latin typeface="Arial" panose="020B0604020202020204" pitchFamily="34" charset="0"/>
                <a:cs typeface="Arial" panose="020B0604020202020204" pitchFamily="34" charset="0"/>
              </a:rPr>
              <a:t> </a:t>
            </a:r>
            <a:r>
              <a:rPr lang="en-US" sz="1900" b="1" i="0" dirty="0" err="1">
                <a:solidFill>
                  <a:srgbClr val="000000"/>
                </a:solidFill>
                <a:effectLst/>
                <a:latin typeface="Arial" panose="020B0604020202020204" pitchFamily="34" charset="0"/>
                <a:cs typeface="Arial" panose="020B0604020202020204" pitchFamily="34" charset="0"/>
              </a:rPr>
              <a:t>tööandja</a:t>
            </a:r>
            <a:r>
              <a:rPr lang="en-US" sz="1900" b="1" i="0" dirty="0">
                <a:solidFill>
                  <a:srgbClr val="000000"/>
                </a:solidFill>
                <a:effectLst/>
                <a:latin typeface="Arial" panose="020B0604020202020204" pitchFamily="34" charset="0"/>
                <a:cs typeface="Arial" panose="020B0604020202020204" pitchFamily="34" charset="0"/>
              </a:rPr>
              <a:t> </a:t>
            </a:r>
            <a:r>
              <a:rPr lang="en-US" sz="1900" b="1" i="0" dirty="0" err="1">
                <a:solidFill>
                  <a:srgbClr val="000000"/>
                </a:solidFill>
                <a:effectLst/>
                <a:latin typeface="Arial" panose="020B0604020202020204" pitchFamily="34" charset="0"/>
                <a:cs typeface="Arial" panose="020B0604020202020204" pitchFamily="34" charset="0"/>
              </a:rPr>
              <a:t>poolt</a:t>
            </a:r>
            <a:r>
              <a:rPr lang="en-US" sz="1900" b="1" i="0" dirty="0">
                <a:solidFill>
                  <a:srgbClr val="000000"/>
                </a:solidFill>
                <a:effectLst/>
                <a:latin typeface="Arial" panose="020B0604020202020204" pitchFamily="34" charset="0"/>
                <a:cs typeface="Arial" panose="020B0604020202020204" pitchFamily="34" charset="0"/>
              </a:rPr>
              <a:t>, mis </a:t>
            </a:r>
            <a:r>
              <a:rPr lang="en-US" sz="1900" b="1" i="0" dirty="0" err="1">
                <a:solidFill>
                  <a:srgbClr val="000000"/>
                </a:solidFill>
                <a:effectLst/>
                <a:latin typeface="Arial" panose="020B0604020202020204" pitchFamily="34" charset="0"/>
                <a:cs typeface="Arial" panose="020B0604020202020204" pitchFamily="34" charset="0"/>
              </a:rPr>
              <a:t>katavad</a:t>
            </a:r>
            <a:r>
              <a:rPr lang="en-US" sz="1900" b="1" i="0" dirty="0">
                <a:solidFill>
                  <a:srgbClr val="000000"/>
                </a:solidFill>
                <a:effectLst/>
                <a:latin typeface="Arial" panose="020B0604020202020204" pitchFamily="34" charset="0"/>
                <a:cs typeface="Arial" panose="020B0604020202020204" pitchFamily="34" charset="0"/>
              </a:rPr>
              <a:t> </a:t>
            </a:r>
            <a:r>
              <a:rPr lang="en-US" sz="1900" b="1" dirty="0" err="1">
                <a:effectLst/>
                <a:latin typeface="Arial" panose="020B0604020202020204" pitchFamily="34" charset="0"/>
                <a:ea typeface="Arial" panose="020B0604020202020204" pitchFamily="34" charset="0"/>
                <a:cs typeface="Arial" panose="020B0604020202020204" pitchFamily="34" charset="0"/>
              </a:rPr>
              <a:t>haiglateenuste</a:t>
            </a:r>
            <a:r>
              <a:rPr lang="en-US" sz="1900" b="1" dirty="0">
                <a:effectLst/>
                <a:latin typeface="Arial" panose="020B0604020202020204" pitchFamily="34" charset="0"/>
                <a:ea typeface="Arial" panose="020B0604020202020204" pitchFamily="34" charset="0"/>
                <a:cs typeface="Arial" panose="020B0604020202020204" pitchFamily="34" charset="0"/>
              </a:rPr>
              <a:t>, </a:t>
            </a:r>
            <a:r>
              <a:rPr lang="en-US" sz="1900" b="1" dirty="0" err="1">
                <a:effectLst/>
                <a:latin typeface="Arial" panose="020B0604020202020204" pitchFamily="34" charset="0"/>
                <a:ea typeface="Arial" panose="020B0604020202020204" pitchFamily="34" charset="0"/>
                <a:cs typeface="Arial" panose="020B0604020202020204" pitchFamily="34" charset="0"/>
              </a:rPr>
              <a:t>läbivaatuste</a:t>
            </a:r>
            <a:r>
              <a:rPr lang="en-US" sz="1900" b="1" dirty="0">
                <a:effectLst/>
                <a:latin typeface="Arial" panose="020B0604020202020204" pitchFamily="34" charset="0"/>
                <a:ea typeface="Arial" panose="020B0604020202020204" pitchFamily="34" charset="0"/>
                <a:cs typeface="Arial" panose="020B0604020202020204" pitchFamily="34" charset="0"/>
              </a:rPr>
              <a:t>, </a:t>
            </a:r>
            <a:r>
              <a:rPr lang="en-US" sz="1900" b="1" dirty="0" err="1">
                <a:effectLst/>
                <a:latin typeface="Arial" panose="020B0604020202020204" pitchFamily="34" charset="0"/>
                <a:ea typeface="Arial" panose="020B0604020202020204" pitchFamily="34" charset="0"/>
                <a:cs typeface="Arial" panose="020B0604020202020204" pitchFamily="34" charset="0"/>
              </a:rPr>
              <a:t>arstivisiitide</a:t>
            </a:r>
            <a:r>
              <a:rPr lang="en-US" sz="1900" b="1" dirty="0">
                <a:effectLst/>
                <a:latin typeface="Arial" panose="020B0604020202020204" pitchFamily="34" charset="0"/>
                <a:ea typeface="Arial" panose="020B0604020202020204" pitchFamily="34" charset="0"/>
                <a:cs typeface="Arial" panose="020B0604020202020204" pitchFamily="34" charset="0"/>
              </a:rPr>
              <a:t>, </a:t>
            </a:r>
            <a:r>
              <a:rPr lang="en-US" sz="1900" b="1" dirty="0" err="1">
                <a:effectLst/>
                <a:latin typeface="Arial" panose="020B0604020202020204" pitchFamily="34" charset="0"/>
                <a:ea typeface="Arial" panose="020B0604020202020204" pitchFamily="34" charset="0"/>
                <a:cs typeface="Arial" panose="020B0604020202020204" pitchFamily="34" charset="0"/>
              </a:rPr>
              <a:t>hambaravi</a:t>
            </a:r>
            <a:r>
              <a:rPr lang="en-US" sz="1900" b="1" dirty="0">
                <a:effectLst/>
                <a:latin typeface="Arial" panose="020B0604020202020204" pitchFamily="34" charset="0"/>
                <a:ea typeface="Arial" panose="020B0604020202020204" pitchFamily="34" charset="0"/>
                <a:cs typeface="Arial" panose="020B0604020202020204" pitchFamily="34" charset="0"/>
              </a:rPr>
              <a:t>, </a:t>
            </a:r>
            <a:r>
              <a:rPr lang="en-US" sz="1900" b="1" dirty="0" err="1">
                <a:effectLst/>
                <a:latin typeface="Arial" panose="020B0604020202020204" pitchFamily="34" charset="0"/>
                <a:ea typeface="Arial" panose="020B0604020202020204" pitchFamily="34" charset="0"/>
                <a:cs typeface="Arial" panose="020B0604020202020204" pitchFamily="34" charset="0"/>
              </a:rPr>
              <a:t>muu</a:t>
            </a:r>
            <a:r>
              <a:rPr lang="en-US" sz="1900" b="1" dirty="0">
                <a:effectLst/>
                <a:latin typeface="Arial" panose="020B0604020202020204" pitchFamily="34" charset="0"/>
                <a:ea typeface="Arial" panose="020B0604020202020204" pitchFamily="34" charset="0"/>
                <a:cs typeface="Arial" panose="020B0604020202020204" pitchFamily="34" charset="0"/>
              </a:rPr>
              <a:t> </a:t>
            </a:r>
            <a:r>
              <a:rPr lang="en-US" sz="1900" b="1" dirty="0" err="1">
                <a:effectLst/>
                <a:latin typeface="Arial" panose="020B0604020202020204" pitchFamily="34" charset="0"/>
                <a:ea typeface="Arial" panose="020B0604020202020204" pitchFamily="34" charset="0"/>
                <a:cs typeface="Arial" panose="020B0604020202020204" pitchFamily="34" charset="0"/>
              </a:rPr>
              <a:t>ravi</a:t>
            </a:r>
            <a:r>
              <a:rPr lang="en-US" sz="1900" b="1" dirty="0">
                <a:effectLst/>
                <a:latin typeface="Arial" panose="020B0604020202020204" pitchFamily="34" charset="0"/>
                <a:ea typeface="Arial" panose="020B0604020202020204" pitchFamily="34" charset="0"/>
                <a:cs typeface="Arial" panose="020B0604020202020204" pitchFamily="34" charset="0"/>
              </a:rPr>
              <a:t> </a:t>
            </a:r>
            <a:r>
              <a:rPr lang="en-US" sz="1900" b="1" dirty="0" err="1">
                <a:effectLst/>
                <a:latin typeface="Arial" panose="020B0604020202020204" pitchFamily="34" charset="0"/>
                <a:ea typeface="Arial" panose="020B0604020202020204" pitchFamily="34" charset="0"/>
                <a:cs typeface="Arial" panose="020B0604020202020204" pitchFamily="34" charset="0"/>
              </a:rPr>
              <a:t>või</a:t>
            </a:r>
            <a:r>
              <a:rPr lang="en-US" sz="1900" b="1" dirty="0">
                <a:effectLst/>
                <a:latin typeface="Arial" panose="020B0604020202020204" pitchFamily="34" charset="0"/>
                <a:ea typeface="Arial" panose="020B0604020202020204" pitchFamily="34" charset="0"/>
                <a:cs typeface="Arial" panose="020B0604020202020204" pitchFamily="34" charset="0"/>
              </a:rPr>
              <a:t> </a:t>
            </a:r>
            <a:r>
              <a:rPr lang="en-US" sz="1900" b="1" dirty="0" err="1">
                <a:effectLst/>
                <a:latin typeface="Arial" panose="020B0604020202020204" pitchFamily="34" charset="0"/>
                <a:ea typeface="Arial" panose="020B0604020202020204" pitchFamily="34" charset="0"/>
                <a:cs typeface="Arial" panose="020B0604020202020204" pitchFamily="34" charset="0"/>
              </a:rPr>
              <a:t>ravimite</a:t>
            </a:r>
            <a:r>
              <a:rPr lang="en-US" sz="1900" b="1" dirty="0">
                <a:effectLst/>
                <a:latin typeface="Arial" panose="020B0604020202020204" pitchFamily="34" charset="0"/>
                <a:ea typeface="Arial" panose="020B0604020202020204" pitchFamily="34" charset="0"/>
                <a:cs typeface="Arial" panose="020B0604020202020204" pitchFamily="34" charset="0"/>
              </a:rPr>
              <a:t> </a:t>
            </a:r>
            <a:r>
              <a:rPr lang="en-US" sz="1900" b="1" dirty="0" err="1">
                <a:effectLst/>
                <a:latin typeface="Arial" panose="020B0604020202020204" pitchFamily="34" charset="0"/>
                <a:ea typeface="Arial" panose="020B0604020202020204" pitchFamily="34" charset="0"/>
                <a:cs typeface="Arial" panose="020B0604020202020204" pitchFamily="34" charset="0"/>
              </a:rPr>
              <a:t>ostuga</a:t>
            </a:r>
            <a:r>
              <a:rPr lang="en-US" sz="1900" b="1" dirty="0">
                <a:effectLst/>
                <a:latin typeface="Arial" panose="020B0604020202020204" pitchFamily="34" charset="0"/>
                <a:ea typeface="Arial" panose="020B0604020202020204" pitchFamily="34" charset="0"/>
                <a:cs typeface="Arial" panose="020B0604020202020204" pitchFamily="34" charset="0"/>
              </a:rPr>
              <a:t> </a:t>
            </a:r>
            <a:r>
              <a:rPr lang="en-US" sz="1900" b="1" dirty="0" err="1">
                <a:effectLst/>
                <a:latin typeface="Arial" panose="020B0604020202020204" pitchFamily="34" charset="0"/>
                <a:ea typeface="Arial" panose="020B0604020202020204" pitchFamily="34" charset="0"/>
                <a:cs typeface="Arial" panose="020B0604020202020204" pitchFamily="34" charset="0"/>
              </a:rPr>
              <a:t>seotud</a:t>
            </a:r>
            <a:r>
              <a:rPr lang="en-US" sz="1900" b="1" dirty="0">
                <a:effectLst/>
                <a:latin typeface="Arial" panose="020B0604020202020204" pitchFamily="34" charset="0"/>
                <a:ea typeface="Arial" panose="020B0604020202020204" pitchFamily="34" charset="0"/>
                <a:cs typeface="Arial" panose="020B0604020202020204" pitchFamily="34" charset="0"/>
              </a:rPr>
              <a:t> </a:t>
            </a:r>
            <a:r>
              <a:rPr lang="en-US" sz="1900" b="1" dirty="0" err="1">
                <a:effectLst/>
                <a:latin typeface="Arial" panose="020B0604020202020204" pitchFamily="34" charset="0"/>
                <a:ea typeface="Arial" panose="020B0604020202020204" pitchFamily="34" charset="0"/>
                <a:cs typeface="Arial" panose="020B0604020202020204" pitchFamily="34" charset="0"/>
              </a:rPr>
              <a:t>kulutusi</a:t>
            </a:r>
            <a:r>
              <a:rPr lang="en-US" sz="1900" b="1" dirty="0">
                <a:effectLst/>
                <a:latin typeface="Arial" panose="020B0604020202020204" pitchFamily="34" charset="0"/>
                <a:ea typeface="Arial" panose="020B0604020202020204" pitchFamily="34" charset="0"/>
                <a:cs typeface="Arial" panose="020B0604020202020204" pitchFamily="34" charset="0"/>
              </a:rPr>
              <a:t> </a:t>
            </a:r>
            <a:r>
              <a:rPr lang="en-US" sz="1900" b="1" i="0" dirty="0" err="1">
                <a:solidFill>
                  <a:srgbClr val="000000"/>
                </a:solidFill>
                <a:effectLst/>
                <a:latin typeface="Arial" panose="020B0604020202020204" pitchFamily="34" charset="0"/>
                <a:cs typeface="Arial" panose="020B0604020202020204" pitchFamily="34" charset="0"/>
              </a:rPr>
              <a:t>või</a:t>
            </a:r>
            <a:r>
              <a:rPr lang="en-US" sz="1900" b="1" i="0" dirty="0">
                <a:solidFill>
                  <a:srgbClr val="000000"/>
                </a:solidFill>
                <a:effectLst/>
                <a:latin typeface="Arial" panose="020B0604020202020204" pitchFamily="34" charset="0"/>
                <a:cs typeface="Arial" panose="020B0604020202020204" pitchFamily="34" charset="0"/>
              </a:rPr>
              <a:t> </a:t>
            </a:r>
            <a:r>
              <a:rPr lang="en-US" sz="1900" b="1" i="0" dirty="0" err="1">
                <a:solidFill>
                  <a:srgbClr val="000000"/>
                </a:solidFill>
                <a:effectLst/>
                <a:latin typeface="Arial" panose="020B0604020202020204" pitchFamily="34" charset="0"/>
                <a:cs typeface="Arial" panose="020B0604020202020204" pitchFamily="34" charset="0"/>
              </a:rPr>
              <a:t>elukindlustused</a:t>
            </a:r>
            <a:r>
              <a:rPr lang="en-US" sz="1900" b="1" i="0" dirty="0">
                <a:solidFill>
                  <a:srgbClr val="000000"/>
                </a:solidFill>
                <a:effectLst/>
                <a:latin typeface="Arial" panose="020B0604020202020204" pitchFamily="34" charset="0"/>
                <a:cs typeface="Arial" panose="020B0604020202020204" pitchFamily="34" charset="0"/>
              </a:rPr>
              <a:t>, mis </a:t>
            </a:r>
            <a:r>
              <a:rPr lang="en-US" sz="1900" b="1" i="0" dirty="0" err="1">
                <a:solidFill>
                  <a:srgbClr val="000000"/>
                </a:solidFill>
                <a:effectLst/>
                <a:latin typeface="Arial" panose="020B0604020202020204" pitchFamily="34" charset="0"/>
                <a:cs typeface="Arial" panose="020B0604020202020204" pitchFamily="34" charset="0"/>
              </a:rPr>
              <a:t>katavad</a:t>
            </a:r>
            <a:r>
              <a:rPr lang="en-US" sz="1900" b="1" i="0" dirty="0">
                <a:solidFill>
                  <a:srgbClr val="000000"/>
                </a:solidFill>
                <a:effectLst/>
                <a:latin typeface="Arial" panose="020B0604020202020204" pitchFamily="34" charset="0"/>
                <a:cs typeface="Arial" panose="020B0604020202020204" pitchFamily="34" charset="0"/>
              </a:rPr>
              <a:t> </a:t>
            </a:r>
            <a:r>
              <a:rPr lang="en-US" sz="1900" b="1" i="0" dirty="0" err="1">
                <a:solidFill>
                  <a:srgbClr val="000000"/>
                </a:solidFill>
                <a:effectLst/>
                <a:latin typeface="Arial" panose="020B0604020202020204" pitchFamily="34" charset="0"/>
                <a:cs typeface="Arial" panose="020B0604020202020204" pitchFamily="34" charset="0"/>
              </a:rPr>
              <a:t>tervisega</a:t>
            </a:r>
            <a:r>
              <a:rPr lang="en-US" sz="1900" b="1" i="0" dirty="0">
                <a:solidFill>
                  <a:srgbClr val="000000"/>
                </a:solidFill>
                <a:effectLst/>
                <a:latin typeface="Arial" panose="020B0604020202020204" pitchFamily="34" charset="0"/>
                <a:cs typeface="Arial" panose="020B0604020202020204" pitchFamily="34" charset="0"/>
              </a:rPr>
              <a:t> </a:t>
            </a:r>
            <a:r>
              <a:rPr lang="en-US" sz="1900" b="1" i="0" dirty="0" err="1">
                <a:solidFill>
                  <a:srgbClr val="000000"/>
                </a:solidFill>
                <a:effectLst/>
                <a:latin typeface="Arial" panose="020B0604020202020204" pitchFamily="34" charset="0"/>
                <a:cs typeface="Arial" panose="020B0604020202020204" pitchFamily="34" charset="0"/>
              </a:rPr>
              <a:t>seotud</a:t>
            </a:r>
            <a:r>
              <a:rPr lang="en-US" sz="1900" b="1" i="0" dirty="0">
                <a:solidFill>
                  <a:srgbClr val="000000"/>
                </a:solidFill>
                <a:effectLst/>
                <a:latin typeface="Arial" panose="020B0604020202020204" pitchFamily="34" charset="0"/>
                <a:cs typeface="Arial" panose="020B0604020202020204" pitchFamily="34" charset="0"/>
              </a:rPr>
              <a:t> </a:t>
            </a:r>
            <a:r>
              <a:rPr lang="en-US" sz="1900" b="1" i="0" dirty="0" err="1">
                <a:solidFill>
                  <a:srgbClr val="000000"/>
                </a:solidFill>
                <a:effectLst/>
                <a:latin typeface="Arial" panose="020B0604020202020204" pitchFamily="34" charset="0"/>
                <a:cs typeface="Arial" panose="020B0604020202020204" pitchFamily="34" charset="0"/>
              </a:rPr>
              <a:t>riskide</a:t>
            </a:r>
            <a:r>
              <a:rPr lang="en-US" sz="1900" b="1" i="0" dirty="0">
                <a:solidFill>
                  <a:srgbClr val="000000"/>
                </a:solidFill>
                <a:effectLst/>
                <a:latin typeface="Arial" panose="020B0604020202020204" pitchFamily="34" charset="0"/>
                <a:cs typeface="Arial" panose="020B0604020202020204" pitchFamily="34" charset="0"/>
              </a:rPr>
              <a:t> </a:t>
            </a:r>
            <a:r>
              <a:rPr lang="en-US" sz="1900" b="1" i="0" dirty="0" err="1">
                <a:solidFill>
                  <a:srgbClr val="000000"/>
                </a:solidFill>
                <a:effectLst/>
                <a:latin typeface="Arial" panose="020B0604020202020204" pitchFamily="34" charset="0"/>
                <a:cs typeface="Arial" panose="020B0604020202020204" pitchFamily="34" charset="0"/>
              </a:rPr>
              <a:t>kahjusid</a:t>
            </a:r>
            <a:r>
              <a:rPr lang="en-US" sz="1900" b="1" i="0" dirty="0">
                <a:solidFill>
                  <a:srgbClr val="000000"/>
                </a:solidFill>
                <a:effectLst/>
                <a:latin typeface="Arial" panose="020B0604020202020204" pitchFamily="34" charset="0"/>
                <a:cs typeface="Arial" panose="020B0604020202020204" pitchFamily="34" charset="0"/>
              </a:rPr>
              <a:t>. </a:t>
            </a:r>
          </a:p>
          <a:p>
            <a:pPr marL="0" indent="0" algn="just">
              <a:buNone/>
            </a:pPr>
            <a:endParaRPr lang="en-US" sz="2200" b="1" dirty="0">
              <a:solidFill>
                <a:srgbClr val="0070C0"/>
              </a:solidFill>
              <a:effectLst/>
              <a:latin typeface="Arial" panose="020B0604020202020204" pitchFamily="34" charset="0"/>
              <a:ea typeface="Arial" panose="020B0604020202020204" pitchFamily="34" charset="0"/>
              <a:cs typeface="Arial" panose="020B0604020202020204" pitchFamily="34" charset="0"/>
            </a:endParaRPr>
          </a:p>
          <a:p>
            <a:endParaRPr lang="en-US" dirty="0"/>
          </a:p>
          <a:p>
            <a:endParaRPr lang="en-US" dirty="0"/>
          </a:p>
        </p:txBody>
      </p:sp>
    </p:spTree>
    <p:extLst>
      <p:ext uri="{BB962C8B-B14F-4D97-AF65-F5344CB8AC3E}">
        <p14:creationId xmlns:p14="http://schemas.microsoft.com/office/powerpoint/2010/main" val="101703165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5142</TotalTime>
  <Words>3061</Words>
  <Application>Microsoft Office PowerPoint</Application>
  <PresentationFormat>On-screen Show (4:3)</PresentationFormat>
  <Paragraphs>203</Paragraphs>
  <Slides>24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24</vt:i4>
      </vt:variant>
    </vt:vector>
  </HeadingPairs>
  <TitlesOfParts>
    <vt:vector size="28" baseType="lpstr">
      <vt:lpstr>Arial</vt:lpstr>
      <vt:lpstr>Calibri</vt:lpstr>
      <vt:lpstr>Noto Sans</vt:lpstr>
      <vt:lpstr>Office Theme</vt:lpstr>
      <vt:lpstr>SHARE küsitlejate koolitus</vt:lpstr>
      <vt:lpstr>Koduteenus</vt:lpstr>
      <vt:lpstr>Isikliku abistaja teenus</vt:lpstr>
      <vt:lpstr>Tugiisikuteenus</vt:lpstr>
      <vt:lpstr>Sotsiaaltransporditeenus</vt:lpstr>
      <vt:lpstr>Tervishoiuteenuste kasutamise moodul: Hooldusteenuste kasutamine</vt:lpstr>
      <vt:lpstr>Tervishoiuteenuste kasutamise moodul: Hooldusteenuste kasutamine</vt:lpstr>
      <vt:lpstr>Abivahendid</vt:lpstr>
      <vt:lpstr>Tervisekindlustus</vt:lpstr>
      <vt:lpstr>Hoolduskindlustus</vt:lpstr>
      <vt:lpstr>Järelravi</vt:lpstr>
      <vt:lpstr>Taastusravi</vt:lpstr>
      <vt:lpstr>Õendusabi</vt:lpstr>
      <vt:lpstr>Koduõendusteenus</vt:lpstr>
      <vt:lpstr>Õendusabi haiglas (hooldusravi)</vt:lpstr>
      <vt:lpstr>Hooldusravina käsitletav õendushooldus hooldekodus</vt:lpstr>
      <vt:lpstr>Erihoolekandeteenused</vt:lpstr>
      <vt:lpstr>Väljaspool kodu osutatav üldhooldusteenus</vt:lpstr>
      <vt:lpstr>Väljaspool kodu osutatav üldhooldusteenus</vt:lpstr>
      <vt:lpstr>Väljaspool kodu osutatav üldhooldusteenus</vt:lpstr>
      <vt:lpstr>Hooldusasutuses viibimine</vt:lpstr>
      <vt:lpstr>Hooldusasutuses viibimine</vt:lpstr>
      <vt:lpstr>Hooldusasutuses viibimine</vt:lpstr>
      <vt:lpstr>Sissetulekud</vt:lpstr>
    </vt:vector>
  </TitlesOfParts>
  <Company>Grizli777</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Tiina</dc:creator>
  <cp:lastModifiedBy>Marju Medar</cp:lastModifiedBy>
  <cp:revision>531</cp:revision>
  <dcterms:created xsi:type="dcterms:W3CDTF">2016-01-08T09:49:12Z</dcterms:created>
  <dcterms:modified xsi:type="dcterms:W3CDTF">2025-03-03T08:14:41Z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1275145911</vt:i4>
  </property>
  <property fmtid="{D5CDD505-2E9C-101B-9397-08002B2CF9AE}" pid="3" name="_NewReviewCycle">
    <vt:lpwstr/>
  </property>
  <property fmtid="{D5CDD505-2E9C-101B-9397-08002B2CF9AE}" pid="4" name="_EmailSubject">
    <vt:lpwstr>Hoolduse teema SHARE ankeedis</vt:lpwstr>
  </property>
  <property fmtid="{D5CDD505-2E9C-101B-9397-08002B2CF9AE}" pid="5" name="_AuthorEmail">
    <vt:lpwstr>kaia.laidra@tai.ee</vt:lpwstr>
  </property>
  <property fmtid="{D5CDD505-2E9C-101B-9397-08002B2CF9AE}" pid="6" name="_AuthorEmailDisplayName">
    <vt:lpwstr>Kaia Laidra</vt:lpwstr>
  </property>
</Properties>
</file>