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1076" r:id="rId2"/>
    <p:sldId id="625" r:id="rId3"/>
    <p:sldId id="1040" r:id="rId4"/>
    <p:sldId id="657" r:id="rId5"/>
    <p:sldId id="1000" r:id="rId6"/>
    <p:sldId id="999" r:id="rId7"/>
    <p:sldId id="998" r:id="rId8"/>
    <p:sldId id="688" r:id="rId9"/>
    <p:sldId id="776" r:id="rId10"/>
    <p:sldId id="821" r:id="rId11"/>
    <p:sldId id="627" r:id="rId12"/>
    <p:sldId id="1051" r:id="rId13"/>
    <p:sldId id="655" r:id="rId14"/>
    <p:sldId id="1067" r:id="rId15"/>
    <p:sldId id="1054" r:id="rId16"/>
    <p:sldId id="1068" r:id="rId17"/>
    <p:sldId id="1062" r:id="rId18"/>
    <p:sldId id="1055" r:id="rId19"/>
    <p:sldId id="1057" r:id="rId20"/>
    <p:sldId id="1069" r:id="rId21"/>
    <p:sldId id="1058" r:id="rId22"/>
    <p:sldId id="1070" r:id="rId23"/>
    <p:sldId id="1071" r:id="rId24"/>
    <p:sldId id="1072" r:id="rId25"/>
    <p:sldId id="1059" r:id="rId26"/>
    <p:sldId id="1073" r:id="rId27"/>
    <p:sldId id="1060" r:id="rId28"/>
    <p:sldId id="1061" r:id="rId29"/>
    <p:sldId id="1063" r:id="rId30"/>
    <p:sldId id="1074" r:id="rId31"/>
    <p:sldId id="1064" r:id="rId32"/>
    <p:sldId id="1065" r:id="rId33"/>
    <p:sldId id="1066" r:id="rId34"/>
    <p:sldId id="1077" r:id="rId35"/>
    <p:sldId id="1078" r:id="rId36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53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iina\Documents\SHARE_130218\Taotlused\Uuringufond_2019\Ettekanne\Tulemused_w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iina\Documents\SHARE_130218\Taotlused\Uuringufond_2019\Ettekanne\Tulemused_w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iina\Documents\SHARE_190914\Taotlused\Taotlus%20-%20Uuringufond\K&#252;ljendajale\Joonised_10_9b%20IT_tegevused_ver2_Tambaum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iina\Documents\SHARE_130218\Taotlused\Uuringufond_2019\Ettekanne\Tulemused_w7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iina\Documents\SHARE_130218\Taotlused\Uuringufond_2019\Ettekanne\Tulemused_w7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dirty="0" smtClean="0">
                <a:solidFill>
                  <a:schemeClr val="tx1"/>
                </a:solidFill>
              </a:rPr>
              <a:t>Pole kunagi kasutanud. </a:t>
            </a:r>
            <a:r>
              <a:rPr lang="et-EE" dirty="0" err="1" smtClean="0">
                <a:solidFill>
                  <a:schemeClr val="tx1"/>
                </a:solidFill>
              </a:rPr>
              <a:t>Never</a:t>
            </a:r>
            <a:r>
              <a:rPr lang="et-EE" dirty="0" smtClean="0">
                <a:solidFill>
                  <a:schemeClr val="tx1"/>
                </a:solidFill>
              </a:rPr>
              <a:t> </a:t>
            </a:r>
            <a:r>
              <a:rPr lang="et-EE" dirty="0" err="1" smtClean="0">
                <a:solidFill>
                  <a:schemeClr val="tx1"/>
                </a:solidFill>
              </a:rPr>
              <a:t>used</a:t>
            </a:r>
            <a:r>
              <a:rPr lang="et-EE" dirty="0" smtClean="0">
                <a:solidFill>
                  <a:schemeClr val="tx1"/>
                </a:solidFill>
              </a:rPr>
              <a:t>. </a:t>
            </a:r>
            <a:endParaRPr lang="et-EE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t-EE" sz="1800" dirty="0" smtClean="0">
                <a:solidFill>
                  <a:schemeClr val="tx1"/>
                </a:solidFill>
              </a:rPr>
              <a:t>% kõikidest vastajatest, of </a:t>
            </a:r>
            <a:r>
              <a:rPr lang="et-EE" sz="1800" dirty="0">
                <a:solidFill>
                  <a:schemeClr val="tx1"/>
                </a:solidFill>
              </a:rPr>
              <a:t>all </a:t>
            </a:r>
            <a:r>
              <a:rPr lang="et-EE" sz="1800" dirty="0" err="1" smtClean="0">
                <a:solidFill>
                  <a:schemeClr val="tx1"/>
                </a:solidFill>
              </a:rPr>
              <a:t>respondents</a:t>
            </a:r>
            <a:r>
              <a:rPr lang="et-EE" sz="1800" dirty="0" smtClean="0">
                <a:solidFill>
                  <a:schemeClr val="tx1"/>
                </a:solidFill>
              </a:rPr>
              <a:t> </a:t>
            </a:r>
            <a:r>
              <a:rPr lang="et-EE" sz="1800" dirty="0">
                <a:solidFill>
                  <a:schemeClr val="tx1"/>
                </a:solidFill>
              </a:rPr>
              <a:t>(2015)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FCC6-4182-B481-CBF19092EDE6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FCC6-4182-B481-CBF19092ED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Int_use_w6!$N$33:$N$51</c:f>
              <c:strCache>
                <c:ptCount val="19"/>
                <c:pt idx="0">
                  <c:v>Denmark</c:v>
                </c:pt>
                <c:pt idx="1">
                  <c:v>Sweden</c:v>
                </c:pt>
                <c:pt idx="2">
                  <c:v>Switzerland</c:v>
                </c:pt>
                <c:pt idx="3">
                  <c:v>Belgium</c:v>
                </c:pt>
                <c:pt idx="4">
                  <c:v>Germany</c:v>
                </c:pt>
                <c:pt idx="5">
                  <c:v>Luxembourg</c:v>
                </c:pt>
                <c:pt idx="6">
                  <c:v>France</c:v>
                </c:pt>
                <c:pt idx="7">
                  <c:v>Czech Republic</c:v>
                </c:pt>
                <c:pt idx="8">
                  <c:v>Avarage</c:v>
                </c:pt>
                <c:pt idx="9">
                  <c:v>Israel</c:v>
                </c:pt>
                <c:pt idx="10">
                  <c:v>Austria</c:v>
                </c:pt>
                <c:pt idx="11">
                  <c:v>Estonia</c:v>
                </c:pt>
                <c:pt idx="12">
                  <c:v>Greece</c:v>
                </c:pt>
                <c:pt idx="13">
                  <c:v>Slovenia</c:v>
                </c:pt>
                <c:pt idx="14">
                  <c:v>Spain</c:v>
                </c:pt>
                <c:pt idx="15">
                  <c:v>Italy</c:v>
                </c:pt>
                <c:pt idx="16">
                  <c:v>Croatia</c:v>
                </c:pt>
                <c:pt idx="17">
                  <c:v>Portugal</c:v>
                </c:pt>
                <c:pt idx="18">
                  <c:v>Poland</c:v>
                </c:pt>
              </c:strCache>
            </c:strRef>
          </c:cat>
          <c:val>
            <c:numRef>
              <c:f>Int_use_w6!$O$33:$O$51</c:f>
              <c:numCache>
                <c:formatCode>0</c:formatCode>
                <c:ptCount val="19"/>
                <c:pt idx="0">
                  <c:v>8.654876741693462</c:v>
                </c:pt>
                <c:pt idx="1">
                  <c:v>9.8743267504488337</c:v>
                </c:pt>
                <c:pt idx="2">
                  <c:v>17.464285714285715</c:v>
                </c:pt>
                <c:pt idx="3">
                  <c:v>22.126486300189558</c:v>
                </c:pt>
                <c:pt idx="4">
                  <c:v>22.598228480581422</c:v>
                </c:pt>
                <c:pt idx="5">
                  <c:v>27.10997442455243</c:v>
                </c:pt>
                <c:pt idx="6">
                  <c:v>28.440600356143474</c:v>
                </c:pt>
                <c:pt idx="7">
                  <c:v>31.972789115646258</c:v>
                </c:pt>
                <c:pt idx="8">
                  <c:v>33</c:v>
                </c:pt>
                <c:pt idx="9">
                  <c:v>33.169048792508626</c:v>
                </c:pt>
                <c:pt idx="10">
                  <c:v>35.731132075471699</c:v>
                </c:pt>
                <c:pt idx="11">
                  <c:v>37.744574884382779</c:v>
                </c:pt>
                <c:pt idx="12">
                  <c:v>39.548596990646601</c:v>
                </c:pt>
                <c:pt idx="13">
                  <c:v>44.030382150486588</c:v>
                </c:pt>
                <c:pt idx="14">
                  <c:v>46.401852511578198</c:v>
                </c:pt>
                <c:pt idx="15">
                  <c:v>48.423040604343718</c:v>
                </c:pt>
                <c:pt idx="16">
                  <c:v>48.954983922829584</c:v>
                </c:pt>
                <c:pt idx="17">
                  <c:v>50.388988629563137</c:v>
                </c:pt>
                <c:pt idx="18">
                  <c:v>61.784140969162998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C6-4182-B481-CBF19092EDE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69928256"/>
        <c:axId val="669919936"/>
      </c:barChart>
      <c:catAx>
        <c:axId val="66992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669919936"/>
        <c:crosses val="autoZero"/>
        <c:auto val="1"/>
        <c:lblAlgn val="ctr"/>
        <c:lblOffset val="100"/>
        <c:noMultiLvlLbl val="0"/>
      </c:catAx>
      <c:valAx>
        <c:axId val="669919936"/>
        <c:scaling>
          <c:orientation val="minMax"/>
          <c:max val="6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66992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sz="2200" b="1" i="0" u="none" strike="noStrike" baseline="0" dirty="0" smtClean="0">
                <a:solidFill>
                  <a:schemeClr val="tx1"/>
                </a:solidFill>
                <a:effectLst/>
              </a:rPr>
              <a:t>Pole kunagi kasutanud. </a:t>
            </a:r>
            <a:r>
              <a:rPr lang="et-EE" dirty="0" err="1" smtClean="0">
                <a:solidFill>
                  <a:schemeClr val="tx1"/>
                </a:solidFill>
              </a:rPr>
              <a:t>Never</a:t>
            </a:r>
            <a:r>
              <a:rPr lang="et-EE" dirty="0" smtClean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used</a:t>
            </a:r>
            <a:r>
              <a:rPr lang="et-EE" dirty="0">
                <a:solidFill>
                  <a:schemeClr val="tx1"/>
                </a:solidFill>
              </a:rPr>
              <a:t>, </a:t>
            </a:r>
          </a:p>
          <a:p>
            <a:pPr>
              <a:defRPr/>
            </a:pPr>
            <a:r>
              <a:rPr lang="et-EE" sz="1800" b="1" i="0" baseline="0" dirty="0" smtClean="0">
                <a:solidFill>
                  <a:schemeClr val="tx1"/>
                </a:solidFill>
                <a:effectLst/>
              </a:rPr>
              <a:t>% vanuserühma 55-64 vastajatest, of </a:t>
            </a:r>
            <a:r>
              <a:rPr lang="et-EE" sz="1800" b="1" i="0" baseline="0" dirty="0" err="1" smtClean="0">
                <a:solidFill>
                  <a:schemeClr val="tx1"/>
                </a:solidFill>
                <a:effectLst/>
              </a:rPr>
              <a:t>age</a:t>
            </a:r>
            <a:r>
              <a:rPr lang="et-EE" sz="1800" b="1" i="0" baseline="0" dirty="0" smtClean="0">
                <a:solidFill>
                  <a:schemeClr val="tx1"/>
                </a:solidFill>
                <a:effectLst/>
              </a:rPr>
              <a:t> </a:t>
            </a:r>
            <a:r>
              <a:rPr lang="et-EE" sz="1800" b="1" i="0" baseline="0" dirty="0" err="1" smtClean="0">
                <a:solidFill>
                  <a:schemeClr val="tx1"/>
                </a:solidFill>
                <a:effectLst/>
              </a:rPr>
              <a:t>group</a:t>
            </a:r>
            <a:r>
              <a:rPr lang="et-EE" sz="1800" b="1" i="0" baseline="0" dirty="0" smtClean="0">
                <a:solidFill>
                  <a:schemeClr val="tx1"/>
                </a:solidFill>
                <a:effectLst/>
              </a:rPr>
              <a:t> (2015)</a:t>
            </a:r>
            <a:endParaRPr lang="et-EE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26432756716221284"/>
          <c:y val="2.57848359146805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Int_use_w6!$AP$34</c:f>
              <c:strCache>
                <c:ptCount val="1"/>
                <c:pt idx="0">
                  <c:v>Never used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2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BACD-41D0-893E-B31F3AFF7257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BACD-41D0-893E-B31F3AFF72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Int_use_w6!$AO$35:$AO$53</c:f>
              <c:strCache>
                <c:ptCount val="19"/>
                <c:pt idx="0">
                  <c:v>Sweden</c:v>
                </c:pt>
                <c:pt idx="1">
                  <c:v>Denmark</c:v>
                </c:pt>
                <c:pt idx="2">
                  <c:v>Switzerland</c:v>
                </c:pt>
                <c:pt idx="3">
                  <c:v>Belgium</c:v>
                </c:pt>
                <c:pt idx="4">
                  <c:v>Germany</c:v>
                </c:pt>
                <c:pt idx="5">
                  <c:v>France</c:v>
                </c:pt>
                <c:pt idx="6">
                  <c:v>Luxembourg</c:v>
                </c:pt>
                <c:pt idx="7">
                  <c:v>Estonia</c:v>
                </c:pt>
                <c:pt idx="8">
                  <c:v>Israel</c:v>
                </c:pt>
                <c:pt idx="9">
                  <c:v>Czech Republic</c:v>
                </c:pt>
                <c:pt idx="10">
                  <c:v>Austria</c:v>
                </c:pt>
                <c:pt idx="11">
                  <c:v>Avarage</c:v>
                </c:pt>
                <c:pt idx="12">
                  <c:v>Spain</c:v>
                </c:pt>
                <c:pt idx="13">
                  <c:v>Greece</c:v>
                </c:pt>
                <c:pt idx="14">
                  <c:v>Slovenia</c:v>
                </c:pt>
                <c:pt idx="15">
                  <c:v>Italy</c:v>
                </c:pt>
                <c:pt idx="16">
                  <c:v>Portugal</c:v>
                </c:pt>
                <c:pt idx="17">
                  <c:v>Croatia</c:v>
                </c:pt>
                <c:pt idx="18">
                  <c:v>Poland</c:v>
                </c:pt>
              </c:strCache>
            </c:strRef>
          </c:cat>
          <c:val>
            <c:numRef>
              <c:f>Int_use_w6!$AP$35:$AP$53</c:f>
              <c:numCache>
                <c:formatCode>0</c:formatCode>
                <c:ptCount val="19"/>
                <c:pt idx="0">
                  <c:v>1.2958963282937366</c:v>
                </c:pt>
                <c:pt idx="1">
                  <c:v>1.3921113689095128</c:v>
                </c:pt>
                <c:pt idx="2">
                  <c:v>5.5837563451776653</c:v>
                </c:pt>
                <c:pt idx="3">
                  <c:v>6.5540194572452641</c:v>
                </c:pt>
                <c:pt idx="4">
                  <c:v>9.4839609483960956</c:v>
                </c:pt>
                <c:pt idx="5">
                  <c:v>10.987261146496815</c:v>
                </c:pt>
                <c:pt idx="6">
                  <c:v>14.024390243902438</c:v>
                </c:pt>
                <c:pt idx="7">
                  <c:v>15.918869084204056</c:v>
                </c:pt>
                <c:pt idx="8">
                  <c:v>16.161616161616163</c:v>
                </c:pt>
                <c:pt idx="9">
                  <c:v>16.289592760180994</c:v>
                </c:pt>
                <c:pt idx="10">
                  <c:v>16.410748560460654</c:v>
                </c:pt>
                <c:pt idx="11">
                  <c:v>17.170154686078252</c:v>
                </c:pt>
                <c:pt idx="12">
                  <c:v>18.75</c:v>
                </c:pt>
                <c:pt idx="13">
                  <c:v>24.426534407935524</c:v>
                </c:pt>
                <c:pt idx="14">
                  <c:v>25.661375661375661</c:v>
                </c:pt>
                <c:pt idx="15">
                  <c:v>28.881789137380192</c:v>
                </c:pt>
                <c:pt idx="16">
                  <c:v>34.380165289256198</c:v>
                </c:pt>
                <c:pt idx="17">
                  <c:v>36.605316973415135</c:v>
                </c:pt>
                <c:pt idx="18">
                  <c:v>43.401759530791786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CD-41D0-893E-B31F3AFF725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61562591"/>
        <c:axId val="261542207"/>
      </c:barChart>
      <c:catAx>
        <c:axId val="26156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261542207"/>
        <c:crosses val="autoZero"/>
        <c:auto val="1"/>
        <c:lblAlgn val="ctr"/>
        <c:lblOffset val="100"/>
        <c:noMultiLvlLbl val="0"/>
      </c:catAx>
      <c:valAx>
        <c:axId val="261542207"/>
        <c:scaling>
          <c:orientation val="minMax"/>
          <c:max val="4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2615625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67289841358623E-2"/>
          <c:y val="2.8020307111845992E-2"/>
          <c:w val="0.93616370211738931"/>
          <c:h val="0.79168681693319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joon_2_Int_mitte!$K$30</c:f>
              <c:strCache>
                <c:ptCount val="1"/>
                <c:pt idx="0">
                  <c:v>EE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joon_2_Int_mitte!$H$31:$H$36</c:f>
              <c:strCache>
                <c:ptCount val="6"/>
                <c:pt idx="0">
                  <c:v>M1</c:v>
                </c:pt>
                <c:pt idx="1">
                  <c:v>M2</c:v>
                </c:pt>
                <c:pt idx="2">
                  <c:v>M3</c:v>
                </c:pt>
                <c:pt idx="3">
                  <c:v>N1</c:v>
                </c:pt>
                <c:pt idx="4">
                  <c:v>N2</c:v>
                </c:pt>
                <c:pt idx="5">
                  <c:v>N3</c:v>
                </c:pt>
              </c:strCache>
            </c:strRef>
          </c:cat>
          <c:val>
            <c:numRef>
              <c:f>joon_2_Int_mitte!$K$31:$K$36</c:f>
              <c:numCache>
                <c:formatCode>#,##0</c:formatCode>
                <c:ptCount val="6"/>
                <c:pt idx="0">
                  <c:v>50.187734668335395</c:v>
                </c:pt>
                <c:pt idx="1">
                  <c:v>67.605633802816584</c:v>
                </c:pt>
                <c:pt idx="2">
                  <c:v>83.106796116504057</c:v>
                </c:pt>
                <c:pt idx="3">
                  <c:v>37.523105360443623</c:v>
                </c:pt>
                <c:pt idx="4">
                  <c:v>68.347338935574058</c:v>
                </c:pt>
                <c:pt idx="5">
                  <c:v>93.961864406779696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CD-4FA8-B05C-AC18D242FC51}"/>
            </c:ext>
          </c:extLst>
        </c:ser>
        <c:ser>
          <c:idx val="1"/>
          <c:order val="1"/>
          <c:tx>
            <c:strRef>
              <c:f>joon_2_Int_mitte!$L$30</c:f>
              <c:strCache>
                <c:ptCount val="1"/>
                <c:pt idx="0">
                  <c:v>SHARE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joon_2_Int_mitte!$H$31:$H$36</c:f>
              <c:strCache>
                <c:ptCount val="6"/>
                <c:pt idx="0">
                  <c:v>M1</c:v>
                </c:pt>
                <c:pt idx="1">
                  <c:v>M2</c:v>
                </c:pt>
                <c:pt idx="2">
                  <c:v>M3</c:v>
                </c:pt>
                <c:pt idx="3">
                  <c:v>N1</c:v>
                </c:pt>
                <c:pt idx="4">
                  <c:v>N2</c:v>
                </c:pt>
                <c:pt idx="5">
                  <c:v>N3</c:v>
                </c:pt>
              </c:strCache>
            </c:strRef>
          </c:cat>
          <c:val>
            <c:numRef>
              <c:f>joon_2_Int_mitte!$L$31:$L$36</c:f>
              <c:numCache>
                <c:formatCode>#,##0</c:formatCode>
                <c:ptCount val="6"/>
                <c:pt idx="0">
                  <c:v>30.042964554242751</c:v>
                </c:pt>
                <c:pt idx="1">
                  <c:v>45.989500671468519</c:v>
                </c:pt>
                <c:pt idx="2">
                  <c:v>74.233681932924299</c:v>
                </c:pt>
                <c:pt idx="3">
                  <c:v>35.172967189728958</c:v>
                </c:pt>
                <c:pt idx="4">
                  <c:v>58.797303175293486</c:v>
                </c:pt>
                <c:pt idx="5">
                  <c:v>87.691866303256319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CD-4FA8-B05C-AC18D242FC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769152"/>
        <c:axId val="96770688"/>
      </c:barChart>
      <c:catAx>
        <c:axId val="9676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6770688"/>
        <c:crosses val="autoZero"/>
        <c:auto val="1"/>
        <c:lblAlgn val="ctr"/>
        <c:lblOffset val="100"/>
        <c:noMultiLvlLbl val="0"/>
      </c:catAx>
      <c:valAx>
        <c:axId val="9677068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967691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sz="2200" dirty="0">
                <a:solidFill>
                  <a:schemeClr val="tx1"/>
                </a:solidFill>
              </a:rPr>
              <a:t>Hinnang </a:t>
            </a:r>
            <a:r>
              <a:rPr lang="et-EE" sz="2200" dirty="0" smtClean="0">
                <a:solidFill>
                  <a:schemeClr val="tx1"/>
                </a:solidFill>
              </a:rPr>
              <a:t>arvutioskustele</a:t>
            </a:r>
            <a:r>
              <a:rPr lang="et-EE" sz="2200" dirty="0">
                <a:solidFill>
                  <a:schemeClr val="tx1"/>
                </a:solidFill>
              </a:rPr>
              <a:t>, % nendest, kellel on oskused, vanuserühm 55-64 </a:t>
            </a:r>
            <a:endParaRPr lang="et-EE" sz="22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t-EE" sz="2200" dirty="0" err="1" smtClean="0">
                <a:solidFill>
                  <a:schemeClr val="tx1"/>
                </a:solidFill>
              </a:rPr>
              <a:t>Self-rated</a:t>
            </a:r>
            <a:r>
              <a:rPr lang="et-EE" sz="2200" dirty="0" smtClean="0">
                <a:solidFill>
                  <a:schemeClr val="tx1"/>
                </a:solidFill>
              </a:rPr>
              <a:t> </a:t>
            </a:r>
            <a:r>
              <a:rPr lang="et-EE" sz="2200" dirty="0" err="1">
                <a:solidFill>
                  <a:schemeClr val="tx1"/>
                </a:solidFill>
              </a:rPr>
              <a:t>skills</a:t>
            </a:r>
            <a:r>
              <a:rPr lang="et-EE" sz="2200" dirty="0">
                <a:solidFill>
                  <a:schemeClr val="tx1"/>
                </a:solidFill>
              </a:rPr>
              <a:t> </a:t>
            </a:r>
            <a:r>
              <a:rPr lang="et-EE" sz="2200" dirty="0" err="1">
                <a:solidFill>
                  <a:schemeClr val="tx1"/>
                </a:solidFill>
              </a:rPr>
              <a:t>among</a:t>
            </a:r>
            <a:r>
              <a:rPr lang="et-EE" sz="2200" dirty="0">
                <a:solidFill>
                  <a:schemeClr val="tx1"/>
                </a:solidFill>
              </a:rPr>
              <a:t> </a:t>
            </a:r>
            <a:r>
              <a:rPr lang="et-EE" sz="2200" dirty="0" err="1">
                <a:solidFill>
                  <a:schemeClr val="tx1"/>
                </a:solidFill>
              </a:rPr>
              <a:t>those</a:t>
            </a:r>
            <a:r>
              <a:rPr lang="et-EE" sz="2200" dirty="0">
                <a:solidFill>
                  <a:schemeClr val="tx1"/>
                </a:solidFill>
              </a:rPr>
              <a:t> </a:t>
            </a:r>
            <a:r>
              <a:rPr lang="et-EE" sz="2200" dirty="0" err="1">
                <a:solidFill>
                  <a:schemeClr val="tx1"/>
                </a:solidFill>
              </a:rPr>
              <a:t>who</a:t>
            </a:r>
            <a:r>
              <a:rPr lang="et-EE" sz="2200" dirty="0">
                <a:solidFill>
                  <a:schemeClr val="tx1"/>
                </a:solidFill>
              </a:rPr>
              <a:t> </a:t>
            </a:r>
            <a:r>
              <a:rPr lang="et-EE" sz="2200" dirty="0" err="1">
                <a:solidFill>
                  <a:schemeClr val="tx1"/>
                </a:solidFill>
              </a:rPr>
              <a:t>have</a:t>
            </a:r>
            <a:r>
              <a:rPr lang="et-EE" sz="2200" dirty="0">
                <a:solidFill>
                  <a:schemeClr val="tx1"/>
                </a:solidFill>
              </a:rPr>
              <a:t> </a:t>
            </a:r>
            <a:r>
              <a:rPr lang="et-EE" sz="2200" dirty="0" err="1">
                <a:solidFill>
                  <a:schemeClr val="tx1"/>
                </a:solidFill>
              </a:rPr>
              <a:t>them</a:t>
            </a:r>
            <a:r>
              <a:rPr lang="et-EE" sz="2200" dirty="0">
                <a:solidFill>
                  <a:schemeClr val="tx1"/>
                </a:solidFill>
              </a:rPr>
              <a:t> </a:t>
            </a:r>
            <a:r>
              <a:rPr lang="et-EE" sz="2200" dirty="0" err="1">
                <a:solidFill>
                  <a:schemeClr val="tx1"/>
                </a:solidFill>
              </a:rPr>
              <a:t>among</a:t>
            </a:r>
            <a:r>
              <a:rPr lang="et-EE" sz="2200" dirty="0">
                <a:solidFill>
                  <a:schemeClr val="tx1"/>
                </a:solidFill>
              </a:rPr>
              <a:t> </a:t>
            </a:r>
            <a:r>
              <a:rPr lang="et-EE" sz="2200" dirty="0" smtClean="0">
                <a:solidFill>
                  <a:schemeClr val="tx1"/>
                </a:solidFill>
              </a:rPr>
              <a:t>55–64 </a:t>
            </a:r>
            <a:r>
              <a:rPr lang="et-EE" sz="2200" dirty="0">
                <a:solidFill>
                  <a:schemeClr val="tx1"/>
                </a:solidFill>
              </a:rPr>
              <a:t>(2015),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Int_use_w6!$N$82</c:f>
              <c:strCache>
                <c:ptCount val="1"/>
                <c:pt idx="0">
                  <c:v>very_good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Int_use_w6!$M$83:$M$100</c:f>
              <c:strCache>
                <c:ptCount val="18"/>
                <c:pt idx="0">
                  <c:v>Denmark</c:v>
                </c:pt>
                <c:pt idx="1">
                  <c:v>Sweden</c:v>
                </c:pt>
                <c:pt idx="2">
                  <c:v>Switzerland</c:v>
                </c:pt>
                <c:pt idx="3">
                  <c:v>Israel</c:v>
                </c:pt>
                <c:pt idx="4">
                  <c:v>Slovenia</c:v>
                </c:pt>
                <c:pt idx="5">
                  <c:v>Belgium</c:v>
                </c:pt>
                <c:pt idx="6">
                  <c:v>Luxembourg</c:v>
                </c:pt>
                <c:pt idx="7">
                  <c:v>Croatia</c:v>
                </c:pt>
                <c:pt idx="8">
                  <c:v>Italy</c:v>
                </c:pt>
                <c:pt idx="9">
                  <c:v>Austria</c:v>
                </c:pt>
                <c:pt idx="10">
                  <c:v>Czech Republic</c:v>
                </c:pt>
                <c:pt idx="11">
                  <c:v>Germany</c:v>
                </c:pt>
                <c:pt idx="12">
                  <c:v>France</c:v>
                </c:pt>
                <c:pt idx="13">
                  <c:v>Poland</c:v>
                </c:pt>
                <c:pt idx="14">
                  <c:v>Estonia</c:v>
                </c:pt>
                <c:pt idx="15">
                  <c:v>Greece</c:v>
                </c:pt>
                <c:pt idx="16">
                  <c:v>Spain</c:v>
                </c:pt>
                <c:pt idx="17">
                  <c:v>Portugal</c:v>
                </c:pt>
              </c:strCache>
            </c:strRef>
          </c:cat>
          <c:val>
            <c:numRef>
              <c:f>Int_use_w6!$N$83:$N$100</c:f>
              <c:numCache>
                <c:formatCode>0</c:formatCode>
                <c:ptCount val="18"/>
                <c:pt idx="0">
                  <c:v>47.289866457187749</c:v>
                </c:pt>
                <c:pt idx="1">
                  <c:v>30.853391684901531</c:v>
                </c:pt>
                <c:pt idx="2">
                  <c:v>29.13978494623656</c:v>
                </c:pt>
                <c:pt idx="3">
                  <c:v>34.545454545454547</c:v>
                </c:pt>
                <c:pt idx="4">
                  <c:v>14.973262032085561</c:v>
                </c:pt>
                <c:pt idx="5">
                  <c:v>21.80821917808219</c:v>
                </c:pt>
                <c:pt idx="6">
                  <c:v>21.136767317939608</c:v>
                </c:pt>
                <c:pt idx="7">
                  <c:v>27.258064516129032</c:v>
                </c:pt>
                <c:pt idx="8">
                  <c:v>23.270440251572328</c:v>
                </c:pt>
                <c:pt idx="9">
                  <c:v>22.388059701492537</c:v>
                </c:pt>
                <c:pt idx="10">
                  <c:v>19.165378670788254</c:v>
                </c:pt>
                <c:pt idx="11">
                  <c:v>16.563944530046225</c:v>
                </c:pt>
                <c:pt idx="12">
                  <c:v>14.579606440071556</c:v>
                </c:pt>
                <c:pt idx="13">
                  <c:v>11.917098445595855</c:v>
                </c:pt>
                <c:pt idx="14">
                  <c:v>11.592076302274394</c:v>
                </c:pt>
                <c:pt idx="15">
                  <c:v>14.191960623461854</c:v>
                </c:pt>
                <c:pt idx="16">
                  <c:v>9.928057553956835</c:v>
                </c:pt>
                <c:pt idx="17">
                  <c:v>9.3434343434343443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B7-43C0-9EC9-C0A86260A144}"/>
            </c:ext>
          </c:extLst>
        </c:ser>
        <c:ser>
          <c:idx val="1"/>
          <c:order val="1"/>
          <c:tx>
            <c:strRef>
              <c:f>Int_use_w6!$O$82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Int_use_w6!$M$83:$M$100</c:f>
              <c:strCache>
                <c:ptCount val="18"/>
                <c:pt idx="0">
                  <c:v>Denmark</c:v>
                </c:pt>
                <c:pt idx="1">
                  <c:v>Sweden</c:v>
                </c:pt>
                <c:pt idx="2">
                  <c:v>Switzerland</c:v>
                </c:pt>
                <c:pt idx="3">
                  <c:v>Israel</c:v>
                </c:pt>
                <c:pt idx="4">
                  <c:v>Slovenia</c:v>
                </c:pt>
                <c:pt idx="5">
                  <c:v>Belgium</c:v>
                </c:pt>
                <c:pt idx="6">
                  <c:v>Luxembourg</c:v>
                </c:pt>
                <c:pt idx="7">
                  <c:v>Croatia</c:v>
                </c:pt>
                <c:pt idx="8">
                  <c:v>Italy</c:v>
                </c:pt>
                <c:pt idx="9">
                  <c:v>Austria</c:v>
                </c:pt>
                <c:pt idx="10">
                  <c:v>Czech Republic</c:v>
                </c:pt>
                <c:pt idx="11">
                  <c:v>Germany</c:v>
                </c:pt>
                <c:pt idx="12">
                  <c:v>France</c:v>
                </c:pt>
                <c:pt idx="13">
                  <c:v>Poland</c:v>
                </c:pt>
                <c:pt idx="14">
                  <c:v>Estonia</c:v>
                </c:pt>
                <c:pt idx="15">
                  <c:v>Greece</c:v>
                </c:pt>
                <c:pt idx="16">
                  <c:v>Spain</c:v>
                </c:pt>
                <c:pt idx="17">
                  <c:v>Portugal</c:v>
                </c:pt>
              </c:strCache>
            </c:strRef>
          </c:cat>
          <c:val>
            <c:numRef>
              <c:f>Int_use_w6!$O$83:$O$100</c:f>
              <c:numCache>
                <c:formatCode>0</c:formatCode>
                <c:ptCount val="18"/>
                <c:pt idx="0">
                  <c:v>31.736056559308718</c:v>
                </c:pt>
                <c:pt idx="1">
                  <c:v>37.964989059080963</c:v>
                </c:pt>
                <c:pt idx="2">
                  <c:v>36.55913978494624</c:v>
                </c:pt>
                <c:pt idx="3">
                  <c:v>30.90909090909091</c:v>
                </c:pt>
                <c:pt idx="4">
                  <c:v>42.869875222816397</c:v>
                </c:pt>
                <c:pt idx="5">
                  <c:v>34.410958904109592</c:v>
                </c:pt>
                <c:pt idx="6">
                  <c:v>34.991119005328599</c:v>
                </c:pt>
                <c:pt idx="7">
                  <c:v>28.06451612903226</c:v>
                </c:pt>
                <c:pt idx="8">
                  <c:v>29.919137466307276</c:v>
                </c:pt>
                <c:pt idx="9">
                  <c:v>30.76923076923077</c:v>
                </c:pt>
                <c:pt idx="10">
                  <c:v>30.757341576506956</c:v>
                </c:pt>
                <c:pt idx="11">
                  <c:v>32.511556240369799</c:v>
                </c:pt>
                <c:pt idx="12">
                  <c:v>31.932021466905187</c:v>
                </c:pt>
                <c:pt idx="13">
                  <c:v>30.569948186528496</c:v>
                </c:pt>
                <c:pt idx="14">
                  <c:v>29.567131327953046</c:v>
                </c:pt>
                <c:pt idx="15">
                  <c:v>22.477440525020508</c:v>
                </c:pt>
                <c:pt idx="16">
                  <c:v>26.546762589928058</c:v>
                </c:pt>
                <c:pt idx="17">
                  <c:v>18.181818181818183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2B7-43C0-9EC9-C0A86260A144}"/>
            </c:ext>
          </c:extLst>
        </c:ser>
        <c:ser>
          <c:idx val="2"/>
          <c:order val="2"/>
          <c:tx>
            <c:strRef>
              <c:f>Int_use_w6!$P$82</c:f>
              <c:strCache>
                <c:ptCount val="1"/>
                <c:pt idx="0">
                  <c:v>bad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Int_use_w6!$M$83:$M$100</c:f>
              <c:strCache>
                <c:ptCount val="18"/>
                <c:pt idx="0">
                  <c:v>Denmark</c:v>
                </c:pt>
                <c:pt idx="1">
                  <c:v>Sweden</c:v>
                </c:pt>
                <c:pt idx="2">
                  <c:v>Switzerland</c:v>
                </c:pt>
                <c:pt idx="3">
                  <c:v>Israel</c:v>
                </c:pt>
                <c:pt idx="4">
                  <c:v>Slovenia</c:v>
                </c:pt>
                <c:pt idx="5">
                  <c:v>Belgium</c:v>
                </c:pt>
                <c:pt idx="6">
                  <c:v>Luxembourg</c:v>
                </c:pt>
                <c:pt idx="7">
                  <c:v>Croatia</c:v>
                </c:pt>
                <c:pt idx="8">
                  <c:v>Italy</c:v>
                </c:pt>
                <c:pt idx="9">
                  <c:v>Austria</c:v>
                </c:pt>
                <c:pt idx="10">
                  <c:v>Czech Republic</c:v>
                </c:pt>
                <c:pt idx="11">
                  <c:v>Germany</c:v>
                </c:pt>
                <c:pt idx="12">
                  <c:v>France</c:v>
                </c:pt>
                <c:pt idx="13">
                  <c:v>Poland</c:v>
                </c:pt>
                <c:pt idx="14">
                  <c:v>Estonia</c:v>
                </c:pt>
                <c:pt idx="15">
                  <c:v>Greece</c:v>
                </c:pt>
                <c:pt idx="16">
                  <c:v>Spain</c:v>
                </c:pt>
                <c:pt idx="17">
                  <c:v>Portugal</c:v>
                </c:pt>
              </c:strCache>
            </c:strRef>
          </c:cat>
          <c:val>
            <c:numRef>
              <c:f>Int_use_w6!$P$83:$P$100</c:f>
              <c:numCache>
                <c:formatCode>0</c:formatCode>
                <c:ptCount val="18"/>
                <c:pt idx="0">
                  <c:v>20.974076983503537</c:v>
                </c:pt>
                <c:pt idx="1">
                  <c:v>31.181619256017505</c:v>
                </c:pt>
                <c:pt idx="2">
                  <c:v>34.301075268817208</c:v>
                </c:pt>
                <c:pt idx="3">
                  <c:v>34.545454545454547</c:v>
                </c:pt>
                <c:pt idx="4">
                  <c:v>42.156862745098039</c:v>
                </c:pt>
                <c:pt idx="5">
                  <c:v>43.780821917808218</c:v>
                </c:pt>
                <c:pt idx="6">
                  <c:v>43.872113676731793</c:v>
                </c:pt>
                <c:pt idx="7">
                  <c:v>44.677419354838712</c:v>
                </c:pt>
                <c:pt idx="8">
                  <c:v>46.810422282120392</c:v>
                </c:pt>
                <c:pt idx="9">
                  <c:v>46.842709529276696</c:v>
                </c:pt>
                <c:pt idx="10">
                  <c:v>50.07727975270479</c:v>
                </c:pt>
                <c:pt idx="11">
                  <c:v>50.924499229583972</c:v>
                </c:pt>
                <c:pt idx="12">
                  <c:v>53.488372093023258</c:v>
                </c:pt>
                <c:pt idx="13">
                  <c:v>57.512953367875646</c:v>
                </c:pt>
                <c:pt idx="14">
                  <c:v>58.840792369772558</c:v>
                </c:pt>
                <c:pt idx="15">
                  <c:v>63.330598851517635</c:v>
                </c:pt>
                <c:pt idx="16">
                  <c:v>63.525179856115109</c:v>
                </c:pt>
                <c:pt idx="17">
                  <c:v>72.474747474747474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2B7-43C0-9EC9-C0A86260A14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61568415"/>
        <c:axId val="261568831"/>
      </c:barChart>
      <c:catAx>
        <c:axId val="261568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261568831"/>
        <c:crosses val="autoZero"/>
        <c:auto val="1"/>
        <c:lblAlgn val="ctr"/>
        <c:lblOffset val="100"/>
        <c:noMultiLvlLbl val="0"/>
      </c:catAx>
      <c:valAx>
        <c:axId val="261568831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615684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sz="1200" dirty="0">
                <a:solidFill>
                  <a:schemeClr val="tx1"/>
                </a:solidFill>
              </a:rPr>
              <a:t>Hinnang enda arvutioskustele, % nendest, kellel on oskused</a:t>
            </a:r>
          </a:p>
          <a:p>
            <a:pPr>
              <a:defRPr/>
            </a:pPr>
            <a:r>
              <a:rPr lang="et-EE" sz="1200" dirty="0" err="1">
                <a:solidFill>
                  <a:schemeClr val="tx1"/>
                </a:solidFill>
              </a:rPr>
              <a:t>Self-rated</a:t>
            </a:r>
            <a:r>
              <a:rPr lang="et-EE" sz="1200" dirty="0">
                <a:solidFill>
                  <a:schemeClr val="tx1"/>
                </a:solidFill>
              </a:rPr>
              <a:t> </a:t>
            </a:r>
            <a:r>
              <a:rPr lang="et-EE" sz="1200" dirty="0" err="1">
                <a:solidFill>
                  <a:schemeClr val="tx1"/>
                </a:solidFill>
              </a:rPr>
              <a:t>skills</a:t>
            </a:r>
            <a:r>
              <a:rPr lang="et-EE" sz="1200" dirty="0">
                <a:solidFill>
                  <a:schemeClr val="tx1"/>
                </a:solidFill>
              </a:rPr>
              <a:t> </a:t>
            </a:r>
            <a:r>
              <a:rPr lang="et-EE" sz="1200" dirty="0" err="1">
                <a:solidFill>
                  <a:schemeClr val="tx1"/>
                </a:solidFill>
              </a:rPr>
              <a:t>among</a:t>
            </a:r>
            <a:r>
              <a:rPr lang="et-EE" sz="1200" dirty="0">
                <a:solidFill>
                  <a:schemeClr val="tx1"/>
                </a:solidFill>
              </a:rPr>
              <a:t> </a:t>
            </a:r>
            <a:r>
              <a:rPr lang="et-EE" sz="1200" dirty="0" err="1">
                <a:solidFill>
                  <a:schemeClr val="tx1"/>
                </a:solidFill>
              </a:rPr>
              <a:t>those</a:t>
            </a:r>
            <a:r>
              <a:rPr lang="et-EE" sz="1200" dirty="0">
                <a:solidFill>
                  <a:schemeClr val="tx1"/>
                </a:solidFill>
              </a:rPr>
              <a:t> </a:t>
            </a:r>
            <a:r>
              <a:rPr lang="et-EE" sz="1200" dirty="0" err="1">
                <a:solidFill>
                  <a:schemeClr val="tx1"/>
                </a:solidFill>
              </a:rPr>
              <a:t>who</a:t>
            </a:r>
            <a:r>
              <a:rPr lang="et-EE" sz="1200" dirty="0">
                <a:solidFill>
                  <a:schemeClr val="tx1"/>
                </a:solidFill>
              </a:rPr>
              <a:t> </a:t>
            </a:r>
            <a:r>
              <a:rPr lang="et-EE" sz="1200" dirty="0" err="1">
                <a:solidFill>
                  <a:schemeClr val="tx1"/>
                </a:solidFill>
              </a:rPr>
              <a:t>have</a:t>
            </a:r>
            <a:r>
              <a:rPr lang="et-EE" sz="1200" dirty="0">
                <a:solidFill>
                  <a:schemeClr val="tx1"/>
                </a:solidFill>
              </a:rPr>
              <a:t> </a:t>
            </a:r>
            <a:r>
              <a:rPr lang="et-EE" sz="1200" dirty="0" err="1">
                <a:solidFill>
                  <a:schemeClr val="tx1"/>
                </a:solidFill>
              </a:rPr>
              <a:t>them</a:t>
            </a:r>
            <a:r>
              <a:rPr lang="et-EE" sz="1200" dirty="0">
                <a:solidFill>
                  <a:schemeClr val="tx1"/>
                </a:solidFill>
              </a:rPr>
              <a:t>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Int_use_w6!$N$58</c:f>
              <c:strCache>
                <c:ptCount val="1"/>
                <c:pt idx="0">
                  <c:v>very_good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10-4A70-9D88-012FF8C0DBC3}"/>
                </c:ext>
              </c:extLst>
            </c:dLbl>
            <c:dLbl>
              <c:idx val="1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10-4A70-9D88-012FF8C0DB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Int_use_w6!$M$59:$M$76</c:f>
              <c:strCache>
                <c:ptCount val="18"/>
                <c:pt idx="0">
                  <c:v>Denmark</c:v>
                </c:pt>
                <c:pt idx="1">
                  <c:v>Israel</c:v>
                </c:pt>
                <c:pt idx="2">
                  <c:v>Luxembourg</c:v>
                </c:pt>
                <c:pt idx="3">
                  <c:v>Switzerland</c:v>
                </c:pt>
                <c:pt idx="4">
                  <c:v>Croatia</c:v>
                </c:pt>
                <c:pt idx="5">
                  <c:v>Sweden</c:v>
                </c:pt>
                <c:pt idx="6">
                  <c:v>Slovenia</c:v>
                </c:pt>
                <c:pt idx="7">
                  <c:v>Belgium</c:v>
                </c:pt>
                <c:pt idx="8">
                  <c:v>Italy</c:v>
                </c:pt>
                <c:pt idx="9">
                  <c:v>Austria</c:v>
                </c:pt>
                <c:pt idx="10">
                  <c:v>Germany</c:v>
                </c:pt>
                <c:pt idx="11">
                  <c:v>Poland</c:v>
                </c:pt>
                <c:pt idx="12">
                  <c:v>Czech Republic</c:v>
                </c:pt>
                <c:pt idx="13">
                  <c:v>France</c:v>
                </c:pt>
                <c:pt idx="14">
                  <c:v>Estonia</c:v>
                </c:pt>
                <c:pt idx="15">
                  <c:v>Greece</c:v>
                </c:pt>
                <c:pt idx="16">
                  <c:v>Spain</c:v>
                </c:pt>
                <c:pt idx="17">
                  <c:v>Portugal</c:v>
                </c:pt>
              </c:strCache>
            </c:strRef>
          </c:cat>
          <c:val>
            <c:numRef>
              <c:f>Int_use_w6!$N$59:$N$76</c:f>
              <c:numCache>
                <c:formatCode>0</c:formatCode>
                <c:ptCount val="18"/>
                <c:pt idx="0">
                  <c:v>40.287981193064944</c:v>
                </c:pt>
                <c:pt idx="1">
                  <c:v>29.717682020802378</c:v>
                </c:pt>
                <c:pt idx="2">
                  <c:v>20.983318700614575</c:v>
                </c:pt>
                <c:pt idx="3">
                  <c:v>21.073128515794028</c:v>
                </c:pt>
                <c:pt idx="4">
                  <c:v>25.039370078740159</c:v>
                </c:pt>
                <c:pt idx="5">
                  <c:v>20.005699629524081</c:v>
                </c:pt>
                <c:pt idx="6">
                  <c:v>13.126593033135089</c:v>
                </c:pt>
                <c:pt idx="7">
                  <c:v>18.238158477202301</c:v>
                </c:pt>
                <c:pt idx="8">
                  <c:v>20.051319648093841</c:v>
                </c:pt>
                <c:pt idx="9">
                  <c:v>17.576870123910052</c:v>
                </c:pt>
                <c:pt idx="10">
                  <c:v>12.918379330593071</c:v>
                </c:pt>
                <c:pt idx="11">
                  <c:v>12.103746397694524</c:v>
                </c:pt>
                <c:pt idx="12">
                  <c:v>13.748103186646434</c:v>
                </c:pt>
                <c:pt idx="13">
                  <c:v>11.925952296190815</c:v>
                </c:pt>
                <c:pt idx="14">
                  <c:v>10.054425665998281</c:v>
                </c:pt>
                <c:pt idx="15">
                  <c:v>12.75235531628533</c:v>
                </c:pt>
                <c:pt idx="16">
                  <c:v>7.6615589606928713</c:v>
                </c:pt>
                <c:pt idx="17">
                  <c:v>7.0048309178743962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10-4A70-9D88-012FF8C0DBC3}"/>
            </c:ext>
          </c:extLst>
        </c:ser>
        <c:ser>
          <c:idx val="1"/>
          <c:order val="1"/>
          <c:tx>
            <c:strRef>
              <c:f>Int_use_w6!$O$58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310-4A70-9D88-012FF8C0DBC3}"/>
                </c:ext>
              </c:extLst>
            </c:dLbl>
            <c:dLbl>
              <c:idx val="1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310-4A70-9D88-012FF8C0DB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Int_use_w6!$M$59:$M$76</c:f>
              <c:strCache>
                <c:ptCount val="18"/>
                <c:pt idx="0">
                  <c:v>Denmark</c:v>
                </c:pt>
                <c:pt idx="1">
                  <c:v>Israel</c:v>
                </c:pt>
                <c:pt idx="2">
                  <c:v>Luxembourg</c:v>
                </c:pt>
                <c:pt idx="3">
                  <c:v>Switzerland</c:v>
                </c:pt>
                <c:pt idx="4">
                  <c:v>Croatia</c:v>
                </c:pt>
                <c:pt idx="5">
                  <c:v>Sweden</c:v>
                </c:pt>
                <c:pt idx="6">
                  <c:v>Slovenia</c:v>
                </c:pt>
                <c:pt idx="7">
                  <c:v>Belgium</c:v>
                </c:pt>
                <c:pt idx="8">
                  <c:v>Italy</c:v>
                </c:pt>
                <c:pt idx="9">
                  <c:v>Austria</c:v>
                </c:pt>
                <c:pt idx="10">
                  <c:v>Germany</c:v>
                </c:pt>
                <c:pt idx="11">
                  <c:v>Poland</c:v>
                </c:pt>
                <c:pt idx="12">
                  <c:v>Czech Republic</c:v>
                </c:pt>
                <c:pt idx="13">
                  <c:v>France</c:v>
                </c:pt>
                <c:pt idx="14">
                  <c:v>Estonia</c:v>
                </c:pt>
                <c:pt idx="15">
                  <c:v>Greece</c:v>
                </c:pt>
                <c:pt idx="16">
                  <c:v>Spain</c:v>
                </c:pt>
                <c:pt idx="17">
                  <c:v>Portugal</c:v>
                </c:pt>
              </c:strCache>
            </c:strRef>
          </c:cat>
          <c:val>
            <c:numRef>
              <c:f>Int_use_w6!$O$59:$O$76</c:f>
              <c:numCache>
                <c:formatCode>0</c:formatCode>
                <c:ptCount val="18"/>
                <c:pt idx="0">
                  <c:v>29.591536879224215</c:v>
                </c:pt>
                <c:pt idx="1">
                  <c:v>30.089153046062407</c:v>
                </c:pt>
                <c:pt idx="2">
                  <c:v>34.328358208955223</c:v>
                </c:pt>
                <c:pt idx="3">
                  <c:v>33.491994807442666</c:v>
                </c:pt>
                <c:pt idx="4">
                  <c:v>27.165354330708663</c:v>
                </c:pt>
                <c:pt idx="5">
                  <c:v>31.860929039612426</c:v>
                </c:pt>
                <c:pt idx="6">
                  <c:v>38.020390824129144</c:v>
                </c:pt>
                <c:pt idx="7">
                  <c:v>31.385568835768041</c:v>
                </c:pt>
                <c:pt idx="8">
                  <c:v>27.895894428152491</c:v>
                </c:pt>
                <c:pt idx="9">
                  <c:v>26.434144102799451</c:v>
                </c:pt>
                <c:pt idx="10">
                  <c:v>28.890193775689958</c:v>
                </c:pt>
                <c:pt idx="11">
                  <c:v>29.538904899135446</c:v>
                </c:pt>
                <c:pt idx="12">
                  <c:v>27.283763277693474</c:v>
                </c:pt>
                <c:pt idx="13">
                  <c:v>27.981488074047704</c:v>
                </c:pt>
                <c:pt idx="14">
                  <c:v>26.410770552850185</c:v>
                </c:pt>
                <c:pt idx="15">
                  <c:v>18.640646029609691</c:v>
                </c:pt>
                <c:pt idx="16">
                  <c:v>21.552298467688207</c:v>
                </c:pt>
                <c:pt idx="17">
                  <c:v>15.217391304347826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310-4A70-9D88-012FF8C0DBC3}"/>
            </c:ext>
          </c:extLst>
        </c:ser>
        <c:ser>
          <c:idx val="2"/>
          <c:order val="2"/>
          <c:tx>
            <c:strRef>
              <c:f>Int_use_w6!$P$58</c:f>
              <c:strCache>
                <c:ptCount val="1"/>
                <c:pt idx="0">
                  <c:v>bad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310-4A70-9D88-012FF8C0DBC3}"/>
                </c:ext>
              </c:extLst>
            </c:dLbl>
            <c:dLbl>
              <c:idx val="1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310-4A70-9D88-012FF8C0DB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Int_use_w6!$M$59:$M$76</c:f>
              <c:strCache>
                <c:ptCount val="18"/>
                <c:pt idx="0">
                  <c:v>Denmark</c:v>
                </c:pt>
                <c:pt idx="1">
                  <c:v>Israel</c:v>
                </c:pt>
                <c:pt idx="2">
                  <c:v>Luxembourg</c:v>
                </c:pt>
                <c:pt idx="3">
                  <c:v>Switzerland</c:v>
                </c:pt>
                <c:pt idx="4">
                  <c:v>Croatia</c:v>
                </c:pt>
                <c:pt idx="5">
                  <c:v>Sweden</c:v>
                </c:pt>
                <c:pt idx="6">
                  <c:v>Slovenia</c:v>
                </c:pt>
                <c:pt idx="7">
                  <c:v>Belgium</c:v>
                </c:pt>
                <c:pt idx="8">
                  <c:v>Italy</c:v>
                </c:pt>
                <c:pt idx="9">
                  <c:v>Austria</c:v>
                </c:pt>
                <c:pt idx="10">
                  <c:v>Germany</c:v>
                </c:pt>
                <c:pt idx="11">
                  <c:v>Poland</c:v>
                </c:pt>
                <c:pt idx="12">
                  <c:v>Czech Republic</c:v>
                </c:pt>
                <c:pt idx="13">
                  <c:v>France</c:v>
                </c:pt>
                <c:pt idx="14">
                  <c:v>Estonia</c:v>
                </c:pt>
                <c:pt idx="15">
                  <c:v>Greece</c:v>
                </c:pt>
                <c:pt idx="16">
                  <c:v>Spain</c:v>
                </c:pt>
                <c:pt idx="17">
                  <c:v>Portugal</c:v>
                </c:pt>
              </c:strCache>
            </c:strRef>
          </c:cat>
          <c:val>
            <c:numRef>
              <c:f>Int_use_w6!$P$59:$P$76</c:f>
              <c:numCache>
                <c:formatCode>0</c:formatCode>
                <c:ptCount val="18"/>
                <c:pt idx="0">
                  <c:v>30.120481927710845</c:v>
                </c:pt>
                <c:pt idx="1">
                  <c:v>40.193164933135215</c:v>
                </c:pt>
                <c:pt idx="2">
                  <c:v>44.688323090430202</c:v>
                </c:pt>
                <c:pt idx="3">
                  <c:v>45.434876676763309</c:v>
                </c:pt>
                <c:pt idx="4">
                  <c:v>47.795275590551178</c:v>
                </c:pt>
                <c:pt idx="5">
                  <c:v>48.133371330863497</c:v>
                </c:pt>
                <c:pt idx="6">
                  <c:v>48.853016142735768</c:v>
                </c:pt>
                <c:pt idx="7">
                  <c:v>50.376272687029662</c:v>
                </c:pt>
                <c:pt idx="8">
                  <c:v>52.052785923753667</c:v>
                </c:pt>
                <c:pt idx="9">
                  <c:v>55.988985773290501</c:v>
                </c:pt>
                <c:pt idx="10">
                  <c:v>58.191426893716972</c:v>
                </c:pt>
                <c:pt idx="11">
                  <c:v>58.357348703170025</c:v>
                </c:pt>
                <c:pt idx="12">
                  <c:v>58.968133535660094</c:v>
                </c:pt>
                <c:pt idx="13">
                  <c:v>60.092559629761482</c:v>
                </c:pt>
                <c:pt idx="14">
                  <c:v>63.534803781151531</c:v>
                </c:pt>
                <c:pt idx="15">
                  <c:v>68.606998654104984</c:v>
                </c:pt>
                <c:pt idx="16">
                  <c:v>70.786142571618925</c:v>
                </c:pt>
                <c:pt idx="17">
                  <c:v>77.777777777777771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310-4A70-9D88-012FF8C0DBC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61564671"/>
        <c:axId val="261544287"/>
      </c:barChart>
      <c:catAx>
        <c:axId val="261564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261544287"/>
        <c:crosses val="autoZero"/>
        <c:auto val="1"/>
        <c:lblAlgn val="ctr"/>
        <c:lblOffset val="100"/>
        <c:noMultiLvlLbl val="0"/>
      </c:catAx>
      <c:valAx>
        <c:axId val="261544287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61564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43DF4-EF43-457F-BA2B-95634CEC4251}" type="datetimeFigureOut">
              <a:rPr lang="et-EE" smtClean="0"/>
              <a:pPr/>
              <a:t>05.03.2025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B5096-B1AA-4A46-946F-951025B3DC4B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66335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It is crucial to know and prepare your interviewers that these questions are hypothetical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respondent does not give consent to participate in an online survey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There is no consequence for the respondent when replying to this question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4820E-C1BE-4158-B8FE-0D7620F4E2E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4764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6E3B8-3319-4B1A-A079-5B4163B65E9E}" type="slidenum">
              <a:rPr lang="et-EE" smtClean="0"/>
              <a:pPr/>
              <a:t>12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25291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6E3B8-3319-4B1A-A079-5B4163B65E9E}" type="slidenum">
              <a:rPr lang="et-EE" smtClean="0"/>
              <a:pPr/>
              <a:t>13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48459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39838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78657" y="4775666"/>
            <a:ext cx="5429250" cy="464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0" i="0" u="none" strike="noStrike" cap="none">
              <a:solidFill>
                <a:srgbClr val="000000"/>
              </a:solidFill>
            </a:endParaRPr>
          </a:p>
          <a:p>
            <a:pPr marL="285750" lvl="0" indent="-2095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76" name="Google Shape;76;p4:notes"/>
          <p:cNvSpPr txBox="1">
            <a:spLocks noGrp="1"/>
          </p:cNvSpPr>
          <p:nvPr>
            <p:ph type="sldNum" idx="12"/>
          </p:nvPr>
        </p:nvSpPr>
        <p:spPr>
          <a:xfrm>
            <a:off x="3844149" y="9425568"/>
            <a:ext cx="2940844" cy="497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2115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It is crucial to know and prepare your interviewers that these questions are hypothetical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respondent does not give consent to participate in an online survey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There is no consequence for the respondent when replying to this question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4820E-C1BE-4158-B8FE-0D7620F4E2EE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9381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It is crucial to know and prepare your interviewers that these questions are hypothetical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respondent does not give consent to participate in an online survey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There is no consequence for the respondent when replying to this question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4820E-C1BE-4158-B8FE-0D7620F4E2EE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34950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4820E-C1BE-4158-B8FE-0D7620F4E2EE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0980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It is ok, to check option 97 and add some text to OS003b. However, as for all “Code all that apply” questions, here it is very important to probe also for other responses.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4820E-C1BE-4158-B8FE-0D7620F4E2EE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57730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It is ok, to check option 97 and add some text to OS003b. However, as for all “Code all that apply” questions, here it is very important to probe also for other responses.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4820E-C1BE-4158-B8FE-0D7620F4E2EE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29706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It is ok, to check option 97 and add some text to OS003b. However, as for all “Code all that apply” questions, here it is very important to probe also for other responses.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4820E-C1BE-4158-B8FE-0D7620F4E2EE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63528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It is ok, to check option 97 and add some text to OS003b. However, as for all “Code all that apply” questions, here it is very important to probe also for other responses.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4820E-C1BE-4158-B8FE-0D7620F4E2EE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2974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6E3B8-3319-4B1A-A079-5B4163B65E9E}" type="slidenum">
              <a:rPr lang="et-EE" smtClean="0"/>
              <a:pPr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51847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6E3B8-3319-4B1A-A079-5B4163B65E9E}" type="slidenum">
              <a:rPr lang="et-EE" smtClean="0"/>
              <a:pPr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27078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6E3B8-3319-4B1A-A079-5B4163B65E9E}" type="slidenum">
              <a:rPr lang="et-EE" smtClean="0"/>
              <a:pPr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44193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6E3B8-3319-4B1A-A079-5B4163B65E9E}" type="slidenum">
              <a:rPr lang="et-EE" smtClean="0"/>
              <a:pPr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70406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6E3B8-3319-4B1A-A079-5B4163B65E9E}" type="slidenum">
              <a:rPr lang="et-EE" smtClean="0"/>
              <a:pPr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80033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6E3B8-3319-4B1A-A079-5B4163B65E9E}" type="slidenum">
              <a:rPr lang="et-EE" smtClean="0"/>
              <a:pPr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31401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6E3B8-3319-4B1A-A079-5B4163B65E9E}" type="slidenum">
              <a:rPr lang="et-EE" smtClean="0"/>
              <a:pPr/>
              <a:t>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48492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6E3B8-3319-4B1A-A079-5B4163B65E9E}" type="slidenum">
              <a:rPr lang="et-EE" smtClean="0"/>
              <a:pPr/>
              <a:t>11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64131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CCF83-6A55-4578-83D4-B5FE02E8A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2072A8-8FB3-4F57-9115-F1F958AEE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1E3A7-D24F-4B6B-ACD1-2E33958F4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E2FF-2853-4A1E-A311-D525B5DE4454}" type="datetimeFigureOut">
              <a:rPr lang="et-EE" smtClean="0"/>
              <a:pPr/>
              <a:t>05.03.2025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66E13-486D-4AEC-8655-39A25EA71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E809F-36B4-43C3-9801-E4EAF85D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ECD4-4201-4BDB-A964-031F29046245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9334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36C7C-6CCA-49D8-B1CC-8FE85E83E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6C6891-243F-47A2-A063-323C7704A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64E91-748E-4469-9AA4-2382D7B3D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E2FF-2853-4A1E-A311-D525B5DE4454}" type="datetimeFigureOut">
              <a:rPr lang="et-EE" smtClean="0"/>
              <a:pPr/>
              <a:t>05.03.2025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9F76F-EA59-4D60-AAF7-D2CF20907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5D415-A8F0-4171-A3D7-7A1A98BB5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ECD4-4201-4BDB-A964-031F29046245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60435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85A92F-4694-4B29-A13C-A83B6F4B49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A4CCFF-D59B-4BFD-A0B7-4FD1FD0CA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9705E-2777-479F-BDCF-57AF934F1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E2FF-2853-4A1E-A311-D525B5DE4454}" type="datetimeFigureOut">
              <a:rPr lang="et-EE" smtClean="0"/>
              <a:pPr/>
              <a:t>05.03.2025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FB219-440E-4ABA-BC5A-0FFEB31E4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B6322-2656-4579-91D5-928AB4E39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ECD4-4201-4BDB-A964-031F29046245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21406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88BD2F6-0473-3A74-2F0F-A67E95F1C2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93674"/>
            <a:ext cx="2743200" cy="365125"/>
          </a:xfrm>
        </p:spPr>
        <p:txBody>
          <a:bodyPr/>
          <a:lstStyle/>
          <a:p>
            <a:fld id="{57D308D2-71BC-4255-AAFE-6A0B34B3BD1E}" type="datetime1">
              <a:rPr lang="de-DE" smtClean="0"/>
              <a:t>05.03.2025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BCEE2A9-E190-E83E-016F-8C69481C7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3674"/>
            <a:ext cx="4114800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3A4435-A579-015C-533F-1E1C6C589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3674"/>
            <a:ext cx="2743200" cy="365125"/>
          </a:xfrm>
        </p:spPr>
        <p:txBody>
          <a:bodyPr/>
          <a:lstStyle/>
          <a:p>
            <a:fld id="{707F67BB-1702-488B-BD11-C12E8658007A}" type="slidenum">
              <a:rPr lang="de-DE" smtClean="0"/>
              <a:t>‹#›</a:t>
            </a:fld>
            <a:endParaRPr lang="de-DE" dirty="0"/>
          </a:p>
        </p:txBody>
      </p:sp>
      <p:pic>
        <p:nvPicPr>
          <p:cNvPr id="6" name="Grafik 5" descr="Ein Bild, das Logo enthält.&#10;&#10;Automatisch generierte Beschreibung">
            <a:extLst>
              <a:ext uri="{FF2B5EF4-FFF2-40B4-BE49-F238E27FC236}">
                <a16:creationId xmlns:a16="http://schemas.microsoft.com/office/drawing/2014/main" id="{C4575837-41B1-93A0-3828-C8777C2502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36525"/>
            <a:ext cx="1809283" cy="720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9D0B3AD-4D33-5E7C-5EED-C162FAEAF075}"/>
              </a:ext>
            </a:extLst>
          </p:cNvPr>
          <p:cNvGrpSpPr/>
          <p:nvPr userDrawn="1"/>
        </p:nvGrpSpPr>
        <p:grpSpPr>
          <a:xfrm>
            <a:off x="496127" y="976828"/>
            <a:ext cx="11229148" cy="5313343"/>
            <a:chOff x="496127" y="976828"/>
            <a:chExt cx="11229148" cy="5313343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E495FA1E-16F7-0164-C4F1-A232770B1B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99440" y="976828"/>
              <a:ext cx="11225835" cy="102519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02FF15D1-3EF1-8E1E-36AA-741468D6D1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96127" y="6187652"/>
              <a:ext cx="11225835" cy="102519"/>
            </a:xfrm>
            <a:prstGeom prst="rect">
              <a:avLst/>
            </a:prstGeom>
          </p:spPr>
        </p:pic>
      </p:grp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7529E1A1-D274-96D4-A0A7-A069E7F7BD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0" y="136525"/>
            <a:ext cx="7481807" cy="7207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/>
            </a:lvl1pPr>
          </a:lstStyle>
          <a:p>
            <a:pPr lvl="0"/>
            <a:r>
              <a:rPr lang="de-DE" dirty="0"/>
              <a:t>Enter title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16" name="Inhaltsplatzhalter 9">
            <a:extLst>
              <a:ext uri="{FF2B5EF4-FFF2-40B4-BE49-F238E27FC236}">
                <a16:creationId xmlns:a16="http://schemas.microsoft.com/office/drawing/2014/main" id="{6191A62C-C2FA-65E5-979D-12ACBCFA715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8013" y="1208088"/>
            <a:ext cx="11109325" cy="4875212"/>
          </a:xfr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14057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AA69D-FBC3-4E20-BB87-8C0A9DC0E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5F917-7E89-4EFE-B08C-97A9D63B9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D2B9F-A9DC-4818-8136-5724B19B1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E2FF-2853-4A1E-A311-D525B5DE4454}" type="datetimeFigureOut">
              <a:rPr lang="et-EE" smtClean="0"/>
              <a:pPr/>
              <a:t>05.03.2025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4D418-09E0-44C4-A674-2C77D909A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6D1D4-A5F9-4D4B-A5ED-ABC4ACD5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ECD4-4201-4BDB-A964-031F29046245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4556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261DA-ED14-4692-B88B-EDBA37E00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803F8-99C4-4B70-8B0F-3A062B2CE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27A9D-371F-4EA0-8042-83D4FF230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E2FF-2853-4A1E-A311-D525B5DE4454}" type="datetimeFigureOut">
              <a:rPr lang="et-EE" smtClean="0"/>
              <a:pPr/>
              <a:t>05.03.2025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8C07F-F35E-43F0-8D2D-0E1937064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A94E5-0341-4A79-8D1F-BEDAD8760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ECD4-4201-4BDB-A964-031F29046245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8320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68168-7120-4C42-8517-DFA778F4A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497FC-5380-44F0-8C0D-99E222874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C8535-FCEA-43C2-9C8C-C7EB13110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5DB2C-3230-4417-AF8B-F5B1B68A1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E2FF-2853-4A1E-A311-D525B5DE4454}" type="datetimeFigureOut">
              <a:rPr lang="et-EE" smtClean="0"/>
              <a:pPr/>
              <a:t>05.03.2025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F59757-DD61-42BB-818D-9298884AA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21ABE-0A0F-477B-BDF9-CBFDD8C7B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ECD4-4201-4BDB-A964-031F29046245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29260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091A3-F20A-4143-8D78-EAC1F743E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725AA-3E75-4BE4-A90E-A0CB79B02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85E7BB-451B-4449-82B4-3671F0C3C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A06923-C006-4F2C-93E9-571C0D139F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EDC64B-3C55-4830-9E83-36326D8175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BC0DA0-E322-49B2-A378-3E9A1A40E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E2FF-2853-4A1E-A311-D525B5DE4454}" type="datetimeFigureOut">
              <a:rPr lang="et-EE" smtClean="0"/>
              <a:pPr/>
              <a:t>05.03.2025</a:t>
            </a:fld>
            <a:endParaRPr lang="et-E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844FC6-4BFE-4FE1-A024-746002DE9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2BE74C-0534-469D-8848-56315767F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ECD4-4201-4BDB-A964-031F29046245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08879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2E879-6656-4CAF-B473-C06392C83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32A6C6-4205-42C4-85F7-374CF2B2F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E2FF-2853-4A1E-A311-D525B5DE4454}" type="datetimeFigureOut">
              <a:rPr lang="et-EE" smtClean="0"/>
              <a:pPr/>
              <a:t>05.03.2025</a:t>
            </a:fld>
            <a:endParaRPr 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7E6A22-C995-49B5-B1EF-75CB113C2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21FD3E-AC18-4CF3-B625-0F2514FC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ECD4-4201-4BDB-A964-031F29046245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83375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732149-8D4D-4363-9F67-ADDF4634E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E2FF-2853-4A1E-A311-D525B5DE4454}" type="datetimeFigureOut">
              <a:rPr lang="et-EE" smtClean="0"/>
              <a:pPr/>
              <a:t>05.03.2025</a:t>
            </a:fld>
            <a:endParaRPr lang="et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613923-800F-4FC6-B73B-466A6B2D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55068-6BC2-4291-BB6E-19EC6E24D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ECD4-4201-4BDB-A964-031F29046245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5078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E7217-966F-4083-A6F2-BB6EA7C41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C9036-3598-45CD-91DB-247AE40CA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13FF26-0E4F-4F15-B8E2-2476F5AE1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08F8F9-2706-434C-9616-7E0224426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E2FF-2853-4A1E-A311-D525B5DE4454}" type="datetimeFigureOut">
              <a:rPr lang="et-EE" smtClean="0"/>
              <a:pPr/>
              <a:t>05.03.2025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2EF5E-048D-431A-A986-CD4765991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0CCA8-87B0-4E93-9DEC-CD3200E02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ECD4-4201-4BDB-A964-031F29046245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91951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12304-F55C-4661-BD43-9A1E955F2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5E94CA-E37B-4F7D-AB8D-CA37C5948E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E0B16F-C0DB-4F5E-BEB8-C86673849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2ECA58-F49A-4E43-AEBE-10854233F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E2FF-2853-4A1E-A311-D525B5DE4454}" type="datetimeFigureOut">
              <a:rPr lang="et-EE" smtClean="0"/>
              <a:pPr/>
              <a:t>05.03.2025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89AAC-7A44-4E1B-BAAF-C17EBE9AA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608DF8-E1F8-4496-804A-A5B6D2ACF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ECD4-4201-4BDB-A964-031F29046245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33798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C87246-C5E8-4D1D-B862-097D670BE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7B1F28-FD22-45EB-9135-54280BE2B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89DE2-1525-4F5B-8056-4E73691517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3E2FF-2853-4A1E-A311-D525B5DE4454}" type="datetimeFigureOut">
              <a:rPr lang="et-EE" smtClean="0"/>
              <a:pPr/>
              <a:t>05.03.2025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68968-9996-4A76-992B-BAE457A037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170EC-435B-4E1C-8304-163C26FD0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6ECD4-4201-4BDB-A964-031F29046245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4717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publicdomainpictures.net/view-image.php?image=159926&amp;picture=verrekijkers-clipar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publicdomainpictures.net/view-image.php?image=159926&amp;picture=verrekijkers-clipart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colorinesgm.blogspot.com/2020/06/encuesta.html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3033D0F-CCE3-330E-F33D-FEAB595C7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67BB-1702-488B-BD11-C12E8658007A}" type="slidenum">
              <a:rPr lang="de-DE" smtClean="0"/>
              <a:t>1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8893F77-4667-1264-75E2-12C14CD432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0" y="136525"/>
            <a:ext cx="9456821" cy="720725"/>
          </a:xfrm>
        </p:spPr>
        <p:txBody>
          <a:bodyPr>
            <a:normAutofit fontScale="77500" lnSpcReduction="20000"/>
          </a:bodyPr>
          <a:lstStyle/>
          <a:p>
            <a:r>
              <a:rPr lang="et-EE" dirty="0" smtClean="0"/>
              <a:t>Küsimused seadmete ja interneti kasutamise kohta </a:t>
            </a:r>
            <a:r>
              <a:rPr lang="de-DE" dirty="0" smtClean="0"/>
              <a:t>(</a:t>
            </a:r>
            <a:r>
              <a:rPr lang="et-EE" dirty="0" smtClean="0"/>
              <a:t>IT</a:t>
            </a:r>
            <a:r>
              <a:rPr lang="de-DE" dirty="0" smtClean="0"/>
              <a:t>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448926"/>
            <a:ext cx="9625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 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717" y="2981012"/>
            <a:ext cx="5654530" cy="322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3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7">
            <a:extLst>
              <a:ext uri="{FF2B5EF4-FFF2-40B4-BE49-F238E27FC236}">
                <a16:creationId xmlns:a16="http://schemas.microsoft.com/office/drawing/2014/main" id="{5B6D72EC-4594-45EE-88CD-6CEF0796C175}"/>
              </a:ext>
            </a:extLst>
          </p:cNvPr>
          <p:cNvSpPr txBox="1">
            <a:spLocks/>
          </p:cNvSpPr>
          <p:nvPr/>
        </p:nvSpPr>
        <p:spPr>
          <a:xfrm>
            <a:off x="394762" y="836154"/>
            <a:ext cx="2992872" cy="5059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et-EE" sz="4000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87747" y="31058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t-EE" sz="3600" dirty="0" smtClean="0"/>
              <a:t>Oskuste puudumine</a:t>
            </a:r>
            <a:endParaRPr lang="et-EE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487680" y="6270171"/>
            <a:ext cx="10546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Digital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Economy and Society Index </a:t>
            </a:r>
            <a:r>
              <a:rPr lang="en-US" sz="12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Report</a:t>
            </a:r>
            <a:r>
              <a:rPr lang="en-US" sz="12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2020</a:t>
            </a:r>
            <a:r>
              <a:rPr lang="et-EE" sz="12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; </a:t>
            </a:r>
            <a:r>
              <a:rPr lang="en-US" sz="12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Tambaum</a:t>
            </a:r>
            <a:r>
              <a:rPr lang="en-US" sz="12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</a:t>
            </a:r>
            <a:r>
              <a:rPr lang="en-US" sz="12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2016</a:t>
            </a:r>
            <a:r>
              <a:rPr lang="et-EE" sz="12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endParaRPr lang="et-EE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752" y="708545"/>
            <a:ext cx="9411516" cy="531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15564" y="2918691"/>
            <a:ext cx="2309091" cy="951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/>
              <a:t>Oskuste puudumine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2738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21564" y="2628899"/>
            <a:ext cx="11548871" cy="4105276"/>
            <a:chOff x="321564" y="2628899"/>
            <a:chExt cx="11548871" cy="4105276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99654936"/>
                </p:ext>
              </p:extLst>
            </p:nvPr>
          </p:nvGraphicFramePr>
          <p:xfrm>
            <a:off x="321564" y="2628899"/>
            <a:ext cx="11548871" cy="41052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" name="Oval 1"/>
            <p:cNvSpPr/>
            <p:nvPr/>
          </p:nvSpPr>
          <p:spPr>
            <a:xfrm>
              <a:off x="8572500" y="3352800"/>
              <a:ext cx="438149" cy="262890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647950" y="243840"/>
            <a:ext cx="7677149" cy="2308858"/>
            <a:chOff x="2647950" y="243840"/>
            <a:chExt cx="7677149" cy="2308858"/>
          </a:xfrm>
        </p:grpSpPr>
        <p:graphicFrame>
          <p:nvGraphicFramePr>
            <p:cNvPr id="7" name="Char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87744080"/>
                </p:ext>
              </p:extLst>
            </p:nvPr>
          </p:nvGraphicFramePr>
          <p:xfrm>
            <a:off x="2647950" y="243840"/>
            <a:ext cx="7677149" cy="23088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" name="Oval 7"/>
            <p:cNvSpPr/>
            <p:nvPr/>
          </p:nvSpPr>
          <p:spPr>
            <a:xfrm>
              <a:off x="7848600" y="647700"/>
              <a:ext cx="314325" cy="129540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647950" y="123825"/>
            <a:ext cx="764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 smtClean="0">
                <a:solidFill>
                  <a:schemeClr val="accent1"/>
                </a:solidFill>
              </a:rPr>
              <a:t>50+</a:t>
            </a:r>
            <a:r>
              <a:rPr lang="et-EE" sz="4000" dirty="0" smtClean="0">
                <a:solidFill>
                  <a:schemeClr val="accent1"/>
                </a:solidFill>
              </a:rPr>
              <a:t> </a:t>
            </a:r>
            <a:endParaRPr lang="et-EE" sz="4000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564" y="2644914"/>
            <a:ext cx="1333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 smtClean="0">
                <a:solidFill>
                  <a:schemeClr val="accent1"/>
                </a:solidFill>
              </a:rPr>
              <a:t>55–64</a:t>
            </a:r>
            <a:r>
              <a:rPr lang="et-EE" sz="4000" dirty="0" smtClean="0">
                <a:solidFill>
                  <a:schemeClr val="accent1"/>
                </a:solidFill>
              </a:rPr>
              <a:t> </a:t>
            </a:r>
            <a:endParaRPr lang="et-EE" sz="400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4137" y="6409509"/>
            <a:ext cx="3611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200" dirty="0" smtClean="0"/>
              <a:t>Tambaum, 2019</a:t>
            </a:r>
            <a:endParaRPr lang="et-EE" sz="1200" dirty="0"/>
          </a:p>
        </p:txBody>
      </p:sp>
    </p:spTree>
    <p:extLst>
      <p:ext uri="{BB962C8B-B14F-4D97-AF65-F5344CB8AC3E}">
        <p14:creationId xmlns:p14="http://schemas.microsoft.com/office/powerpoint/2010/main" val="20591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59" y="491235"/>
            <a:ext cx="10874682" cy="58755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3375" y="6427113"/>
            <a:ext cx="111823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100" dirty="0"/>
              <a:t>https://digital-decade-desi.digital-strategy.ec.europa.eu/datasets/desi-2022/charts/desi-components?indicator=desi_hc_bsu&amp;indicatorGroup=desi_subdim&amp;breakdown=desi_hc_bds&amp;period=2022&amp;unit=pc_desi_hc_bsu&amp;breakdownGroup=desi_hc_bsu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77400" y="3781425"/>
            <a:ext cx="2371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At </a:t>
            </a:r>
            <a:r>
              <a:rPr lang="en-US" sz="1200"/>
              <a:t>least Basic Digital Skills</a:t>
            </a:r>
          </a:p>
          <a:p>
            <a:r>
              <a:rPr lang="en-US" sz="1200" dirty="0" smtClean="0"/>
              <a:t>Above </a:t>
            </a:r>
            <a:r>
              <a:rPr lang="en-US" sz="1200" dirty="0"/>
              <a:t>basic digital skills</a:t>
            </a:r>
          </a:p>
          <a:p>
            <a:r>
              <a:rPr lang="en-US" sz="1200" dirty="0" smtClean="0"/>
              <a:t>At </a:t>
            </a:r>
            <a:r>
              <a:rPr lang="en-US" sz="1200" dirty="0"/>
              <a:t>least basic digital content creation skills</a:t>
            </a:r>
          </a:p>
          <a:p>
            <a:endParaRPr lang="et-EE" sz="1200"/>
          </a:p>
        </p:txBody>
      </p:sp>
    </p:spTree>
    <p:extLst>
      <p:ext uri="{BB962C8B-B14F-4D97-AF65-F5344CB8AC3E}">
        <p14:creationId xmlns:p14="http://schemas.microsoft.com/office/powerpoint/2010/main" val="236219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47925" y="6276348"/>
            <a:ext cx="815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 smtClean="0"/>
              <a:t>1. kv = 0</a:t>
            </a:r>
            <a:r>
              <a:rPr lang="et-EE" sz="1400" dirty="0"/>
              <a:t>–</a:t>
            </a:r>
            <a:r>
              <a:rPr lang="et-EE" sz="1400" dirty="0" smtClean="0"/>
              <a:t>8 a</a:t>
            </a:r>
            <a:r>
              <a:rPr lang="et-EE" sz="1400" dirty="0"/>
              <a:t>		</a:t>
            </a:r>
            <a:r>
              <a:rPr lang="et-EE" sz="1400" dirty="0" smtClean="0"/>
              <a:t>2. </a:t>
            </a:r>
            <a:r>
              <a:rPr lang="et-EE" sz="1400" dirty="0"/>
              <a:t>kv = 9–11</a:t>
            </a:r>
            <a:r>
              <a:rPr lang="et-EE" sz="1400" dirty="0" smtClean="0"/>
              <a:t> </a:t>
            </a:r>
            <a:r>
              <a:rPr lang="et-EE" sz="1400" dirty="0"/>
              <a:t>a 	</a:t>
            </a:r>
            <a:r>
              <a:rPr lang="et-EE" sz="1400" dirty="0" smtClean="0"/>
              <a:t>	3</a:t>
            </a:r>
            <a:r>
              <a:rPr lang="et-EE" sz="1400" dirty="0"/>
              <a:t>. kv </a:t>
            </a:r>
            <a:r>
              <a:rPr lang="et-EE" sz="1400" dirty="0" smtClean="0"/>
              <a:t>= 12–13 a 	4</a:t>
            </a:r>
            <a:r>
              <a:rPr lang="et-EE" sz="1400" dirty="0"/>
              <a:t>. kv </a:t>
            </a:r>
            <a:r>
              <a:rPr lang="et-EE" sz="1400" dirty="0" smtClean="0"/>
              <a:t>&gt;13 </a:t>
            </a:r>
            <a:r>
              <a:rPr lang="et-EE" sz="1400" dirty="0"/>
              <a:t>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00" y="1572906"/>
            <a:ext cx="6029325" cy="4643756"/>
          </a:xfrm>
          <a:prstGeom prst="rect">
            <a:avLst/>
          </a:prstGeom>
        </p:spPr>
      </p:pic>
      <p:sp>
        <p:nvSpPr>
          <p:cNvPr id="2" name="Right Brace 1"/>
          <p:cNvSpPr/>
          <p:nvPr/>
        </p:nvSpPr>
        <p:spPr>
          <a:xfrm>
            <a:off x="4623162" y="2057399"/>
            <a:ext cx="62049" cy="398418"/>
          </a:xfrm>
          <a:prstGeom prst="righ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ight Brace 7"/>
          <p:cNvSpPr/>
          <p:nvPr/>
        </p:nvSpPr>
        <p:spPr>
          <a:xfrm>
            <a:off x="5638800" y="2211977"/>
            <a:ext cx="45719" cy="391886"/>
          </a:xfrm>
          <a:prstGeom prst="righ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9" name="Right Brace 8"/>
          <p:cNvSpPr/>
          <p:nvPr/>
        </p:nvSpPr>
        <p:spPr>
          <a:xfrm>
            <a:off x="6638108" y="2603863"/>
            <a:ext cx="45719" cy="452846"/>
          </a:xfrm>
          <a:prstGeom prst="righ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Right Brace 9"/>
          <p:cNvSpPr/>
          <p:nvPr/>
        </p:nvSpPr>
        <p:spPr>
          <a:xfrm>
            <a:off x="4623162" y="3566369"/>
            <a:ext cx="62049" cy="631162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1" name="Right Brace 10"/>
          <p:cNvSpPr/>
          <p:nvPr/>
        </p:nvSpPr>
        <p:spPr>
          <a:xfrm>
            <a:off x="5638801" y="3971317"/>
            <a:ext cx="107768" cy="731312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2" name="Right Brace 11"/>
          <p:cNvSpPr/>
          <p:nvPr/>
        </p:nvSpPr>
        <p:spPr>
          <a:xfrm>
            <a:off x="6661250" y="4293378"/>
            <a:ext cx="77817" cy="818502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3" name="TextBox 12"/>
          <p:cNvSpPr txBox="1"/>
          <p:nvPr/>
        </p:nvSpPr>
        <p:spPr>
          <a:xfrm>
            <a:off x="609600" y="392475"/>
            <a:ext cx="107165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800" dirty="0" smtClean="0"/>
              <a:t>Enesehinnangulise arvutioskuse muutus kahe laine vahel (2013–2015) </a:t>
            </a:r>
          </a:p>
          <a:p>
            <a:pPr algn="ctr"/>
            <a:r>
              <a:rPr lang="et-EE" sz="2800" dirty="0" smtClean="0"/>
              <a:t>vanuserühmas, kes oli 2015. aastal 55–64, hariduskvartiilide kaupa, 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4137" y="6409509"/>
            <a:ext cx="3611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200" dirty="0" smtClean="0"/>
              <a:t>Tambaum, 2019</a:t>
            </a:r>
            <a:endParaRPr lang="et-EE" sz="1200" dirty="0"/>
          </a:p>
        </p:txBody>
      </p:sp>
    </p:spTree>
    <p:extLst>
      <p:ext uri="{BB962C8B-B14F-4D97-AF65-F5344CB8AC3E}">
        <p14:creationId xmlns:p14="http://schemas.microsoft.com/office/powerpoint/2010/main" val="292465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 txBox="1"/>
          <p:nvPr/>
        </p:nvSpPr>
        <p:spPr>
          <a:xfrm>
            <a:off x="766924" y="-475208"/>
            <a:ext cx="5868338" cy="148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</a:t>
            </a:r>
            <a:r>
              <a:rPr lang="et-EE" sz="2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moodul</a:t>
            </a:r>
            <a:endParaRPr dirty="0"/>
          </a:p>
        </p:txBody>
      </p:sp>
      <p:sp>
        <p:nvSpPr>
          <p:cNvPr id="81" name="Google Shape;81;p4"/>
          <p:cNvSpPr txBox="1">
            <a:spLocks noGrp="1"/>
          </p:cNvSpPr>
          <p:nvPr>
            <p:ph type="sldNum" idx="12"/>
          </p:nvPr>
        </p:nvSpPr>
        <p:spPr>
          <a:xfrm>
            <a:off x="8610600" y="639367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de-DE" b="0" i="0" u="none" strike="noStrike" cap="none"/>
              <a:t>14</a:t>
            </a:fld>
            <a:endParaRPr b="0" i="0" u="none" strike="noStrike" cap="non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285" y="228153"/>
            <a:ext cx="5401429" cy="64016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03855" y="369455"/>
            <a:ext cx="2429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1. Seadmed, mis on kättesaadavad</a:t>
            </a:r>
            <a:endParaRPr lang="et-EE" dirty="0"/>
          </a:p>
        </p:txBody>
      </p:sp>
      <p:sp>
        <p:nvSpPr>
          <p:cNvPr id="8" name="TextBox 7"/>
          <p:cNvSpPr txBox="1"/>
          <p:nvPr/>
        </p:nvSpPr>
        <p:spPr>
          <a:xfrm>
            <a:off x="8936183" y="3560619"/>
            <a:ext cx="2429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2. Interneti kasutamine ja oskused</a:t>
            </a:r>
            <a:endParaRPr lang="et-EE" dirty="0"/>
          </a:p>
        </p:txBody>
      </p:sp>
      <p:sp>
        <p:nvSpPr>
          <p:cNvPr id="4" name="Right Brace 3"/>
          <p:cNvSpPr/>
          <p:nvPr/>
        </p:nvSpPr>
        <p:spPr>
          <a:xfrm>
            <a:off x="8100291" y="147782"/>
            <a:ext cx="341745" cy="9698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Right Brace 9"/>
          <p:cNvSpPr/>
          <p:nvPr/>
        </p:nvSpPr>
        <p:spPr>
          <a:xfrm>
            <a:off x="8095673" y="1149926"/>
            <a:ext cx="341745" cy="5407891"/>
          </a:xfrm>
          <a:prstGeom prst="rightBrace">
            <a:avLst>
              <a:gd name="adj1" fmla="val 8333"/>
              <a:gd name="adj2" fmla="val 5017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70359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22" y="304799"/>
            <a:ext cx="11934798" cy="57173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81092" y="3925454"/>
            <a:ext cx="53848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Kui sülearvutitel/tahvelarvutitel </a:t>
            </a:r>
            <a:r>
              <a:rPr lang="et-EE" dirty="0"/>
              <a:t>on eemaldatav klaviatuur </a:t>
            </a:r>
            <a:r>
              <a:rPr lang="et-EE" dirty="0" smtClean="0"/>
              <a:t>– kodeeri need sülearvutiks </a:t>
            </a:r>
          </a:p>
          <a:p>
            <a:endParaRPr lang="et-EE" dirty="0" smtClean="0"/>
          </a:p>
          <a:p>
            <a:r>
              <a:rPr lang="et-EE" dirty="0" smtClean="0"/>
              <a:t>Nutitelefonil </a:t>
            </a:r>
            <a:r>
              <a:rPr lang="et-EE" dirty="0"/>
              <a:t>on </a:t>
            </a:r>
            <a:r>
              <a:rPr lang="et-EE" dirty="0" smtClean="0"/>
              <a:t>tavaliselt kõrge </a:t>
            </a:r>
            <a:r>
              <a:rPr lang="et-EE" dirty="0"/>
              <a:t>eraldusvõimega puutetundlik ekraan, </a:t>
            </a:r>
            <a:r>
              <a:rPr lang="et-EE" dirty="0" err="1"/>
              <a:t>WiFi</a:t>
            </a:r>
            <a:r>
              <a:rPr lang="et-EE" dirty="0"/>
              <a:t>-ühendus, veebisirvimise võimalused ja </a:t>
            </a:r>
            <a:r>
              <a:rPr lang="et-EE" dirty="0" smtClean="0"/>
              <a:t>selles on võimalus kasutada keerukaid </a:t>
            </a:r>
            <a:r>
              <a:rPr lang="et-EE" dirty="0"/>
              <a:t>rakendusi (</a:t>
            </a:r>
            <a:r>
              <a:rPr lang="et-EE" dirty="0" smtClean="0"/>
              <a:t>nt </a:t>
            </a:r>
            <a:r>
              <a:rPr lang="et-EE" dirty="0"/>
              <a:t>iPhone, Android telefon</a:t>
            </a:r>
            <a:r>
              <a:rPr lang="et-EE" dirty="0" smtClean="0"/>
              <a:t>).</a:t>
            </a:r>
          </a:p>
          <a:p>
            <a:endParaRPr lang="et-EE" dirty="0"/>
          </a:p>
          <a:p>
            <a:r>
              <a:rPr lang="et-EE" dirty="0" smtClean="0"/>
              <a:t>Nutikellal on tavaliselt ka ühenduvust arvutiga.  </a:t>
            </a:r>
          </a:p>
          <a:p>
            <a:r>
              <a:rPr lang="et-EE" dirty="0" smtClean="0"/>
              <a:t>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346487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22" y="304799"/>
            <a:ext cx="11934798" cy="57173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75928" y="4784436"/>
            <a:ext cx="53848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Uuringus huvitutakse just nendest seadetes.</a:t>
            </a:r>
          </a:p>
          <a:p>
            <a:r>
              <a:rPr lang="et-EE" b="1" dirty="0" smtClean="0"/>
              <a:t>„</a:t>
            </a:r>
            <a:r>
              <a:rPr lang="en-US" b="1" dirty="0" err="1" smtClean="0"/>
              <a:t>Muu</a:t>
            </a:r>
            <a:r>
              <a:rPr lang="et-EE" b="1" dirty="0" smtClean="0"/>
              <a:t>“</a:t>
            </a:r>
            <a:r>
              <a:rPr lang="en-US" b="1" dirty="0" smtClean="0"/>
              <a:t> </a:t>
            </a:r>
            <a:r>
              <a:rPr lang="en-US" b="1" dirty="0" err="1" smtClean="0"/>
              <a:t>kategooria</a:t>
            </a:r>
            <a:r>
              <a:rPr lang="et-EE" b="1" dirty="0" smtClean="0"/>
              <a:t>t</a:t>
            </a:r>
            <a:r>
              <a:rPr lang="en-US" b="1" dirty="0" smtClean="0"/>
              <a:t> </a:t>
            </a:r>
            <a:r>
              <a:rPr lang="et-EE" dirty="0" smtClean="0"/>
              <a:t>kasutada siis, </a:t>
            </a:r>
            <a:r>
              <a:rPr lang="en-US" dirty="0" err="1" smtClean="0"/>
              <a:t>kui</a:t>
            </a:r>
            <a:r>
              <a:rPr lang="en-US" dirty="0" smtClean="0"/>
              <a:t> </a:t>
            </a:r>
            <a:r>
              <a:rPr lang="et-EE" dirty="0" smtClean="0"/>
              <a:t>vastajal </a:t>
            </a:r>
            <a:r>
              <a:rPr lang="en-US" dirty="0" err="1" smtClean="0"/>
              <a:t>peale</a:t>
            </a:r>
            <a:r>
              <a:rPr lang="en-US" dirty="0" smtClean="0"/>
              <a:t> </a:t>
            </a:r>
            <a:r>
              <a:rPr lang="en-US" dirty="0" err="1"/>
              <a:t>olemasolevate</a:t>
            </a:r>
            <a:r>
              <a:rPr lang="en-US" dirty="0"/>
              <a:t> </a:t>
            </a:r>
            <a:r>
              <a:rPr lang="en-US" dirty="0" err="1"/>
              <a:t>kategooriate</a:t>
            </a:r>
            <a:r>
              <a:rPr lang="en-US" dirty="0"/>
              <a:t> </a:t>
            </a:r>
            <a:r>
              <a:rPr lang="en-US" dirty="0" err="1" smtClean="0"/>
              <a:t>lugemist</a:t>
            </a:r>
            <a:r>
              <a:rPr lang="et-EE" dirty="0" smtClean="0"/>
              <a:t>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midagi</a:t>
            </a:r>
            <a:r>
              <a:rPr lang="en-US" dirty="0"/>
              <a:t> </a:t>
            </a:r>
            <a:r>
              <a:rPr lang="en-US" dirty="0" err="1"/>
              <a:t>meelde</a:t>
            </a:r>
            <a:r>
              <a:rPr lang="en-US" dirty="0"/>
              <a:t> </a:t>
            </a:r>
            <a:r>
              <a:rPr lang="en-US" dirty="0" err="1" smtClean="0"/>
              <a:t>tuleb</a:t>
            </a:r>
            <a:r>
              <a:rPr lang="et-EE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76857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22" y="304799"/>
            <a:ext cx="11934798" cy="57173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85164" y="4479637"/>
            <a:ext cx="59297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 smtClean="0"/>
              <a:t>Hooldekodu</a:t>
            </a:r>
            <a:r>
              <a:rPr lang="et-EE" dirty="0" smtClean="0"/>
              <a:t> elaniku küsitluses </a:t>
            </a:r>
            <a:r>
              <a:rPr lang="en-US" dirty="0" err="1" smtClean="0"/>
              <a:t>palume</a:t>
            </a:r>
            <a:r>
              <a:rPr lang="en-US" dirty="0" smtClean="0"/>
              <a:t> </a:t>
            </a:r>
            <a:r>
              <a:rPr lang="en-US" dirty="0" err="1"/>
              <a:t>teil</a:t>
            </a:r>
            <a:r>
              <a:rPr lang="en-US" dirty="0"/>
              <a:t> </a:t>
            </a:r>
            <a:r>
              <a:rPr lang="et-EE" dirty="0" smtClean="0"/>
              <a:t>arvesse võtta</a:t>
            </a:r>
            <a:r>
              <a:rPr lang="en-US" dirty="0" smtClean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t-EE" dirty="0" smtClean="0"/>
              <a:t>vastaja</a:t>
            </a:r>
            <a:r>
              <a:rPr lang="en-US" dirty="0" smtClean="0"/>
              <a:t> </a:t>
            </a:r>
            <a:r>
              <a:rPr lang="en-US" dirty="0" err="1"/>
              <a:t>käsutuses</a:t>
            </a:r>
            <a:r>
              <a:rPr lang="en-US" dirty="0"/>
              <a:t> </a:t>
            </a:r>
            <a:r>
              <a:rPr lang="en-US" dirty="0" err="1"/>
              <a:t>olevad</a:t>
            </a:r>
            <a:r>
              <a:rPr lang="en-US" dirty="0"/>
              <a:t> </a:t>
            </a:r>
            <a:r>
              <a:rPr lang="en-US" dirty="0" err="1"/>
              <a:t>seadmed</a:t>
            </a:r>
            <a:r>
              <a:rPr lang="en-US" dirty="0"/>
              <a:t> </a:t>
            </a:r>
            <a:r>
              <a:rPr lang="en-US" dirty="0" err="1"/>
              <a:t>hooldekodu</a:t>
            </a:r>
            <a:r>
              <a:rPr lang="en-US" dirty="0"/>
              <a:t> </a:t>
            </a:r>
            <a:r>
              <a:rPr lang="en-US" dirty="0" err="1"/>
              <a:t>üldkasutatavates</a:t>
            </a:r>
            <a:r>
              <a:rPr lang="en-US" dirty="0"/>
              <a:t> </a:t>
            </a:r>
            <a:r>
              <a:rPr lang="en-US" dirty="0" err="1"/>
              <a:t>ruumides</a:t>
            </a:r>
            <a:r>
              <a:rPr lang="en-US" dirty="0"/>
              <a:t> (</a:t>
            </a:r>
            <a:r>
              <a:rPr lang="en-US" dirty="0" err="1"/>
              <a:t>mitte</a:t>
            </a:r>
            <a:r>
              <a:rPr lang="en-US" dirty="0"/>
              <a:t> </a:t>
            </a:r>
            <a:r>
              <a:rPr lang="et-EE" dirty="0" smtClean="0"/>
              <a:t>ainult vastaja toas</a:t>
            </a:r>
            <a:r>
              <a:rPr lang="en-US" dirty="0" smtClean="0"/>
              <a:t>)</a:t>
            </a:r>
            <a:r>
              <a:rPr lang="et-EE" dirty="0" smtClean="0"/>
              <a:t>.</a:t>
            </a:r>
          </a:p>
          <a:p>
            <a:endParaRPr lang="en-US" dirty="0"/>
          </a:p>
          <a:p>
            <a:r>
              <a:rPr lang="en-US" dirty="0" err="1"/>
              <a:t>Määravaks</a:t>
            </a:r>
            <a:r>
              <a:rPr lang="en-US" dirty="0"/>
              <a:t> </a:t>
            </a:r>
            <a:r>
              <a:rPr lang="en-US" dirty="0" err="1"/>
              <a:t>kriteeriumiks</a:t>
            </a:r>
            <a:r>
              <a:rPr lang="en-US" dirty="0"/>
              <a:t> on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juhul</a:t>
            </a:r>
            <a:r>
              <a:rPr lang="en-US" dirty="0"/>
              <a:t> see, et </a:t>
            </a:r>
            <a:r>
              <a:rPr lang="et-EE" dirty="0" smtClean="0"/>
              <a:t>vastaja</a:t>
            </a:r>
            <a:r>
              <a:rPr lang="en-US" dirty="0" smtClean="0"/>
              <a:t> </a:t>
            </a:r>
            <a:r>
              <a:rPr lang="en-US" dirty="0" err="1"/>
              <a:t>saab</a:t>
            </a:r>
            <a:r>
              <a:rPr lang="en-US" dirty="0"/>
              <a:t> </a:t>
            </a:r>
            <a:r>
              <a:rPr lang="en-US" dirty="0" err="1"/>
              <a:t>seadet</a:t>
            </a:r>
            <a:r>
              <a:rPr lang="en-US" dirty="0"/>
              <a:t> </a:t>
            </a:r>
            <a:r>
              <a:rPr lang="en-US" dirty="0" err="1"/>
              <a:t>kasutada</a:t>
            </a:r>
            <a:r>
              <a:rPr lang="en-US" dirty="0"/>
              <a:t> </a:t>
            </a:r>
            <a:r>
              <a:rPr lang="en-US" dirty="0" err="1"/>
              <a:t>millal</a:t>
            </a:r>
            <a:r>
              <a:rPr lang="en-US" dirty="0"/>
              <a:t> </a:t>
            </a:r>
            <a:r>
              <a:rPr lang="en-US" dirty="0" err="1"/>
              <a:t>iganes</a:t>
            </a:r>
            <a:r>
              <a:rPr lang="en-US" dirty="0"/>
              <a:t> </a:t>
            </a:r>
            <a:r>
              <a:rPr lang="en-US" dirty="0" err="1"/>
              <a:t>soovib</a:t>
            </a:r>
            <a:r>
              <a:rPr lang="en-US" dirty="0"/>
              <a:t> ja </a:t>
            </a:r>
            <a:r>
              <a:rPr lang="en-US" dirty="0" err="1"/>
              <a:t>mis</a:t>
            </a:r>
            <a:r>
              <a:rPr lang="en-US" dirty="0"/>
              <a:t> </a:t>
            </a:r>
            <a:r>
              <a:rPr lang="en-US" dirty="0" err="1"/>
              <a:t>otstarbel</a:t>
            </a:r>
            <a:r>
              <a:rPr lang="en-US" dirty="0"/>
              <a:t> ta </a:t>
            </a:r>
            <a:r>
              <a:rPr lang="en-US" dirty="0" err="1"/>
              <a:t>vajab</a:t>
            </a:r>
            <a:r>
              <a:rPr lang="en-US" dirty="0"/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032037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49" y="3528292"/>
            <a:ext cx="8086851" cy="29904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17" y="605972"/>
            <a:ext cx="5726450" cy="13983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0" y="7112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Need, kes varem vastasid, et töötavad, sõltumata vanusest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179351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10" y="375037"/>
            <a:ext cx="11507197" cy="1729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56" y="2386006"/>
            <a:ext cx="5692633" cy="21414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12873" y="1235794"/>
            <a:ext cx="55418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/>
              <a:t>Meil on Interneti kasutamise sageduse kohta kaks küsimust. Peame neid punkte IT-mooduli kõige </a:t>
            </a:r>
            <a:r>
              <a:rPr lang="et-EE" dirty="0" smtClean="0"/>
              <a:t>olulisemateks, et suute kindlaks teha </a:t>
            </a:r>
            <a:r>
              <a:rPr lang="et-EE" dirty="0" err="1" smtClean="0"/>
              <a:t>digilõhet</a:t>
            </a:r>
            <a:r>
              <a:rPr lang="et-EE" dirty="0" smtClean="0"/>
              <a:t>. </a:t>
            </a:r>
          </a:p>
          <a:p>
            <a:r>
              <a:rPr lang="et-EE" dirty="0" smtClean="0"/>
              <a:t> Võib juhtuda, et viimasel nädalal ei kasutanud, aga muidu on igapäevane kasutaja 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40677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0934249"/>
              </p:ext>
            </p:extLst>
          </p:nvPr>
        </p:nvGraphicFramePr>
        <p:xfrm>
          <a:off x="1438275" y="320041"/>
          <a:ext cx="9867900" cy="2080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8920826"/>
              </p:ext>
            </p:extLst>
          </p:nvPr>
        </p:nvGraphicFramePr>
        <p:xfrm>
          <a:off x="1438275" y="2514599"/>
          <a:ext cx="9867900" cy="4023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78864" y="2952748"/>
            <a:ext cx="1631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000" dirty="0" smtClean="0">
                <a:solidFill>
                  <a:schemeClr val="accent1"/>
                </a:solidFill>
              </a:rPr>
              <a:t>55–64 </a:t>
            </a:r>
            <a:endParaRPr lang="et-EE" sz="40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8275" y="320036"/>
            <a:ext cx="791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 smtClean="0">
                <a:solidFill>
                  <a:schemeClr val="accent1"/>
                </a:solidFill>
              </a:rPr>
              <a:t>50+ </a:t>
            </a:r>
            <a:endParaRPr lang="et-EE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65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0" y="3281648"/>
            <a:ext cx="54217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 smtClean="0"/>
              <a:t> </a:t>
            </a:r>
          </a:p>
          <a:p>
            <a:r>
              <a:rPr lang="et-EE" dirty="0" smtClean="0"/>
              <a:t>On oluline tuvastada</a:t>
            </a:r>
            <a:r>
              <a:rPr lang="et-EE" dirty="0"/>
              <a:t>, kas vastaja on </a:t>
            </a:r>
            <a:r>
              <a:rPr lang="et-EE" dirty="0" smtClean="0"/>
              <a:t>tavaline kasutaja, </a:t>
            </a:r>
            <a:r>
              <a:rPr lang="et-EE" dirty="0"/>
              <a:t>juhukasutaja või </a:t>
            </a:r>
            <a:r>
              <a:rPr lang="et-EE" dirty="0" smtClean="0"/>
              <a:t>mittekasutaja </a:t>
            </a:r>
          </a:p>
          <a:p>
            <a:r>
              <a:rPr lang="et-EE" dirty="0" smtClean="0"/>
              <a:t>Seadmete kasutamine </a:t>
            </a:r>
            <a:r>
              <a:rPr lang="et-EE" dirty="0"/>
              <a:t>võib olla kas </a:t>
            </a:r>
            <a:r>
              <a:rPr lang="et-EE" b="1" dirty="0"/>
              <a:t>iseseisev</a:t>
            </a:r>
            <a:r>
              <a:rPr lang="et-EE" dirty="0"/>
              <a:t>, kus </a:t>
            </a:r>
            <a:r>
              <a:rPr lang="et-EE" dirty="0" smtClean="0"/>
              <a:t>inimene navigeerib ja </a:t>
            </a:r>
            <a:r>
              <a:rPr lang="et-EE" dirty="0"/>
              <a:t>suhtleb võrgus iseseisvalt, või </a:t>
            </a:r>
            <a:r>
              <a:rPr lang="et-EE" b="1" dirty="0"/>
              <a:t>toega</a:t>
            </a:r>
            <a:r>
              <a:rPr lang="et-EE" dirty="0"/>
              <a:t>, kaasates protsessi kellegi teise abi</a:t>
            </a:r>
            <a:r>
              <a:rPr lang="et-EE" dirty="0" smtClean="0"/>
              <a:t>. </a:t>
            </a:r>
          </a:p>
          <a:p>
            <a:r>
              <a:rPr lang="et-EE" b="1" dirty="0" smtClean="0"/>
              <a:t>Ta ei ole kasutaja, kui tema eest tehakse – need tuleb välistada.  </a:t>
            </a:r>
            <a:endParaRPr lang="et-EE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10" y="375037"/>
            <a:ext cx="11507197" cy="1729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56" y="2386006"/>
            <a:ext cx="5692633" cy="214140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12873" y="1235794"/>
            <a:ext cx="55418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/>
              <a:t>Meil on Interneti kasutamise sageduse kohta kaks küsimust. Peame neid punkte IT-mooduli kõige </a:t>
            </a:r>
            <a:r>
              <a:rPr lang="et-EE" dirty="0" smtClean="0"/>
              <a:t>olulisemateks, et suute kindlaks teha </a:t>
            </a:r>
            <a:r>
              <a:rPr lang="et-EE" dirty="0" err="1" smtClean="0"/>
              <a:t>digilõhet</a:t>
            </a:r>
            <a:r>
              <a:rPr lang="et-EE" dirty="0" smtClean="0"/>
              <a:t>. </a:t>
            </a:r>
          </a:p>
          <a:p>
            <a:r>
              <a:rPr lang="et-EE" dirty="0" smtClean="0"/>
              <a:t> Võib juhtuda, et viimasel nädalal ei kasutanud, aga muidu on igapäevane kasutaja 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09307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08" y="173383"/>
            <a:ext cx="11212947" cy="5442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67" y="5476431"/>
            <a:ext cx="7656279" cy="8288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19636" y="258618"/>
            <a:ext cx="4590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 err="1" smtClean="0"/>
              <a:t>Vastustekaardid</a:t>
            </a:r>
            <a:r>
              <a:rPr lang="et-EE" b="1" dirty="0" smtClean="0"/>
              <a:t> näevad teistsugused välja</a:t>
            </a:r>
          </a:p>
          <a:p>
            <a:endParaRPr lang="et-EE" b="1" dirty="0"/>
          </a:p>
          <a:p>
            <a:r>
              <a:rPr lang="et-EE" b="1" dirty="0" smtClean="0"/>
              <a:t>(Neid tegevusi ei pea ette lugema, vastaja loeb neid ise kaardilt)</a:t>
            </a:r>
            <a:endParaRPr lang="et-EE" b="1" dirty="0"/>
          </a:p>
        </p:txBody>
      </p:sp>
    </p:spTree>
    <p:extLst>
      <p:ext uri="{BB962C8B-B14F-4D97-AF65-F5344CB8AC3E}">
        <p14:creationId xmlns:p14="http://schemas.microsoft.com/office/powerpoint/2010/main" val="2982411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01" y="563874"/>
            <a:ext cx="4244708" cy="5471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601" y="520923"/>
            <a:ext cx="4625741" cy="55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63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01" y="563874"/>
            <a:ext cx="4244708" cy="54716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45382" y="3179771"/>
            <a:ext cx="5200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/>
              <a:t>Internetis suhtlusvõrgustikes osalemine“ peaks hõlmama nii passiivset osalemist (nt lihtsalt uudiste lõimede lugemine) kui ka aktiivset osalemist (nagu postitamine).</a:t>
            </a:r>
            <a:endParaRPr lang="et-EE" dirty="0"/>
          </a:p>
        </p:txBody>
      </p:sp>
      <p:pic>
        <p:nvPicPr>
          <p:cNvPr id="8" name="Picture 2" descr="Rede Silhouet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93673" y="600363"/>
            <a:ext cx="2687781" cy="246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415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601" y="520923"/>
            <a:ext cx="4625741" cy="5502117"/>
          </a:xfrm>
          <a:prstGeom prst="rect">
            <a:avLst/>
          </a:prstGeom>
        </p:spPr>
      </p:pic>
      <p:pic>
        <p:nvPicPr>
          <p:cNvPr id="7" name="Picture 2" descr="Rede Silhouet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324" y="738907"/>
            <a:ext cx="3417456" cy="246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90107" y="1496290"/>
            <a:ext cx="2170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mtClean="0"/>
              <a:t>Ma otsin LinkedIn-s tööd</a:t>
            </a:r>
            <a:endParaRPr lang="et-EE" dirty="0"/>
          </a:p>
        </p:txBody>
      </p:sp>
      <p:sp>
        <p:nvSpPr>
          <p:cNvPr id="9" name="Rectangle 8"/>
          <p:cNvSpPr/>
          <p:nvPr/>
        </p:nvSpPr>
        <p:spPr>
          <a:xfrm>
            <a:off x="452580" y="350322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t-EE" dirty="0" err="1" smtClean="0"/>
              <a:t>Koodeeri</a:t>
            </a:r>
            <a:r>
              <a:rPr lang="et-EE" dirty="0" smtClean="0"/>
              <a:t> kõik sobivad tegevused </a:t>
            </a:r>
          </a:p>
          <a:p>
            <a:endParaRPr lang="et-EE" dirty="0" smtClean="0"/>
          </a:p>
          <a:p>
            <a:r>
              <a:rPr lang="et-EE" dirty="0" smtClean="0"/>
              <a:t>Kategooriad </a:t>
            </a:r>
            <a:r>
              <a:rPr lang="et-EE" dirty="0"/>
              <a:t>ei välista </a:t>
            </a:r>
            <a:r>
              <a:rPr lang="et-EE" dirty="0" smtClean="0"/>
              <a:t>üksteist</a:t>
            </a:r>
          </a:p>
          <a:p>
            <a:r>
              <a:rPr lang="et-EE" dirty="0" smtClean="0"/>
              <a:t>Mõne </a:t>
            </a:r>
            <a:r>
              <a:rPr lang="et-EE" dirty="0"/>
              <a:t>vastuse puhul palutakse </a:t>
            </a:r>
            <a:r>
              <a:rPr lang="et-EE" dirty="0" err="1"/>
              <a:t>intervjueerijal</a:t>
            </a:r>
            <a:r>
              <a:rPr lang="et-EE" dirty="0"/>
              <a:t> märkida mitu kategooriat </a:t>
            </a:r>
            <a:endParaRPr lang="et-EE" dirty="0" smtClean="0"/>
          </a:p>
          <a:p>
            <a:endParaRPr lang="et-EE" dirty="0"/>
          </a:p>
          <a:p>
            <a:r>
              <a:rPr lang="et-EE" dirty="0" smtClean="0"/>
              <a:t>Näide: Vastaja "</a:t>
            </a:r>
            <a:r>
              <a:rPr lang="et-EE" dirty="0"/>
              <a:t>Otsin tööd </a:t>
            </a:r>
            <a:r>
              <a:rPr lang="et-EE" dirty="0" err="1" smtClean="0"/>
              <a:t>LinkedIn-s</a:t>
            </a:r>
            <a:r>
              <a:rPr lang="et-EE" dirty="0"/>
              <a:t>."Kodeerige mõlemad vastusekategooriad 3 ja 12</a:t>
            </a:r>
            <a:r>
              <a:rPr lang="et-EE" dirty="0" smtClean="0"/>
              <a:t>„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83912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09" y="581892"/>
            <a:ext cx="5422128" cy="1481970"/>
          </a:xfrm>
          <a:prstGeom prst="rect">
            <a:avLst/>
          </a:prstGeom>
        </p:spPr>
      </p:pic>
      <p:pic>
        <p:nvPicPr>
          <p:cNvPr id="3074" name="Picture 2" descr="Rede Silhouet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9236" y="2493818"/>
            <a:ext cx="4201102" cy="296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93016" y="3509817"/>
            <a:ext cx="2216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Kas enne või pärast pandeemiat </a:t>
            </a:r>
            <a:endParaRPr lang="et-EE" dirty="0"/>
          </a:p>
        </p:txBody>
      </p:sp>
      <p:sp>
        <p:nvSpPr>
          <p:cNvPr id="3" name="Rectangle 2"/>
          <p:cNvSpPr/>
          <p:nvPr/>
        </p:nvSpPr>
        <p:spPr>
          <a:xfrm>
            <a:off x="406400" y="5165681"/>
            <a:ext cx="72782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 smtClean="0"/>
              <a:t>Kui ei mäleta, pakkuge välja elusündmusi, et aidata mälu.</a:t>
            </a:r>
          </a:p>
          <a:p>
            <a:endParaRPr lang="et-EE" dirty="0" smtClean="0"/>
          </a:p>
          <a:p>
            <a:r>
              <a:rPr lang="et-EE" dirty="0" smtClean="0"/>
              <a:t> </a:t>
            </a:r>
            <a:endParaRPr lang="et-EE" dirty="0"/>
          </a:p>
        </p:txBody>
      </p:sp>
      <p:pic>
        <p:nvPicPr>
          <p:cNvPr id="6" name="Picture 2" descr="Rede Silhouet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427" y="1002146"/>
            <a:ext cx="3996171" cy="288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71127" y="2096654"/>
            <a:ext cx="263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Ma ei mäleta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21375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09" y="581892"/>
            <a:ext cx="5422128" cy="1481970"/>
          </a:xfrm>
          <a:prstGeom prst="rect">
            <a:avLst/>
          </a:prstGeom>
        </p:spPr>
      </p:pic>
      <p:pic>
        <p:nvPicPr>
          <p:cNvPr id="3074" name="Picture 2" descr="Rede Silhouet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9236" y="2493818"/>
            <a:ext cx="4201102" cy="296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93016" y="3509817"/>
            <a:ext cx="2216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Kas enne või pärast pandeemiat </a:t>
            </a:r>
            <a:endParaRPr lang="et-EE" dirty="0"/>
          </a:p>
        </p:txBody>
      </p:sp>
      <p:sp>
        <p:nvSpPr>
          <p:cNvPr id="3" name="Rectangle 2"/>
          <p:cNvSpPr/>
          <p:nvPr/>
        </p:nvSpPr>
        <p:spPr>
          <a:xfrm>
            <a:off x="406400" y="5165681"/>
            <a:ext cx="72782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 smtClean="0"/>
              <a:t>Ä</a:t>
            </a:r>
            <a:r>
              <a:rPr lang="nb-NO" dirty="0" smtClean="0"/>
              <a:t>rge </a:t>
            </a:r>
            <a:r>
              <a:rPr lang="nb-NO" dirty="0"/>
              <a:t>parandage </a:t>
            </a:r>
            <a:r>
              <a:rPr lang="et-EE" dirty="0" smtClean="0"/>
              <a:t>vastajat </a:t>
            </a:r>
            <a:r>
              <a:rPr lang="nb-NO" dirty="0" smtClean="0"/>
              <a:t>(</a:t>
            </a:r>
            <a:r>
              <a:rPr lang="et-EE" dirty="0" smtClean="0"/>
              <a:t>vastajal on alati </a:t>
            </a:r>
            <a:r>
              <a:rPr lang="nb-NO" dirty="0" smtClean="0"/>
              <a:t>õig</a:t>
            </a:r>
            <a:r>
              <a:rPr lang="et-EE" dirty="0" err="1" smtClean="0"/>
              <a:t>us</a:t>
            </a:r>
            <a:r>
              <a:rPr lang="nb-NO" dirty="0" smtClean="0"/>
              <a:t>), </a:t>
            </a:r>
            <a:r>
              <a:rPr lang="nb-NO" dirty="0"/>
              <a:t>isegi kui mainitud aastaarvul pole mõtet </a:t>
            </a:r>
            <a:r>
              <a:rPr lang="nb-NO" dirty="0" smtClean="0"/>
              <a:t>(enne </a:t>
            </a:r>
            <a:r>
              <a:rPr lang="nb-NO" dirty="0"/>
              <a:t>1989)</a:t>
            </a:r>
            <a:r>
              <a:rPr lang="en-US" dirty="0"/>
              <a:t/>
            </a:r>
            <a:br>
              <a:rPr lang="en-US" dirty="0"/>
            </a:br>
            <a:endParaRPr lang="et-EE" dirty="0"/>
          </a:p>
        </p:txBody>
      </p:sp>
      <p:pic>
        <p:nvPicPr>
          <p:cNvPr id="6" name="Picture 2" descr="Rede Silhouet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427" y="1002146"/>
            <a:ext cx="3996171" cy="288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71127" y="2096654"/>
            <a:ext cx="263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Ma ei mäleta</a:t>
            </a:r>
            <a:endParaRPr lang="et-E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2327" y="5596443"/>
            <a:ext cx="4587638" cy="11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079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6" y="580377"/>
            <a:ext cx="11708385" cy="516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26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73" y="634249"/>
            <a:ext cx="10950889" cy="40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036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3033D0F-CCE3-330E-F33D-FEAB595C7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67BB-1702-488B-BD11-C12E8658007A}" type="slidenum">
              <a:rPr lang="de-DE" smtClean="0"/>
              <a:t>29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8893F77-4667-1264-75E2-12C14CD432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0" y="136525"/>
            <a:ext cx="9456821" cy="720725"/>
          </a:xfrm>
        </p:spPr>
        <p:txBody>
          <a:bodyPr>
            <a:normAutofit fontScale="77500" lnSpcReduction="20000"/>
          </a:bodyPr>
          <a:lstStyle/>
          <a:p>
            <a:r>
              <a:rPr lang="et-EE" dirty="0" smtClean="0"/>
              <a:t>Küsimused tulevase veebipõhise mooduli kohta </a:t>
            </a:r>
            <a:r>
              <a:rPr lang="de-DE" dirty="0" smtClean="0"/>
              <a:t>(OS</a:t>
            </a:r>
            <a:r>
              <a:rPr lang="de-DE" dirty="0"/>
              <a:t>)</a:t>
            </a:r>
            <a:endParaRPr lang="en-GB" dirty="0"/>
          </a:p>
        </p:txBody>
      </p:sp>
      <p:pic>
        <p:nvPicPr>
          <p:cNvPr id="6" name="Grafik 5" descr="Ein Bild, das Entwurf, Zeichnung, Cartoon, Lineart enthält.&#10;&#10;Automatisch generierte Beschreibung">
            <a:extLst>
              <a:ext uri="{FF2B5EF4-FFF2-40B4-BE49-F238E27FC236}">
                <a16:creationId xmlns:a16="http://schemas.microsoft.com/office/drawing/2014/main" id="{D9CC2AAC-44F8-FF06-A8D1-78DD69EEA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8900148" y="2299238"/>
            <a:ext cx="2546685" cy="2361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6448926"/>
            <a:ext cx="9625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OS – </a:t>
            </a:r>
            <a:r>
              <a:rPr lang="et-EE" dirty="0" err="1" smtClean="0"/>
              <a:t>online</a:t>
            </a:r>
            <a:r>
              <a:rPr lang="et-EE" dirty="0" smtClean="0"/>
              <a:t> </a:t>
            </a:r>
            <a:r>
              <a:rPr lang="et-EE" dirty="0" err="1" smtClean="0"/>
              <a:t>survey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69182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5A233F-B1E9-452D-B196-06DE7FA0866B}"/>
              </a:ext>
            </a:extLst>
          </p:cNvPr>
          <p:cNvSpPr txBox="1"/>
          <p:nvPr/>
        </p:nvSpPr>
        <p:spPr>
          <a:xfrm>
            <a:off x="372035" y="73152"/>
            <a:ext cx="11819965" cy="865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t-EE" sz="4000" kern="1200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Interneti kasutamine 2023</a:t>
            </a:r>
            <a:endParaRPr lang="en-US" sz="4000" kern="1200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1736" y="5390294"/>
            <a:ext cx="96682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smtClean="0"/>
              <a:t>55–64 vanuserühmas ei kasuta </a:t>
            </a:r>
            <a:r>
              <a:rPr lang="et-EE" sz="2400" b="1" dirty="0" smtClean="0"/>
              <a:t>10%</a:t>
            </a:r>
            <a:r>
              <a:rPr lang="et-EE" sz="2400" dirty="0"/>
              <a:t> (iga </a:t>
            </a:r>
            <a:r>
              <a:rPr lang="et-EE" sz="2400" dirty="0" smtClean="0"/>
              <a:t>kümnes </a:t>
            </a:r>
            <a:r>
              <a:rPr lang="et-EE" sz="2400" dirty="0"/>
              <a:t>inimene</a:t>
            </a:r>
            <a:r>
              <a:rPr lang="et-EE" sz="2400" dirty="0" smtClean="0"/>
              <a:t>)</a:t>
            </a:r>
          </a:p>
          <a:p>
            <a:r>
              <a:rPr lang="et-EE" sz="2400" dirty="0" smtClean="0"/>
              <a:t>65–74 vanuserühmas </a:t>
            </a:r>
            <a:r>
              <a:rPr lang="et-EE" sz="2400" dirty="0"/>
              <a:t>ei kasuta </a:t>
            </a:r>
            <a:r>
              <a:rPr lang="et-EE" sz="2400" b="1" dirty="0" smtClean="0"/>
              <a:t>26%</a:t>
            </a:r>
            <a:r>
              <a:rPr lang="et-EE" sz="2400" dirty="0" smtClean="0"/>
              <a:t> </a:t>
            </a:r>
            <a:r>
              <a:rPr lang="et-EE" sz="2400" dirty="0"/>
              <a:t>(iga </a:t>
            </a:r>
            <a:r>
              <a:rPr lang="et-EE" sz="2400" dirty="0" smtClean="0"/>
              <a:t>neljas </a:t>
            </a:r>
            <a:r>
              <a:rPr lang="et-EE" sz="2400" dirty="0"/>
              <a:t>inimene)</a:t>
            </a:r>
          </a:p>
          <a:p>
            <a:endParaRPr lang="et-EE" dirty="0"/>
          </a:p>
        </p:txBody>
      </p:sp>
      <p:sp>
        <p:nvSpPr>
          <p:cNvPr id="12" name="TextBox 11"/>
          <p:cNvSpPr txBox="1"/>
          <p:nvPr/>
        </p:nvSpPr>
        <p:spPr>
          <a:xfrm>
            <a:off x="216976" y="6269064"/>
            <a:ext cx="11592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100" dirty="0"/>
              <a:t>https://andmed.stat.ee/et/stat/majandus__infotehnoloogia__infotehnoloogia-leibkonnas/IT32/table/tableViewLayout2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216627" y="1472898"/>
            <a:ext cx="6248942" cy="3601000"/>
            <a:chOff x="3197773" y="1284362"/>
            <a:chExt cx="6248942" cy="3601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13013" y="2180028"/>
              <a:ext cx="6218459" cy="270533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97773" y="1284362"/>
              <a:ext cx="6248942" cy="914479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8764877" y="2257160"/>
              <a:ext cx="652421" cy="40295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1" name="Oval 10"/>
            <p:cNvSpPr/>
            <p:nvPr/>
          </p:nvSpPr>
          <p:spPr>
            <a:xfrm>
              <a:off x="8766585" y="4433048"/>
              <a:ext cx="652421" cy="40295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37" y="865130"/>
            <a:ext cx="11745463" cy="30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5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3033D0F-CCE3-330E-F33D-FEAB595C7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67BB-1702-488B-BD11-C12E8658007A}" type="slidenum">
              <a:rPr lang="de-DE" smtClean="0"/>
              <a:t>30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8893F77-4667-1264-75E2-12C14CD432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0" y="136525"/>
            <a:ext cx="9456821" cy="720725"/>
          </a:xfrm>
        </p:spPr>
        <p:txBody>
          <a:bodyPr>
            <a:normAutofit fontScale="77500" lnSpcReduction="20000"/>
          </a:bodyPr>
          <a:lstStyle/>
          <a:p>
            <a:r>
              <a:rPr lang="et-EE" dirty="0" smtClean="0"/>
              <a:t>Küsimused tulevase veebipõhise mooduli kohta </a:t>
            </a:r>
            <a:r>
              <a:rPr lang="de-DE" dirty="0" smtClean="0"/>
              <a:t>(OS</a:t>
            </a:r>
            <a:r>
              <a:rPr lang="de-DE" dirty="0"/>
              <a:t>)</a:t>
            </a:r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0781340-C8BB-5313-2FA7-9D378034CA6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8013" y="1208088"/>
            <a:ext cx="8181145" cy="48752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r>
              <a:rPr lang="de-DE" dirty="0" err="1"/>
              <a:t>Tulevikus</a:t>
            </a:r>
            <a:r>
              <a:rPr lang="de-DE" dirty="0"/>
              <a:t> </a:t>
            </a:r>
            <a:r>
              <a:rPr lang="de-DE" dirty="0" err="1"/>
              <a:t>kaalub</a:t>
            </a:r>
            <a:r>
              <a:rPr lang="de-DE" dirty="0"/>
              <a:t> SHARE </a:t>
            </a:r>
            <a:r>
              <a:rPr lang="de-DE" dirty="0" err="1"/>
              <a:t>alternatiivseid</a:t>
            </a:r>
            <a:r>
              <a:rPr lang="de-DE" dirty="0"/>
              <a:t> </a:t>
            </a:r>
            <a:r>
              <a:rPr lang="de-DE" dirty="0" err="1"/>
              <a:t>andmete</a:t>
            </a:r>
            <a:r>
              <a:rPr lang="de-DE" dirty="0"/>
              <a:t> </a:t>
            </a:r>
            <a:r>
              <a:rPr lang="de-DE" dirty="0" err="1"/>
              <a:t>kogumise</a:t>
            </a:r>
            <a:r>
              <a:rPr lang="de-DE" dirty="0"/>
              <a:t> </a:t>
            </a:r>
            <a:r>
              <a:rPr lang="de-DE" dirty="0" err="1" smtClean="0"/>
              <a:t>vorme</a:t>
            </a:r>
            <a:r>
              <a:rPr lang="et-EE" dirty="0" smtClean="0"/>
              <a:t> </a:t>
            </a:r>
            <a:r>
              <a:rPr lang="de-DE" dirty="0" err="1" smtClean="0"/>
              <a:t>lisaks</a:t>
            </a:r>
            <a:r>
              <a:rPr lang="de-DE" dirty="0" smtClean="0"/>
              <a:t> </a:t>
            </a:r>
            <a:r>
              <a:rPr lang="de-DE" dirty="0" err="1"/>
              <a:t>tavapärastele</a:t>
            </a:r>
            <a:r>
              <a:rPr lang="de-DE" dirty="0"/>
              <a:t> </a:t>
            </a:r>
            <a:r>
              <a:rPr lang="de-DE" dirty="0" err="1"/>
              <a:t>arvutipõhistele</a:t>
            </a:r>
            <a:r>
              <a:rPr lang="de-DE" dirty="0"/>
              <a:t> </a:t>
            </a:r>
            <a:r>
              <a:rPr lang="de-DE" dirty="0" smtClean="0"/>
              <a:t> </a:t>
            </a:r>
            <a:r>
              <a:rPr lang="de-DE" dirty="0" err="1"/>
              <a:t>intervjuudele</a:t>
            </a:r>
            <a:r>
              <a:rPr lang="de-DE" dirty="0"/>
              <a:t>. </a:t>
            </a:r>
            <a:endParaRPr lang="et-EE" dirty="0" smtClean="0"/>
          </a:p>
          <a:p>
            <a:r>
              <a:rPr lang="et-EE" dirty="0" smtClean="0"/>
              <a:t>See on plaan, seda plaani </a:t>
            </a:r>
            <a:r>
              <a:rPr lang="de-DE" dirty="0" smtClean="0"/>
              <a:t>pole </a:t>
            </a:r>
            <a:r>
              <a:rPr lang="de-DE" dirty="0" err="1"/>
              <a:t>lõplikult</a:t>
            </a:r>
            <a:r>
              <a:rPr lang="de-DE" dirty="0"/>
              <a:t> </a:t>
            </a:r>
            <a:r>
              <a:rPr lang="de-DE" dirty="0" err="1"/>
              <a:t>kinnitatud</a:t>
            </a:r>
            <a:r>
              <a:rPr lang="de-DE" dirty="0" smtClean="0"/>
              <a:t>.</a:t>
            </a:r>
            <a:endParaRPr lang="et-EE" dirty="0" smtClean="0"/>
          </a:p>
          <a:p>
            <a:r>
              <a:rPr lang="de-DE" dirty="0" smtClean="0"/>
              <a:t>Selle </a:t>
            </a:r>
            <a:r>
              <a:rPr lang="de-DE" dirty="0" err="1"/>
              <a:t>mooduli</a:t>
            </a:r>
            <a:r>
              <a:rPr lang="de-DE" dirty="0"/>
              <a:t> </a:t>
            </a:r>
            <a:r>
              <a:rPr lang="et-EE" dirty="0" smtClean="0"/>
              <a:t>(OS) </a:t>
            </a:r>
            <a:r>
              <a:rPr lang="de-DE" dirty="0" err="1" smtClean="0"/>
              <a:t>eesmärk</a:t>
            </a:r>
            <a:r>
              <a:rPr lang="de-DE" dirty="0" smtClean="0"/>
              <a:t> </a:t>
            </a:r>
            <a:r>
              <a:rPr lang="de-DE" dirty="0"/>
              <a:t>on </a:t>
            </a:r>
            <a:r>
              <a:rPr lang="de-DE" dirty="0" err="1"/>
              <a:t>hüpoteetiliselt</a:t>
            </a:r>
            <a:r>
              <a:rPr lang="de-DE" dirty="0"/>
              <a:t> </a:t>
            </a:r>
            <a:r>
              <a:rPr lang="de-DE" dirty="0" err="1"/>
              <a:t>uurida</a:t>
            </a:r>
            <a:r>
              <a:rPr lang="de-DE" dirty="0"/>
              <a:t>, </a:t>
            </a:r>
            <a:r>
              <a:rPr lang="de-DE" dirty="0" err="1"/>
              <a:t>kas</a:t>
            </a:r>
            <a:r>
              <a:rPr lang="de-DE" dirty="0"/>
              <a:t> SHARE </a:t>
            </a:r>
            <a:r>
              <a:rPr lang="de-DE" dirty="0" err="1"/>
              <a:t>sihtrühm</a:t>
            </a:r>
            <a:r>
              <a:rPr lang="de-DE" dirty="0"/>
              <a:t> </a:t>
            </a:r>
            <a:r>
              <a:rPr lang="de-DE" dirty="0" err="1"/>
              <a:t>võib</a:t>
            </a:r>
            <a:r>
              <a:rPr lang="de-DE" dirty="0"/>
              <a:t> </a:t>
            </a:r>
            <a:r>
              <a:rPr lang="de-DE" dirty="0" err="1"/>
              <a:t>selliseid</a:t>
            </a:r>
            <a:r>
              <a:rPr lang="de-DE" dirty="0"/>
              <a:t> </a:t>
            </a:r>
            <a:r>
              <a:rPr lang="de-DE" dirty="0" err="1"/>
              <a:t>alternatiivseid</a:t>
            </a:r>
            <a:r>
              <a:rPr lang="de-DE" dirty="0"/>
              <a:t> </a:t>
            </a:r>
            <a:r>
              <a:rPr lang="de-DE" dirty="0" err="1"/>
              <a:t>andmekogumisvorme</a:t>
            </a:r>
            <a:r>
              <a:rPr lang="de-DE" dirty="0"/>
              <a:t> </a:t>
            </a:r>
            <a:endParaRPr lang="et-EE" dirty="0" smtClean="0"/>
          </a:p>
          <a:p>
            <a:r>
              <a:rPr lang="de-DE" dirty="0" smtClean="0"/>
              <a:t> </a:t>
            </a:r>
            <a:r>
              <a:rPr lang="de-DE" dirty="0" err="1"/>
              <a:t>Tähtis</a:t>
            </a:r>
            <a:r>
              <a:rPr lang="de-DE" dirty="0"/>
              <a:t>: </a:t>
            </a:r>
            <a:r>
              <a:rPr lang="de-DE" dirty="0" err="1"/>
              <a:t>vastaja</a:t>
            </a:r>
            <a:r>
              <a:rPr lang="de-DE" dirty="0"/>
              <a:t> ei </a:t>
            </a:r>
            <a:r>
              <a:rPr lang="de-DE" dirty="0" err="1"/>
              <a:t>anna</a:t>
            </a:r>
            <a:r>
              <a:rPr lang="de-DE" dirty="0"/>
              <a:t> </a:t>
            </a:r>
            <a:r>
              <a:rPr lang="et-EE" dirty="0" smtClean="0"/>
              <a:t>mingit </a:t>
            </a:r>
            <a:r>
              <a:rPr lang="de-DE" dirty="0" err="1" smtClean="0"/>
              <a:t>osalemise</a:t>
            </a:r>
            <a:r>
              <a:rPr lang="de-DE" dirty="0" smtClean="0"/>
              <a:t> </a:t>
            </a:r>
            <a:r>
              <a:rPr lang="de-DE" dirty="0" err="1"/>
              <a:t>nõusolekut</a:t>
            </a:r>
            <a:r>
              <a:rPr lang="de-DE" dirty="0"/>
              <a:t>, </a:t>
            </a:r>
            <a:r>
              <a:rPr lang="et-EE" dirty="0" smtClean="0"/>
              <a:t>vaid avaldab arvamust tuleviku kohta.</a:t>
            </a:r>
            <a:endParaRPr lang="de-DE" dirty="0"/>
          </a:p>
          <a:p>
            <a:endParaRPr lang="en-GB" dirty="0"/>
          </a:p>
        </p:txBody>
      </p:sp>
      <p:pic>
        <p:nvPicPr>
          <p:cNvPr id="6" name="Grafik 5" descr="Ein Bild, das Entwurf, Zeichnung, Cartoon, Lineart enthält.&#10;&#10;Automatisch generierte Beschreibung">
            <a:extLst>
              <a:ext uri="{FF2B5EF4-FFF2-40B4-BE49-F238E27FC236}">
                <a16:creationId xmlns:a16="http://schemas.microsoft.com/office/drawing/2014/main" id="{D9CC2AAC-44F8-FF06-A8D1-78DD69EEA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8900148" y="2299238"/>
            <a:ext cx="2546685" cy="2361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6448926"/>
            <a:ext cx="9625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OS – </a:t>
            </a:r>
            <a:r>
              <a:rPr lang="et-EE" dirty="0" err="1" smtClean="0"/>
              <a:t>online</a:t>
            </a:r>
            <a:r>
              <a:rPr lang="et-EE" dirty="0" smtClean="0"/>
              <a:t> </a:t>
            </a:r>
            <a:r>
              <a:rPr lang="et-EE" dirty="0" err="1" smtClean="0"/>
              <a:t>survey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03942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1E86486-DF9F-18AB-8699-F2F4EC351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67BB-1702-488B-BD11-C12E8658007A}" type="slidenum">
              <a:rPr lang="de-DE" smtClean="0"/>
              <a:t>31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6214CF1-44D3-229E-2ADA-952A83C7FF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1132" y="203632"/>
            <a:ext cx="9067800" cy="720725"/>
          </a:xfrm>
        </p:spPr>
        <p:txBody>
          <a:bodyPr>
            <a:normAutofit fontScale="77500" lnSpcReduction="20000"/>
          </a:bodyPr>
          <a:lstStyle/>
          <a:p>
            <a:r>
              <a:rPr lang="de-DE" dirty="0" err="1"/>
              <a:t>Hüpoteetiline</a:t>
            </a:r>
            <a:r>
              <a:rPr lang="de-DE" dirty="0"/>
              <a:t> </a:t>
            </a:r>
            <a:r>
              <a:rPr lang="de-DE" dirty="0" err="1"/>
              <a:t>valmisolek</a:t>
            </a:r>
            <a:r>
              <a:rPr lang="de-DE" dirty="0"/>
              <a:t> </a:t>
            </a:r>
            <a:r>
              <a:rPr lang="de-DE" dirty="0" err="1" smtClean="0"/>
              <a:t>osaleda</a:t>
            </a:r>
            <a:r>
              <a:rPr lang="et-EE" dirty="0" smtClean="0"/>
              <a:t> </a:t>
            </a:r>
            <a:r>
              <a:rPr lang="de-DE" dirty="0" err="1"/>
              <a:t>veebiküsitlustes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446BC78-CD95-003C-CCF2-80618AE9B06F}"/>
              </a:ext>
            </a:extLst>
          </p:cNvPr>
          <p:cNvSpPr/>
          <p:nvPr/>
        </p:nvSpPr>
        <p:spPr>
          <a:xfrm>
            <a:off x="4237629" y="1113425"/>
            <a:ext cx="3336878" cy="64144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/>
              <a:t>OS002_Hüpoteetiline </a:t>
            </a:r>
            <a:r>
              <a:rPr lang="de-DE" sz="1400" b="1" dirty="0" err="1"/>
              <a:t>valmisolek</a:t>
            </a:r>
            <a:r>
              <a:rPr lang="de-DE" sz="1400" b="1" dirty="0"/>
              <a:t> </a:t>
            </a:r>
            <a:r>
              <a:rPr lang="de-DE" sz="1400" b="1" dirty="0" err="1"/>
              <a:t>tulevikus</a:t>
            </a:r>
            <a:r>
              <a:rPr lang="de-DE" sz="1400" b="1" dirty="0"/>
              <a:t> </a:t>
            </a:r>
            <a:r>
              <a:rPr lang="de-DE" sz="1400" b="1" dirty="0" err="1"/>
              <a:t>internetiküsitluses</a:t>
            </a:r>
            <a:r>
              <a:rPr lang="de-DE" sz="1400" b="1" dirty="0"/>
              <a:t> </a:t>
            </a:r>
            <a:r>
              <a:rPr lang="de-DE" sz="1400" b="1" dirty="0" err="1"/>
              <a:t>osaleda</a:t>
            </a:r>
            <a:endParaRPr lang="de-DE" sz="1400" b="1" dirty="0"/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01E59F42-E5D4-B0A7-0564-2CF1B01A22AB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>
          <a:xfrm>
            <a:off x="5906068" y="1754870"/>
            <a:ext cx="1" cy="2318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>
            <a:extLst>
              <a:ext uri="{FF2B5EF4-FFF2-40B4-BE49-F238E27FC236}">
                <a16:creationId xmlns:a16="http://schemas.microsoft.com/office/drawing/2014/main" id="{1FD592C7-27A6-7151-A8D3-E21EC45AA95E}"/>
              </a:ext>
            </a:extLst>
          </p:cNvPr>
          <p:cNvSpPr/>
          <p:nvPr/>
        </p:nvSpPr>
        <p:spPr>
          <a:xfrm>
            <a:off x="4268337" y="4073000"/>
            <a:ext cx="3275463" cy="6414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/>
              <a:t>OS004</a:t>
            </a:r>
            <a:r>
              <a:rPr lang="de-DE" sz="1400" dirty="0"/>
              <a:t>_</a:t>
            </a:r>
          </a:p>
          <a:p>
            <a:r>
              <a:rPr lang="et-EE" sz="1400" dirty="0" smtClean="0"/>
              <a:t>Kas olete kunagi varem osalenud veebiküsitlusel?</a:t>
            </a:r>
            <a:endParaRPr lang="en-GB" sz="14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8D7BEBF-D786-3E8F-163C-8F75BD7B1596}"/>
              </a:ext>
            </a:extLst>
          </p:cNvPr>
          <p:cNvSpPr/>
          <p:nvPr/>
        </p:nvSpPr>
        <p:spPr>
          <a:xfrm>
            <a:off x="6499178" y="5292197"/>
            <a:ext cx="3275463" cy="6414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/>
              <a:t>OS005</a:t>
            </a:r>
            <a:r>
              <a:rPr lang="de-DE" sz="1400" dirty="0"/>
              <a:t>_</a:t>
            </a:r>
          </a:p>
          <a:p>
            <a:r>
              <a:rPr lang="et-EE" sz="1400" dirty="0" smtClean="0"/>
              <a:t>Kui mitmel veebiküsitlusel oled osalenud</a:t>
            </a:r>
            <a:endParaRPr lang="en-GB" sz="1400" dirty="0"/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E9A85692-D815-D62D-D6F3-1A29B1E7AA97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5906069" y="4714446"/>
            <a:ext cx="2230841" cy="577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26">
            <a:extLst>
              <a:ext uri="{FF2B5EF4-FFF2-40B4-BE49-F238E27FC236}">
                <a16:creationId xmlns:a16="http://schemas.microsoft.com/office/drawing/2014/main" id="{B7D7FE98-F30B-5E4D-E842-4D1F9426193E}"/>
              </a:ext>
            </a:extLst>
          </p:cNvPr>
          <p:cNvSpPr/>
          <p:nvPr/>
        </p:nvSpPr>
        <p:spPr>
          <a:xfrm>
            <a:off x="6468470" y="2488721"/>
            <a:ext cx="3336878" cy="64144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 smtClean="0"/>
              <a:t>OS003</a:t>
            </a:r>
            <a:r>
              <a:rPr lang="de-DE" sz="1400" dirty="0"/>
              <a:t>_Interneti-küsitluses </a:t>
            </a:r>
            <a:r>
              <a:rPr lang="de-DE" sz="1400" dirty="0" err="1"/>
              <a:t>osalemise</a:t>
            </a:r>
            <a:r>
              <a:rPr lang="de-DE" sz="1400" dirty="0"/>
              <a:t> </a:t>
            </a:r>
            <a:r>
              <a:rPr lang="de-DE" sz="1400" dirty="0" err="1"/>
              <a:t>vastumeelsuse</a:t>
            </a:r>
            <a:r>
              <a:rPr lang="de-DE" sz="1400" dirty="0"/>
              <a:t> </a:t>
            </a:r>
            <a:r>
              <a:rPr lang="de-DE" sz="1400" dirty="0" err="1"/>
              <a:t>põhjused</a:t>
            </a:r>
            <a:endParaRPr lang="de-DE" sz="1400" dirty="0"/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6E020DFD-CADA-7BF8-370E-1079C9334583}"/>
              </a:ext>
            </a:extLst>
          </p:cNvPr>
          <p:cNvCxnSpPr>
            <a:stCxn id="6" idx="2"/>
            <a:endCxn id="27" idx="0"/>
          </p:cNvCxnSpPr>
          <p:nvPr/>
        </p:nvCxnSpPr>
        <p:spPr>
          <a:xfrm>
            <a:off x="5906068" y="1754870"/>
            <a:ext cx="2230841" cy="733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F8F4E45E-5CD0-8484-3EB7-CF74B4566F54}"/>
              </a:ext>
            </a:extLst>
          </p:cNvPr>
          <p:cNvCxnSpPr>
            <a:stCxn id="27" idx="2"/>
          </p:cNvCxnSpPr>
          <p:nvPr/>
        </p:nvCxnSpPr>
        <p:spPr>
          <a:xfrm flipH="1">
            <a:off x="6052783" y="3130166"/>
            <a:ext cx="2084126" cy="786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>
            <a:extLst>
              <a:ext uri="{FF2B5EF4-FFF2-40B4-BE49-F238E27FC236}">
                <a16:creationId xmlns:a16="http://schemas.microsoft.com/office/drawing/2014/main" id="{B3A0E0E4-0376-E4CD-7CC1-78ECBC53C945}"/>
              </a:ext>
            </a:extLst>
          </p:cNvPr>
          <p:cNvSpPr txBox="1"/>
          <p:nvPr/>
        </p:nvSpPr>
        <p:spPr>
          <a:xfrm>
            <a:off x="4603014" y="2026254"/>
            <a:ext cx="11005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200" dirty="0" smtClean="0"/>
              <a:t>Arvatavasti jah</a:t>
            </a:r>
            <a:endParaRPr lang="en-GB" sz="1200" dirty="0"/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735B557A-BEB3-5CD8-1CEE-BF11B05A0996}"/>
              </a:ext>
            </a:extLst>
          </p:cNvPr>
          <p:cNvSpPr txBox="1"/>
          <p:nvPr/>
        </p:nvSpPr>
        <p:spPr>
          <a:xfrm>
            <a:off x="7027286" y="1890999"/>
            <a:ext cx="2286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200" dirty="0" smtClean="0"/>
              <a:t>Ma pole kindel / arvatavasti mitte</a:t>
            </a:r>
            <a:endParaRPr lang="en-GB" sz="1200" dirty="0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880CEB41-4855-178F-5AB3-D1B5EDBA75C6}"/>
              </a:ext>
            </a:extLst>
          </p:cNvPr>
          <p:cNvSpPr txBox="1"/>
          <p:nvPr/>
        </p:nvSpPr>
        <p:spPr>
          <a:xfrm>
            <a:off x="7161514" y="4795801"/>
            <a:ext cx="3080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200" dirty="0" smtClean="0"/>
              <a:t>Ja</a:t>
            </a:r>
            <a:endParaRPr lang="en-GB" sz="1200" dirty="0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32FE1253-F355-F115-C86E-E1684DBD28DD}"/>
              </a:ext>
            </a:extLst>
          </p:cNvPr>
          <p:cNvSpPr txBox="1"/>
          <p:nvPr/>
        </p:nvSpPr>
        <p:spPr>
          <a:xfrm>
            <a:off x="5519231" y="479580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200" dirty="0" smtClean="0"/>
              <a:t>Ei</a:t>
            </a:r>
            <a:endParaRPr lang="en-GB" sz="1200" dirty="0"/>
          </a:p>
        </p:txBody>
      </p:sp>
      <p:pic>
        <p:nvPicPr>
          <p:cNvPr id="48" name="Grafik 47" descr="Ein Bild, das Text, Screenshot, Finger, Hand enthält.&#10;&#10;Automatisch generierte Beschreibung">
            <a:extLst>
              <a:ext uri="{FF2B5EF4-FFF2-40B4-BE49-F238E27FC236}">
                <a16:creationId xmlns:a16="http://schemas.microsoft.com/office/drawing/2014/main" id="{B4E77D53-0EEA-A462-89AB-87AA85219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45083" y="1168718"/>
            <a:ext cx="2354815" cy="235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6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27" grpId="0" animBg="1"/>
      <p:bldP spid="38" grpId="0"/>
      <p:bldP spid="39" grpId="0"/>
      <p:bldP spid="40" grpId="0"/>
      <p:bldP spid="4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24B83A1-6494-7F8F-9501-77E5601AC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67BB-1702-488B-BD11-C12E8658007A}" type="slidenum">
              <a:rPr lang="de-DE" smtClean="0"/>
              <a:t>32</a:t>
            </a:fld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966561B-80AD-F60C-74AD-42259735616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8013" y="1208087"/>
            <a:ext cx="11109325" cy="5185587"/>
          </a:xfrm>
        </p:spPr>
        <p:txBody>
          <a:bodyPr>
            <a:normAutofit fontScale="92500" lnSpcReduction="10000"/>
          </a:bodyPr>
          <a:lstStyle/>
          <a:p>
            <a:r>
              <a:rPr lang="en-GB" sz="2600" dirty="0"/>
              <a:t>OS003: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1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t-EE" sz="2600" dirty="0" smtClean="0">
                <a:sym typeface="Wingdings" panose="05000000000000000000" pitchFamily="2" charset="2"/>
              </a:rPr>
              <a:t>Küsimus </a:t>
            </a:r>
            <a:r>
              <a:rPr lang="en-GB" sz="2600" dirty="0" smtClean="0">
                <a:sym typeface="Wingdings" panose="05000000000000000000" pitchFamily="2" charset="2"/>
              </a:rPr>
              <a:t>OS003</a:t>
            </a:r>
            <a:r>
              <a:rPr lang="et-EE" sz="2600" dirty="0" smtClean="0">
                <a:sym typeface="Wingdings" panose="05000000000000000000" pitchFamily="2" charset="2"/>
              </a:rPr>
              <a:t> ei ole lihtsalt eelistuste või meeldib/ei meeldi küsimus, me tõesti tahame teada, </a:t>
            </a:r>
            <a:r>
              <a:rPr lang="et-EE" sz="2600" b="1" dirty="0" smtClean="0">
                <a:sym typeface="Wingdings" panose="05000000000000000000" pitchFamily="2" charset="2"/>
              </a:rPr>
              <a:t>mis on need põhjused sellel vastajal</a:t>
            </a:r>
            <a:r>
              <a:rPr lang="et-EE" sz="2600" dirty="0" smtClean="0">
                <a:sym typeface="Wingdings" panose="05000000000000000000" pitchFamily="2" charset="2"/>
              </a:rPr>
              <a:t>, et talle ei meeldi või ta eelistab mitte osaleda</a:t>
            </a: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endParaRPr lang="en-GB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CC6F78C5-AA0E-5205-65E6-428684ADFE03}"/>
              </a:ext>
            </a:extLst>
          </p:cNvPr>
          <p:cNvSpPr txBox="1">
            <a:spLocks/>
          </p:cNvSpPr>
          <p:nvPr/>
        </p:nvSpPr>
        <p:spPr>
          <a:xfrm>
            <a:off x="2438400" y="288925"/>
            <a:ext cx="7481807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dirty="0" smtClean="0"/>
              <a:t>Veebiküsitluse moodul </a:t>
            </a:r>
            <a:r>
              <a:rPr lang="de-DE" dirty="0" smtClean="0"/>
              <a:t>(OS</a:t>
            </a:r>
            <a:r>
              <a:rPr lang="de-DE" dirty="0"/>
              <a:t>)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32" y="1510235"/>
            <a:ext cx="11560542" cy="324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5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24B83A1-6494-7F8F-9501-77E5601AC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67BB-1702-488B-BD11-C12E8658007A}" type="slidenum">
              <a:rPr lang="de-DE" smtClean="0"/>
              <a:t>33</a:t>
            </a:fld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966561B-80AD-F60C-74AD-42259735616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8013" y="1208087"/>
            <a:ext cx="11109325" cy="5185587"/>
          </a:xfrm>
        </p:spPr>
        <p:txBody>
          <a:bodyPr>
            <a:normAutofit lnSpcReduction="10000"/>
          </a:bodyPr>
          <a:lstStyle/>
          <a:p>
            <a:r>
              <a:rPr lang="en-GB" sz="2600" dirty="0"/>
              <a:t>OS003: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1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t-EE" sz="2600" b="1" dirty="0">
                <a:sym typeface="Wingdings" panose="05000000000000000000" pitchFamily="2" charset="2"/>
              </a:rPr>
              <a:t>Kui valitud on ainult </a:t>
            </a:r>
            <a:r>
              <a:rPr lang="et-EE" sz="2600" b="1" dirty="0" smtClean="0">
                <a:sym typeface="Wingdings" panose="05000000000000000000" pitchFamily="2" charset="2"/>
              </a:rPr>
              <a:t>97</a:t>
            </a:r>
            <a:r>
              <a:rPr lang="et-EE" sz="2600" b="1" dirty="0">
                <a:sym typeface="Wingdings" panose="05000000000000000000" pitchFamily="2" charset="2"/>
              </a:rPr>
              <a:t>, </a:t>
            </a:r>
            <a:r>
              <a:rPr lang="et-EE" sz="2600" b="1" dirty="0" smtClean="0">
                <a:sym typeface="Wingdings" panose="05000000000000000000" pitchFamily="2" charset="2"/>
              </a:rPr>
              <a:t>kontrollige </a:t>
            </a:r>
            <a:r>
              <a:rPr lang="et-EE" sz="2600" b="1" dirty="0" err="1" smtClean="0">
                <a:sym typeface="Wingdings" panose="05000000000000000000" pitchFamily="2" charset="2"/>
              </a:rPr>
              <a:t>üle:„</a:t>
            </a:r>
            <a:r>
              <a:rPr lang="et-EE" sz="2600" b="1" dirty="0" err="1">
                <a:sym typeface="Wingdings" panose="05000000000000000000" pitchFamily="2" charset="2"/>
              </a:rPr>
              <a:t>Midagi</a:t>
            </a:r>
            <a:r>
              <a:rPr lang="et-EE" sz="2600" b="1" dirty="0">
                <a:sym typeface="Wingdings" panose="05000000000000000000" pitchFamily="2" charset="2"/>
              </a:rPr>
              <a:t> veel? Lubage mul korrata küsimust: põhjuseid on erinevaid […]“</a:t>
            </a:r>
            <a:endParaRPr lang="de-DE" b="1" dirty="0"/>
          </a:p>
          <a:p>
            <a:pPr lvl="1"/>
            <a:endParaRPr lang="de-DE" dirty="0"/>
          </a:p>
          <a:p>
            <a:endParaRPr lang="en-GB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CC6F78C5-AA0E-5205-65E6-428684ADFE03}"/>
              </a:ext>
            </a:extLst>
          </p:cNvPr>
          <p:cNvSpPr txBox="1">
            <a:spLocks/>
          </p:cNvSpPr>
          <p:nvPr/>
        </p:nvSpPr>
        <p:spPr>
          <a:xfrm>
            <a:off x="2438400" y="288925"/>
            <a:ext cx="7481807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dirty="0" smtClean="0"/>
              <a:t>Veebiküsitluse moodul </a:t>
            </a:r>
            <a:r>
              <a:rPr lang="de-DE" dirty="0" smtClean="0"/>
              <a:t>(OS</a:t>
            </a:r>
            <a:r>
              <a:rPr lang="de-DE" dirty="0"/>
              <a:t>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86" y="1584126"/>
            <a:ext cx="11560542" cy="324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1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24B83A1-6494-7F8F-9501-77E5601AC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67BB-1702-488B-BD11-C12E8658007A}" type="slidenum">
              <a:rPr lang="de-DE" smtClean="0"/>
              <a:t>34</a:t>
            </a:fld>
            <a:endParaRPr lang="de-DE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CC6F78C5-AA0E-5205-65E6-428684ADFE03}"/>
              </a:ext>
            </a:extLst>
          </p:cNvPr>
          <p:cNvSpPr txBox="1">
            <a:spLocks/>
          </p:cNvSpPr>
          <p:nvPr/>
        </p:nvSpPr>
        <p:spPr>
          <a:xfrm>
            <a:off x="2438400" y="288925"/>
            <a:ext cx="7481807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dirty="0" smtClean="0"/>
              <a:t>Veebiküsitluse moodul </a:t>
            </a:r>
            <a:r>
              <a:rPr lang="de-DE" dirty="0" smtClean="0"/>
              <a:t>(OS</a:t>
            </a:r>
            <a:r>
              <a:rPr lang="de-DE" dirty="0"/>
              <a:t>)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92" y="1251938"/>
            <a:ext cx="11548357" cy="9555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99" y="2384485"/>
            <a:ext cx="11286837" cy="21139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907" y="4713259"/>
            <a:ext cx="10638442" cy="13107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0302" y="2121584"/>
            <a:ext cx="9152413" cy="2133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7248" y="4402966"/>
            <a:ext cx="9152413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7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24B83A1-6494-7F8F-9501-77E5601AC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67BB-1702-488B-BD11-C12E8658007A}" type="slidenum">
              <a:rPr lang="de-DE" smtClean="0"/>
              <a:t>35</a:t>
            </a:fld>
            <a:endParaRPr lang="de-DE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CC6F78C5-AA0E-5205-65E6-428684ADFE03}"/>
              </a:ext>
            </a:extLst>
          </p:cNvPr>
          <p:cNvSpPr txBox="1">
            <a:spLocks/>
          </p:cNvSpPr>
          <p:nvPr/>
        </p:nvSpPr>
        <p:spPr>
          <a:xfrm>
            <a:off x="2438400" y="288925"/>
            <a:ext cx="7481807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dirty="0" smtClean="0"/>
              <a:t>Aitäh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009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7">
            <a:extLst>
              <a:ext uri="{FF2B5EF4-FFF2-40B4-BE49-F238E27FC236}">
                <a16:creationId xmlns:a16="http://schemas.microsoft.com/office/drawing/2014/main" id="{5B6D72EC-4594-45EE-88CD-6CEF0796C175}"/>
              </a:ext>
            </a:extLst>
          </p:cNvPr>
          <p:cNvSpPr txBox="1">
            <a:spLocks/>
          </p:cNvSpPr>
          <p:nvPr/>
        </p:nvSpPr>
        <p:spPr>
          <a:xfrm>
            <a:off x="394762" y="836154"/>
            <a:ext cx="2992872" cy="5059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4000" dirty="0" smtClean="0">
                <a:solidFill>
                  <a:schemeClr val="accent1"/>
                </a:solidFill>
              </a:rPr>
              <a:t>E-teenuste kasutamine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4000" dirty="0" smtClean="0">
                <a:solidFill>
                  <a:schemeClr val="accent1"/>
                </a:solidFill>
              </a:rPr>
              <a:t>2003–2015</a:t>
            </a:r>
            <a:endParaRPr lang="et-EE" sz="4000" dirty="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461" y="675958"/>
            <a:ext cx="8305147" cy="53310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4762" y="6118184"/>
            <a:ext cx="11216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100" dirty="0" err="1"/>
              <a:t>Solvak</a:t>
            </a:r>
            <a:r>
              <a:rPr lang="et-EE" sz="1100" dirty="0"/>
              <a:t>, M., Unt, T., </a:t>
            </a:r>
            <a:r>
              <a:rPr lang="et-EE" sz="1100" dirty="0" err="1"/>
              <a:t>Rozgonjuk</a:t>
            </a:r>
            <a:r>
              <a:rPr lang="et-EE" sz="1100" dirty="0"/>
              <a:t>, D., Võrk, A., Veskimäe, M., &amp; </a:t>
            </a:r>
            <a:r>
              <a:rPr lang="et-EE" sz="1100" dirty="0" err="1"/>
              <a:t>Vassil</a:t>
            </a:r>
            <a:r>
              <a:rPr lang="et-EE" sz="1100" dirty="0"/>
              <a:t>, K. (2019). E-</a:t>
            </a:r>
            <a:r>
              <a:rPr lang="et-EE" sz="1100" dirty="0" err="1"/>
              <a:t>governance</a:t>
            </a:r>
            <a:r>
              <a:rPr lang="et-EE" sz="1100" dirty="0"/>
              <a:t> </a:t>
            </a:r>
            <a:r>
              <a:rPr lang="et-EE" sz="1100" dirty="0" err="1"/>
              <a:t>diffusion</a:t>
            </a:r>
            <a:r>
              <a:rPr lang="et-EE" sz="1100" dirty="0"/>
              <a:t>: </a:t>
            </a:r>
            <a:r>
              <a:rPr lang="et-EE" sz="1100" dirty="0" err="1"/>
              <a:t>Population</a:t>
            </a:r>
            <a:r>
              <a:rPr lang="et-EE" sz="1100" dirty="0"/>
              <a:t> </a:t>
            </a:r>
            <a:r>
              <a:rPr lang="et-EE" sz="1100" dirty="0" err="1"/>
              <a:t>level</a:t>
            </a:r>
            <a:r>
              <a:rPr lang="et-EE" sz="1100" dirty="0"/>
              <a:t> e-</a:t>
            </a:r>
            <a:r>
              <a:rPr lang="et-EE" sz="1100" dirty="0" err="1"/>
              <a:t>service</a:t>
            </a:r>
            <a:r>
              <a:rPr lang="et-EE" sz="1100" dirty="0"/>
              <a:t> </a:t>
            </a:r>
            <a:r>
              <a:rPr lang="et-EE" sz="1100" dirty="0" err="1"/>
              <a:t>adoption</a:t>
            </a:r>
            <a:r>
              <a:rPr lang="et-EE" sz="1100" dirty="0"/>
              <a:t> </a:t>
            </a:r>
            <a:r>
              <a:rPr lang="et-EE" sz="1100" dirty="0" err="1"/>
              <a:t>rates</a:t>
            </a:r>
            <a:r>
              <a:rPr lang="et-EE" sz="1100" dirty="0"/>
              <a:t> and </a:t>
            </a:r>
            <a:r>
              <a:rPr lang="et-EE" sz="1100" dirty="0" err="1"/>
              <a:t>usage</a:t>
            </a:r>
            <a:r>
              <a:rPr lang="et-EE" sz="1100" dirty="0"/>
              <a:t> </a:t>
            </a:r>
            <a:r>
              <a:rPr lang="et-EE" sz="1100" dirty="0" err="1"/>
              <a:t>patterns</a:t>
            </a:r>
            <a:r>
              <a:rPr lang="et-EE" sz="1100" dirty="0"/>
              <a:t>. </a:t>
            </a:r>
            <a:r>
              <a:rPr lang="et-EE" sz="1100" dirty="0" err="1"/>
              <a:t>Telematics</a:t>
            </a:r>
            <a:r>
              <a:rPr lang="et-EE" sz="1100" dirty="0"/>
              <a:t> and </a:t>
            </a:r>
            <a:r>
              <a:rPr lang="et-EE" sz="1100" dirty="0" err="1"/>
              <a:t>Informatics</a:t>
            </a:r>
            <a:r>
              <a:rPr lang="et-EE" sz="1100" dirty="0"/>
              <a:t>, 36, 39–54. https://doi-org.ezproxy.tlu.ee/10.1016/j.tele.2018.11.005</a:t>
            </a:r>
          </a:p>
        </p:txBody>
      </p:sp>
      <p:sp>
        <p:nvSpPr>
          <p:cNvPr id="3" name="Oval 2"/>
          <p:cNvSpPr/>
          <p:nvPr/>
        </p:nvSpPr>
        <p:spPr>
          <a:xfrm>
            <a:off x="7367451" y="2751909"/>
            <a:ext cx="949235" cy="40930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1412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7">
            <a:extLst>
              <a:ext uri="{FF2B5EF4-FFF2-40B4-BE49-F238E27FC236}">
                <a16:creationId xmlns:a16="http://schemas.microsoft.com/office/drawing/2014/main" id="{5B6D72EC-4594-45EE-88CD-6CEF0796C175}"/>
              </a:ext>
            </a:extLst>
          </p:cNvPr>
          <p:cNvSpPr txBox="1">
            <a:spLocks/>
          </p:cNvSpPr>
          <p:nvPr/>
        </p:nvSpPr>
        <p:spPr>
          <a:xfrm>
            <a:off x="394762" y="836154"/>
            <a:ext cx="2992872" cy="5059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et-EE" sz="4000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68596" y="305069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t-EE" sz="3600" dirty="0" smtClean="0"/>
              <a:t>Mittekasutajate profiil</a:t>
            </a:r>
            <a:endParaRPr lang="et-EE" sz="3600" dirty="0"/>
          </a:p>
        </p:txBody>
      </p:sp>
    </p:spTree>
    <p:extLst>
      <p:ext uri="{BB962C8B-B14F-4D97-AF65-F5344CB8AC3E}">
        <p14:creationId xmlns:p14="http://schemas.microsoft.com/office/powerpoint/2010/main" val="120559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7382" y="1124745"/>
            <a:ext cx="11425269" cy="1528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667" dirty="0"/>
              <a:t>kõrgharidusega 	      	 	17%   vrd  8%    SHARE-s kõrgharidusega</a:t>
            </a:r>
          </a:p>
          <a:p>
            <a:endParaRPr lang="et-EE" sz="667" b="1" dirty="0"/>
          </a:p>
          <a:p>
            <a:r>
              <a:rPr lang="et-EE" sz="2667" b="1" dirty="0"/>
              <a:t>tööthõivest</a:t>
            </a:r>
            <a:r>
              <a:rPr lang="et-EE" sz="2667" dirty="0"/>
              <a:t> väljasolevatest	60%    vs  16%    tööga hõivatutest</a:t>
            </a:r>
          </a:p>
          <a:p>
            <a:endParaRPr lang="et-EE" sz="667" dirty="0"/>
          </a:p>
          <a:p>
            <a:r>
              <a:rPr lang="et-EE" sz="2667" dirty="0"/>
              <a:t>vene </a:t>
            </a:r>
            <a:r>
              <a:rPr lang="et-EE" sz="2667" b="1" dirty="0"/>
              <a:t>koduse keelega</a:t>
            </a:r>
            <a:r>
              <a:rPr lang="et-EE" sz="2667" dirty="0"/>
              <a:t>     		53%    vs  42%    eesti koduse keelega </a:t>
            </a:r>
            <a:r>
              <a:rPr lang="et-EE" sz="2400" dirty="0"/>
              <a:t>	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16636"/>
            <a:ext cx="121920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4267" b="1" dirty="0">
                <a:solidFill>
                  <a:schemeClr val="accent1"/>
                </a:solidFill>
              </a:rPr>
              <a:t>Kes on need, kellel pole digipädevusi?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335360" y="2852936"/>
          <a:ext cx="11137237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Oval 11"/>
          <p:cNvSpPr/>
          <p:nvPr/>
        </p:nvSpPr>
        <p:spPr>
          <a:xfrm>
            <a:off x="1583499" y="4197085"/>
            <a:ext cx="288032" cy="10081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2400"/>
          </a:p>
        </p:txBody>
      </p:sp>
      <p:sp>
        <p:nvSpPr>
          <p:cNvPr id="10" name="Oval 9"/>
          <p:cNvSpPr/>
          <p:nvPr/>
        </p:nvSpPr>
        <p:spPr>
          <a:xfrm>
            <a:off x="3407702" y="3621021"/>
            <a:ext cx="192021" cy="10081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2400"/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623392" y="6309321"/>
            <a:ext cx="10945216" cy="41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0593" tIns="55297" rIns="110593" bIns="55297">
            <a:spAutoFit/>
          </a:bodyPr>
          <a:lstStyle/>
          <a:p>
            <a:r>
              <a:rPr lang="et-EE" sz="2000" i="1" dirty="0"/>
              <a:t>1 – vanusrühm 55–64,      2 – vanusrühm 65–74,      3 – vanusrühm 75+</a:t>
            </a:r>
            <a:endParaRPr lang="et-EE" sz="2000" dirty="0"/>
          </a:p>
        </p:txBody>
      </p:sp>
    </p:spTree>
    <p:extLst>
      <p:ext uri="{BB962C8B-B14F-4D97-AF65-F5344CB8AC3E}">
        <p14:creationId xmlns:p14="http://schemas.microsoft.com/office/powerpoint/2010/main" val="1573374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9673" y="6387184"/>
            <a:ext cx="11083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 smtClean="0"/>
              <a:t>Hariduskvartiilid: 1</a:t>
            </a:r>
            <a:r>
              <a:rPr lang="et-EE" sz="1400" dirty="0"/>
              <a:t>. kv = </a:t>
            </a:r>
            <a:r>
              <a:rPr lang="et-EE" sz="1400" dirty="0"/>
              <a:t>õppinud 0–8 a </a:t>
            </a:r>
            <a:r>
              <a:rPr lang="et-EE" sz="1400" dirty="0"/>
              <a:t>	</a:t>
            </a:r>
            <a:r>
              <a:rPr lang="et-EE" sz="1400" dirty="0" smtClean="0"/>
              <a:t>2</a:t>
            </a:r>
            <a:r>
              <a:rPr lang="et-EE" sz="1400" dirty="0"/>
              <a:t>. kv = </a:t>
            </a:r>
            <a:r>
              <a:rPr lang="et-EE" sz="1400" dirty="0"/>
              <a:t>õppinud </a:t>
            </a:r>
            <a:r>
              <a:rPr lang="et-EE" sz="1400" dirty="0" smtClean="0"/>
              <a:t>9–11 </a:t>
            </a:r>
            <a:r>
              <a:rPr lang="et-EE" sz="1400" dirty="0"/>
              <a:t>a </a:t>
            </a:r>
            <a:r>
              <a:rPr lang="et-EE" sz="1400" dirty="0"/>
              <a:t>		3. kv = </a:t>
            </a:r>
            <a:r>
              <a:rPr lang="et-EE" sz="1400" dirty="0"/>
              <a:t>õppinud 12–13 </a:t>
            </a:r>
            <a:r>
              <a:rPr lang="et-EE" sz="1400" dirty="0"/>
              <a:t>a 	</a:t>
            </a:r>
            <a:r>
              <a:rPr lang="et-EE" sz="1400" dirty="0" smtClean="0"/>
              <a:t> 	4</a:t>
            </a:r>
            <a:r>
              <a:rPr lang="et-EE" sz="1400" dirty="0"/>
              <a:t>. kv </a:t>
            </a:r>
            <a:r>
              <a:rPr lang="et-EE" sz="1400" dirty="0" smtClean="0"/>
              <a:t>= </a:t>
            </a:r>
            <a:r>
              <a:rPr lang="et-EE" sz="1400" dirty="0"/>
              <a:t>õppinud &gt;</a:t>
            </a:r>
            <a:r>
              <a:rPr lang="et-EE" sz="1400" dirty="0"/>
              <a:t>13 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2" y="1663116"/>
            <a:ext cx="10948599" cy="46132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300" y="1047562"/>
            <a:ext cx="1631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000" dirty="0">
                <a:solidFill>
                  <a:schemeClr val="accent1"/>
                </a:solidFill>
              </a:rPr>
              <a:t>55–64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1565" y="323948"/>
            <a:ext cx="118704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200" dirty="0"/>
              <a:t>Viimasel või praegusel töökohal arvutikasutamise vajadus  rühmas 55–64 hariduskvartiilide kaupa</a:t>
            </a:r>
          </a:p>
        </p:txBody>
      </p:sp>
    </p:spTree>
    <p:extLst>
      <p:ext uri="{BB962C8B-B14F-4D97-AF65-F5344CB8AC3E}">
        <p14:creationId xmlns:p14="http://schemas.microsoft.com/office/powerpoint/2010/main" val="3235845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451927" y="1734876"/>
            <a:ext cx="76569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buSzPts val="2800"/>
            </a:pPr>
            <a:r>
              <a:rPr lang="et-EE" sz="28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Mida suuremaks läheb on </a:t>
            </a:r>
            <a:r>
              <a:rPr lang="et-EE" sz="2800" dirty="0" smtClean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üldine ligipääs </a:t>
            </a:r>
            <a:r>
              <a:rPr lang="et-EE" sz="2800" dirty="0" smtClean="0">
                <a:ea typeface="Calibri"/>
                <a:cs typeface="Calibri"/>
                <a:sym typeface="Calibri"/>
              </a:rPr>
              <a:t>d</a:t>
            </a:r>
            <a:r>
              <a:rPr lang="et-EE" sz="28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igitaalsele meediale, seda suuremad vahed tekivad noorte ja vanemate </a:t>
            </a:r>
            <a:r>
              <a:rPr lang="et-EE" sz="28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digioskustes</a:t>
            </a:r>
            <a:endParaRPr lang="et-EE"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Clr>
                <a:srgbClr val="000000"/>
              </a:buClr>
              <a:buSzPts val="1800"/>
            </a:pPr>
            <a:endParaRPr lang="et-EE" sz="28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>
              <a:buClr>
                <a:srgbClr val="000000"/>
              </a:buClr>
              <a:buSzPts val="2800"/>
            </a:pPr>
            <a:r>
              <a:rPr lang="et-EE" sz="28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hall </a:t>
            </a:r>
            <a:r>
              <a:rPr lang="et-EE" sz="28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digilõhe</a:t>
            </a:r>
            <a:r>
              <a:rPr lang="et-EE" sz="28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(</a:t>
            </a:r>
            <a:r>
              <a:rPr lang="et-EE" sz="28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grey</a:t>
            </a:r>
            <a:r>
              <a:rPr lang="et-EE" sz="28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t-EE" sz="2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digital</a:t>
            </a:r>
            <a:r>
              <a:rPr lang="et-EE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t-EE" sz="28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divide</a:t>
            </a:r>
            <a:r>
              <a:rPr lang="et-EE" sz="28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)</a:t>
            </a:r>
          </a:p>
          <a:p>
            <a:pPr lvl="0">
              <a:buClr>
                <a:srgbClr val="000000"/>
              </a:buClr>
              <a:buSzPts val="2800"/>
            </a:pPr>
            <a:r>
              <a:rPr lang="et-EE" sz="28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                ↓</a:t>
            </a:r>
            <a:endParaRPr lang="et-EE"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Clr>
                <a:srgbClr val="000000"/>
              </a:buClr>
              <a:buSzPts val="2800"/>
            </a:pPr>
            <a:r>
              <a:rPr lang="et-EE" sz="28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Sotsiaalne ilmajäetus 50</a:t>
            </a:r>
            <a:r>
              <a:rPr lang="et-EE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+ </a:t>
            </a:r>
            <a:r>
              <a:rPr lang="et-EE" sz="28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elanikkonnas</a:t>
            </a:r>
            <a:endParaRPr lang="et-EE" dirty="0"/>
          </a:p>
        </p:txBody>
      </p:sp>
      <p:sp>
        <p:nvSpPr>
          <p:cNvPr id="2" name="TextBox 1"/>
          <p:cNvSpPr txBox="1"/>
          <p:nvPr/>
        </p:nvSpPr>
        <p:spPr>
          <a:xfrm>
            <a:off x="281234" y="6316306"/>
            <a:ext cx="1148565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2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van </a:t>
            </a:r>
            <a:r>
              <a:rPr lang="et-EE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DijkAlexander</a:t>
            </a:r>
            <a:r>
              <a:rPr lang="et-EE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&amp; van </a:t>
            </a:r>
            <a:r>
              <a:rPr lang="et-EE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Deursen</a:t>
            </a:r>
            <a:r>
              <a:rPr lang="et-EE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t-EE" sz="12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2014; </a:t>
            </a:r>
            <a:r>
              <a:rPr lang="et-EE" sz="12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Morris</a:t>
            </a:r>
            <a:r>
              <a:rPr lang="et-EE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t-EE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Goodman</a:t>
            </a:r>
            <a:r>
              <a:rPr lang="et-EE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and </a:t>
            </a:r>
            <a:r>
              <a:rPr lang="et-EE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Brading</a:t>
            </a:r>
            <a:r>
              <a:rPr lang="et-EE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t-EE" sz="12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2007; </a:t>
            </a:r>
            <a:r>
              <a:rPr lang="et-EE" sz="12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Myck</a:t>
            </a:r>
            <a:r>
              <a:rPr lang="et-EE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t-EE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Najsztub</a:t>
            </a:r>
            <a:r>
              <a:rPr lang="et-EE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&amp; </a:t>
            </a:r>
            <a:r>
              <a:rPr lang="et-EE" sz="12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Oczkowska</a:t>
            </a:r>
            <a:r>
              <a:rPr lang="et-EE" sz="12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;  Tambaum</a:t>
            </a:r>
            <a:r>
              <a:rPr lang="et-EE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2016; </a:t>
            </a:r>
            <a:r>
              <a:rPr lang="et-EE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Europe's</a:t>
            </a:r>
            <a:r>
              <a:rPr lang="et-EE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t-EE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Digital</a:t>
            </a:r>
            <a:r>
              <a:rPr lang="et-EE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Progress </a:t>
            </a:r>
            <a:r>
              <a:rPr lang="et-EE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Report</a:t>
            </a:r>
            <a:r>
              <a:rPr lang="et-EE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t-EE" sz="12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2017</a:t>
            </a:r>
          </a:p>
          <a:p>
            <a:r>
              <a:rPr lang="en-US" sz="1050" dirty="0" err="1"/>
              <a:t>Geerts</a:t>
            </a:r>
            <a:r>
              <a:rPr lang="en-US" sz="1050" dirty="0"/>
              <a:t>, N., </a:t>
            </a:r>
            <a:r>
              <a:rPr lang="en-US" sz="1050" dirty="0" err="1"/>
              <a:t>Schirmer</a:t>
            </a:r>
            <a:r>
              <a:rPr lang="en-US" sz="1050" dirty="0"/>
              <a:t>, W., Glorieux, I., &amp; </a:t>
            </a:r>
            <a:r>
              <a:rPr lang="en-US" sz="1050" dirty="0" err="1"/>
              <a:t>Vercruyssen</a:t>
            </a:r>
            <a:r>
              <a:rPr lang="en-US" sz="1050" dirty="0"/>
              <a:t>, A. (2023). Bridging the ‘instruction gap’: how ICT instructors help older adults with the acquisition of digital skills. International Journal of Lifelong </a:t>
            </a:r>
            <a:r>
              <a:rPr lang="en-US" sz="1050" dirty="0" smtClean="0"/>
              <a:t>Education</a:t>
            </a:r>
            <a:r>
              <a:rPr lang="et-EE" sz="1050" dirty="0" smtClean="0"/>
              <a:t> </a:t>
            </a:r>
            <a:endParaRPr lang="et-EE" sz="1050" dirty="0"/>
          </a:p>
        </p:txBody>
      </p:sp>
      <p:sp>
        <p:nvSpPr>
          <p:cNvPr id="4" name="TextBox 3"/>
          <p:cNvSpPr txBox="1"/>
          <p:nvPr/>
        </p:nvSpPr>
        <p:spPr>
          <a:xfrm>
            <a:off x="433633" y="2705724"/>
            <a:ext cx="32899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t-EE" sz="4400" dirty="0" smtClean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Probleem Ei </a:t>
            </a:r>
            <a:r>
              <a:rPr lang="et-EE" sz="4400" dirty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ole </a:t>
            </a:r>
            <a:r>
              <a:rPr lang="et-EE" sz="4400" dirty="0" smtClean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ajutine</a:t>
            </a:r>
            <a:endParaRPr lang="et-EE" sz="4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05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7">
            <a:extLst>
              <a:ext uri="{FF2B5EF4-FFF2-40B4-BE49-F238E27FC236}">
                <a16:creationId xmlns:a16="http://schemas.microsoft.com/office/drawing/2014/main" id="{5B6D72EC-4594-45EE-88CD-6CEF0796C175}"/>
              </a:ext>
            </a:extLst>
          </p:cNvPr>
          <p:cNvSpPr txBox="1">
            <a:spLocks/>
          </p:cNvSpPr>
          <p:nvPr/>
        </p:nvSpPr>
        <p:spPr>
          <a:xfrm>
            <a:off x="394762" y="836154"/>
            <a:ext cx="2992872" cy="5059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et-EE" sz="4000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3623" y="215660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t-EE" sz="3600" dirty="0" smtClean="0">
                <a:solidFill>
                  <a:schemeClr val="accent1"/>
                </a:solidFill>
              </a:rPr>
              <a:t>Mis on peamine põhjus, miks iga kolmas-neljas vanem inimene ei kasuta internetti ja </a:t>
            </a:r>
            <a:r>
              <a:rPr lang="et-EE" sz="3600" dirty="0" err="1" smtClean="0">
                <a:solidFill>
                  <a:schemeClr val="accent1"/>
                </a:solidFill>
              </a:rPr>
              <a:t>digivahendeid</a:t>
            </a:r>
            <a:r>
              <a:rPr lang="et-EE" sz="3600" dirty="0" smtClean="0">
                <a:solidFill>
                  <a:schemeClr val="accent1"/>
                </a:solidFill>
              </a:rPr>
              <a:t>?   </a:t>
            </a:r>
            <a:endParaRPr lang="et-EE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8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7643</TotalTime>
  <Words>1395</Words>
  <Application>Microsoft Office PowerPoint</Application>
  <PresentationFormat>Widescreen</PresentationFormat>
  <Paragraphs>182</Paragraphs>
  <Slides>35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Tiina Tambaum</dc:creator>
  <cp:lastModifiedBy>Tiina Tambaum</cp:lastModifiedBy>
  <cp:revision>529</cp:revision>
  <dcterms:created xsi:type="dcterms:W3CDTF">2017-09-08T21:25:11Z</dcterms:created>
  <dcterms:modified xsi:type="dcterms:W3CDTF">2025-03-05T12:45:50Z</dcterms:modified>
</cp:coreProperties>
</file>